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5" r:id="rId2"/>
  </p:sldMasterIdLst>
  <p:notesMasterIdLst>
    <p:notesMasterId r:id="rId38"/>
  </p:notesMasterIdLst>
  <p:handoutMasterIdLst>
    <p:handoutMasterId r:id="rId39"/>
  </p:handoutMasterIdLst>
  <p:sldIdLst>
    <p:sldId id="305" r:id="rId3"/>
    <p:sldId id="499" r:id="rId4"/>
    <p:sldId id="770" r:id="rId5"/>
    <p:sldId id="626" r:id="rId6"/>
    <p:sldId id="769" r:id="rId7"/>
    <p:sldId id="768" r:id="rId8"/>
    <p:sldId id="506" r:id="rId9"/>
    <p:sldId id="771" r:id="rId10"/>
    <p:sldId id="500" r:id="rId11"/>
    <p:sldId id="259" r:id="rId12"/>
    <p:sldId id="283" r:id="rId13"/>
    <p:sldId id="260" r:id="rId14"/>
    <p:sldId id="501" r:id="rId15"/>
    <p:sldId id="505" r:id="rId16"/>
    <p:sldId id="266" r:id="rId17"/>
    <p:sldId id="502" r:id="rId18"/>
    <p:sldId id="267" r:id="rId19"/>
    <p:sldId id="271" r:id="rId20"/>
    <p:sldId id="503" r:id="rId21"/>
    <p:sldId id="270" r:id="rId22"/>
    <p:sldId id="292" r:id="rId23"/>
    <p:sldId id="261" r:id="rId24"/>
    <p:sldId id="273" r:id="rId25"/>
    <p:sldId id="262" r:id="rId26"/>
    <p:sldId id="274" r:id="rId27"/>
    <p:sldId id="277" r:id="rId28"/>
    <p:sldId id="280" r:id="rId29"/>
    <p:sldId id="504" r:id="rId30"/>
    <p:sldId id="294" r:id="rId31"/>
    <p:sldId id="275" r:id="rId32"/>
    <p:sldId id="281" r:id="rId33"/>
    <p:sldId id="264" r:id="rId34"/>
    <p:sldId id="761" r:id="rId35"/>
    <p:sldId id="302"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ée Ubbink" initials="A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792"/>
    <a:srgbClr val="000000"/>
    <a:srgbClr val="DEECEF"/>
    <a:srgbClr val="504652"/>
    <a:srgbClr val="4A66AC"/>
    <a:srgbClr val="184792"/>
    <a:srgbClr val="009DD1"/>
    <a:srgbClr val="357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83" autoAdjust="0"/>
    <p:restoredTop sz="90560" autoAdjust="0"/>
  </p:normalViewPr>
  <p:slideViewPr>
    <p:cSldViewPr>
      <p:cViewPr varScale="1">
        <p:scale>
          <a:sx n="75" d="100"/>
          <a:sy n="75" d="100"/>
        </p:scale>
        <p:origin x="451" y="4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37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1"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Sheet1!$A$4:$A$14</cx:f>
        <cx:lvl ptCount="11">
          <cx:pt idx="0">Transactional</cx:pt>
          <cx:pt idx="1">Designer</cx:pt>
          <cx:pt idx="2">Gateway</cx:pt>
          <cx:pt idx="3">Dashboard</cx:pt>
          <cx:pt idx="4">Assessment</cx:pt>
          <cx:pt idx="5">Validator</cx:pt>
          <cx:pt idx="6">SiteScan</cx:pt>
          <cx:pt idx="7">DAS Services</cx:pt>
          <cx:pt idx="8">Remediate</cx:pt>
          <cx:pt idx="9">AccessibilityNow.com</cx:pt>
          <cx:pt idx="10">Publisher</cx:pt>
        </cx:lvl>
      </cx:strDim>
      <cx:numDim type="size">
        <cx:f>Sheet1!$B$4:$B$14</cx:f>
        <cx:lvl ptCount="11" formatCode="General">
          <cx:pt idx="0">9.0899999999999999</cx:pt>
          <cx:pt idx="1">9.0899999999999999</cx:pt>
          <cx:pt idx="2">9.0899999999999999</cx:pt>
          <cx:pt idx="3">9.0899999999999999</cx:pt>
          <cx:pt idx="4">9.0899999999999999</cx:pt>
          <cx:pt idx="5">9.0899999999999999</cx:pt>
          <cx:pt idx="6">9.0899999999999999</cx:pt>
          <cx:pt idx="7">9.0899999999999999</cx:pt>
          <cx:pt idx="8">9.0899999999999999</cx:pt>
          <cx:pt idx="9">9.0899999999999999</cx:pt>
          <cx:pt idx="10">9.0899999999999999</cx:pt>
        </cx:lvl>
      </cx:numDim>
    </cx:data>
  </cx:chartData>
  <cx:chart>
    <cx:plotArea>
      <cx:plotAreaRegion>
        <cx:series layoutId="sunburst" uniqueId="{9A65374F-F2C1-4BDD-A7A4-1DBD26937E30}">
          <cx:spPr>
            <a:ln>
              <a:noFill/>
            </a:ln>
          </cx:spPr>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Sheet1!$A$1:$A$2</cx:f>
        <cx:lvl ptCount="2">
          <cx:pt idx="0">Transactional</cx:pt>
          <cx:pt idx="1">Static/Published</cx:pt>
        </cx:lvl>
      </cx:strDim>
      <cx:numDim type="size">
        <cx:f>Sheet1!$B$1:$B$2</cx:f>
        <cx:lvl ptCount="2" formatCode="General">
          <cx:pt idx="0">50</cx:pt>
          <cx:pt idx="1">50</cx:pt>
        </cx:lvl>
      </cx:numDim>
    </cx:data>
  </cx:chartData>
  <cx:chart>
    <cx:plotArea>
      <cx:plotAreaRegion>
        <cx:plotSurface>
          <cx:spPr>
            <a:ln>
              <a:noFill/>
            </a:ln>
          </cx:spPr>
        </cx:plotSurface>
        <cx:series layoutId="sunburst" uniqueId="{48010E5A-0224-4BBE-B46C-0DB25FF36D9C}">
          <cx:spPr>
            <a:ln>
              <a:solidFill>
                <a:schemeClr val="bg1"/>
              </a:solidFill>
            </a:ln>
          </cx:spPr>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Sheet1!$A$16:$A$21</cx:f>
        <cx:lvl ptCount="6">
          <cx:pt idx="0">WCAG PDF</cx:pt>
          <cx:pt idx="1">Braille</cx:pt>
          <cx:pt idx="2">E-Text</cx:pt>
          <cx:pt idx="3">Audio</cx:pt>
          <cx:pt idx="4">Large Print</cx:pt>
          <cx:pt idx="5">HTML5</cx:pt>
        </cx:lvl>
      </cx:strDim>
      <cx:numDim type="size">
        <cx:f>Sheet1!$B$16:$B$21</cx:f>
        <cx:lvl ptCount="6" formatCode="General">
          <cx:pt idx="0">16.666</cx:pt>
          <cx:pt idx="1">16.666</cx:pt>
          <cx:pt idx="2">16.666</cx:pt>
          <cx:pt idx="3">16.666</cx:pt>
          <cx:pt idx="4">16.666</cx:pt>
          <cx:pt idx="5">16.666</cx:pt>
        </cx:lvl>
      </cx:numDim>
    </cx:data>
  </cx:chartData>
  <cx:chart>
    <cx:plotArea>
      <cx:plotAreaRegion>
        <cx:series layoutId="sunburst" uniqueId="{F2B69432-8D38-4267-9011-0A1EE6168052}">
          <cx:spPr>
            <a:ln>
              <a:solidFill>
                <a:schemeClr val="bg1"/>
              </a:solidFill>
            </a:ln>
          </cx:spPr>
          <cx:dataId val="0"/>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DEEA3-1D15-44C3-BCDE-EBFF3F573EA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F0BD829-A9D4-4F28-9C7B-8B48EB15CE72}">
      <dgm:prSet phldrT="[Text]"/>
      <dgm:spPr/>
      <dgm:t>
        <a:bodyPr/>
        <a:lstStyle/>
        <a:p>
          <a:r>
            <a:rPr lang="en-US" dirty="0"/>
            <a:t>Accessibility Automation Software</a:t>
          </a:r>
        </a:p>
      </dgm:t>
    </dgm:pt>
    <dgm:pt modelId="{CAF08079-0358-4D3A-ABEB-300408B68FD9}" type="parTrans" cxnId="{FB94CC8F-1607-469D-8762-7589AA414707}">
      <dgm:prSet/>
      <dgm:spPr/>
      <dgm:t>
        <a:bodyPr/>
        <a:lstStyle/>
        <a:p>
          <a:endParaRPr lang="en-US"/>
        </a:p>
      </dgm:t>
    </dgm:pt>
    <dgm:pt modelId="{1D5D249D-C440-4B2C-A55B-FB687922714F}" type="sibTrans" cxnId="{FB94CC8F-1607-469D-8762-7589AA414707}">
      <dgm:prSet/>
      <dgm:spPr/>
      <dgm:t>
        <a:bodyPr/>
        <a:lstStyle/>
        <a:p>
          <a:endParaRPr lang="en-US"/>
        </a:p>
      </dgm:t>
    </dgm:pt>
    <dgm:pt modelId="{403A16DF-28CD-4234-9102-A4CDC723D16E}">
      <dgm:prSet phldrT="[Text]"/>
      <dgm:spPr/>
      <dgm:t>
        <a:bodyPr anchor="ctr"/>
        <a:lstStyle/>
        <a:p>
          <a:r>
            <a:rPr lang="en-US" dirty="0"/>
            <a:t>Convert to WCAG, PDF/UA, HTML5, and all accessible formats</a:t>
          </a:r>
        </a:p>
      </dgm:t>
    </dgm:pt>
    <dgm:pt modelId="{EA233673-F7AC-46F2-A647-9EB0D6088997}" type="parTrans" cxnId="{CEAEB507-275A-43EC-B778-232398AB9C18}">
      <dgm:prSet/>
      <dgm:spPr/>
      <dgm:t>
        <a:bodyPr/>
        <a:lstStyle/>
        <a:p>
          <a:endParaRPr lang="en-US"/>
        </a:p>
      </dgm:t>
    </dgm:pt>
    <dgm:pt modelId="{FE6F3AFF-0FF7-4C71-A061-03554559A191}" type="sibTrans" cxnId="{CEAEB507-275A-43EC-B778-232398AB9C18}">
      <dgm:prSet/>
      <dgm:spPr/>
      <dgm:t>
        <a:bodyPr/>
        <a:lstStyle/>
        <a:p>
          <a:endParaRPr lang="en-US"/>
        </a:p>
      </dgm:t>
    </dgm:pt>
    <dgm:pt modelId="{514F8DCB-96E8-4A5A-BCB2-A933CE45B7CC}">
      <dgm:prSet phldrT="[Text]"/>
      <dgm:spPr/>
      <dgm:t>
        <a:bodyPr anchor="ctr"/>
        <a:lstStyle/>
        <a:p>
          <a:r>
            <a:rPr lang="en-US" dirty="0"/>
            <a:t>Deploy on premises or as SaaS</a:t>
          </a:r>
        </a:p>
      </dgm:t>
    </dgm:pt>
    <dgm:pt modelId="{32922453-1385-401A-9839-84B60740ACF7}" type="parTrans" cxnId="{EF13D3D2-3B33-42CC-967B-6C86C3352A9E}">
      <dgm:prSet/>
      <dgm:spPr/>
      <dgm:t>
        <a:bodyPr/>
        <a:lstStyle/>
        <a:p>
          <a:endParaRPr lang="en-US"/>
        </a:p>
      </dgm:t>
    </dgm:pt>
    <dgm:pt modelId="{D4271D5D-4653-48CF-ACD5-957894E87AED}" type="sibTrans" cxnId="{EF13D3D2-3B33-42CC-967B-6C86C3352A9E}">
      <dgm:prSet/>
      <dgm:spPr/>
      <dgm:t>
        <a:bodyPr/>
        <a:lstStyle/>
        <a:p>
          <a:endParaRPr lang="en-US"/>
        </a:p>
      </dgm:t>
    </dgm:pt>
    <dgm:pt modelId="{EFD8B09C-6B3B-4E42-A3DE-23C6B092129D}">
      <dgm:prSet phldrT="[Text]"/>
      <dgm:spPr/>
      <dgm:t>
        <a:bodyPr/>
        <a:lstStyle/>
        <a:p>
          <a:r>
            <a:rPr lang="en-US" dirty="0"/>
            <a:t>Outsourced Accessibility Services</a:t>
          </a:r>
        </a:p>
      </dgm:t>
    </dgm:pt>
    <dgm:pt modelId="{D3DEDBAB-8057-4F7B-9D9D-EB2AB374B513}" type="parTrans" cxnId="{A7C19CC5-CAC0-4578-85A9-69962E9ABEAA}">
      <dgm:prSet/>
      <dgm:spPr/>
      <dgm:t>
        <a:bodyPr/>
        <a:lstStyle/>
        <a:p>
          <a:endParaRPr lang="en-US"/>
        </a:p>
      </dgm:t>
    </dgm:pt>
    <dgm:pt modelId="{EEF883CA-C33A-4114-A54D-96635215469F}" type="sibTrans" cxnId="{A7C19CC5-CAC0-4578-85A9-69962E9ABEAA}">
      <dgm:prSet/>
      <dgm:spPr/>
      <dgm:t>
        <a:bodyPr/>
        <a:lstStyle/>
        <a:p>
          <a:endParaRPr lang="en-US"/>
        </a:p>
      </dgm:t>
    </dgm:pt>
    <dgm:pt modelId="{2A682FCE-8B60-4B45-BC28-15A88CE04E55}">
      <dgm:prSet phldrT="[Text]"/>
      <dgm:spPr/>
      <dgm:t>
        <a:bodyPr anchor="ctr"/>
        <a:lstStyle/>
        <a:p>
          <a:r>
            <a:rPr lang="en-US" dirty="0">
              <a:solidFill>
                <a:schemeClr val="tx1"/>
              </a:solidFill>
            </a:rPr>
            <a:t>Document remediation</a:t>
          </a:r>
          <a:endParaRPr lang="en-US" dirty="0"/>
        </a:p>
      </dgm:t>
    </dgm:pt>
    <dgm:pt modelId="{BAEA50E6-D81F-4CAD-AD7F-38A4C63B02A5}" type="parTrans" cxnId="{7DA490B9-3C2B-49BC-ABC3-31E528B3ADC6}">
      <dgm:prSet/>
      <dgm:spPr/>
      <dgm:t>
        <a:bodyPr/>
        <a:lstStyle/>
        <a:p>
          <a:endParaRPr lang="en-US"/>
        </a:p>
      </dgm:t>
    </dgm:pt>
    <dgm:pt modelId="{7ADE0B8F-6BC2-45C6-A2D6-83FD56411C6F}" type="sibTrans" cxnId="{7DA490B9-3C2B-49BC-ABC3-31E528B3ADC6}">
      <dgm:prSet/>
      <dgm:spPr/>
      <dgm:t>
        <a:bodyPr/>
        <a:lstStyle/>
        <a:p>
          <a:endParaRPr lang="en-US"/>
        </a:p>
      </dgm:t>
    </dgm:pt>
    <dgm:pt modelId="{CEF75A52-C7A9-40D0-A769-E289D179195D}">
      <dgm:prSet phldrT="[Text]"/>
      <dgm:spPr/>
      <dgm:t>
        <a:bodyPr anchor="ctr"/>
        <a:lstStyle/>
        <a:p>
          <a:r>
            <a:rPr lang="en-US" dirty="0">
              <a:solidFill>
                <a:schemeClr val="tx1"/>
              </a:solidFill>
            </a:rPr>
            <a:t>Braille, Large Print, eText, Audio</a:t>
          </a:r>
          <a:endParaRPr lang="en-US" dirty="0"/>
        </a:p>
      </dgm:t>
    </dgm:pt>
    <dgm:pt modelId="{C44CF8F4-169A-4CB4-850D-09ACD91D78CB}" type="parTrans" cxnId="{60E668BB-AC32-495D-AF42-64BB1FB64F80}">
      <dgm:prSet/>
      <dgm:spPr/>
      <dgm:t>
        <a:bodyPr/>
        <a:lstStyle/>
        <a:p>
          <a:endParaRPr lang="en-US"/>
        </a:p>
      </dgm:t>
    </dgm:pt>
    <dgm:pt modelId="{403266A3-0F8C-4D33-9C64-361236637094}" type="sibTrans" cxnId="{60E668BB-AC32-495D-AF42-64BB1FB64F80}">
      <dgm:prSet/>
      <dgm:spPr/>
      <dgm:t>
        <a:bodyPr/>
        <a:lstStyle/>
        <a:p>
          <a:endParaRPr lang="en-US"/>
        </a:p>
      </dgm:t>
    </dgm:pt>
    <dgm:pt modelId="{2D3BE20A-3B91-4AAF-A305-7D66558C9CCE}">
      <dgm:prSet phldrT="[Text]"/>
      <dgm:spPr/>
      <dgm:t>
        <a:bodyPr anchor="ctr"/>
        <a:lstStyle/>
        <a:p>
          <a:r>
            <a:rPr lang="en-US" dirty="0"/>
            <a:t>Batch &amp; post-archive retrieval</a:t>
          </a:r>
        </a:p>
      </dgm:t>
    </dgm:pt>
    <dgm:pt modelId="{23E1263D-0674-43F9-A98B-D5035C2ADF8D}" type="parTrans" cxnId="{6CCF3D50-B5F1-4726-9FB7-D8B1104DB51C}">
      <dgm:prSet/>
      <dgm:spPr/>
      <dgm:t>
        <a:bodyPr/>
        <a:lstStyle/>
        <a:p>
          <a:endParaRPr lang="en-US"/>
        </a:p>
      </dgm:t>
    </dgm:pt>
    <dgm:pt modelId="{F7BF162B-820E-465F-A8A6-458D7DEAA7CE}" type="sibTrans" cxnId="{6CCF3D50-B5F1-4726-9FB7-D8B1104DB51C}">
      <dgm:prSet/>
      <dgm:spPr/>
      <dgm:t>
        <a:bodyPr/>
        <a:lstStyle/>
        <a:p>
          <a:endParaRPr lang="en-US"/>
        </a:p>
      </dgm:t>
    </dgm:pt>
    <dgm:pt modelId="{76FE19EA-F211-496B-AA3E-34791F9497DC}">
      <dgm:prSet phldrT="[Text]"/>
      <dgm:spPr/>
      <dgm:t>
        <a:bodyPr anchor="ctr"/>
        <a:lstStyle/>
        <a:p>
          <a:r>
            <a:rPr lang="en-US" dirty="0"/>
            <a:t>Convert from any print-ready file</a:t>
          </a:r>
        </a:p>
      </dgm:t>
    </dgm:pt>
    <dgm:pt modelId="{CBF6FDC1-1649-4BE2-96B1-88C1604B7D6C}" type="parTrans" cxnId="{10EF516D-6D44-46D4-9175-B7352EC51540}">
      <dgm:prSet/>
      <dgm:spPr/>
      <dgm:t>
        <a:bodyPr/>
        <a:lstStyle/>
        <a:p>
          <a:endParaRPr lang="en-US"/>
        </a:p>
      </dgm:t>
    </dgm:pt>
    <dgm:pt modelId="{7F485286-C8D4-4F94-AD5F-B37B1EB7A003}" type="sibTrans" cxnId="{10EF516D-6D44-46D4-9175-B7352EC51540}">
      <dgm:prSet/>
      <dgm:spPr/>
      <dgm:t>
        <a:bodyPr/>
        <a:lstStyle/>
        <a:p>
          <a:endParaRPr lang="en-US"/>
        </a:p>
      </dgm:t>
    </dgm:pt>
    <dgm:pt modelId="{99AA4C1B-DD4F-49EB-9195-5182999BAEB4}">
      <dgm:prSet phldrT="[Text]"/>
      <dgm:spPr/>
      <dgm:t>
        <a:bodyPr anchor="ctr"/>
        <a:lstStyle/>
        <a:p>
          <a:r>
            <a:rPr lang="en-US" dirty="0"/>
            <a:t>Accessible document validation</a:t>
          </a:r>
        </a:p>
      </dgm:t>
    </dgm:pt>
    <dgm:pt modelId="{E43D5313-EFA3-4B49-825E-880BAEA6EF80}" type="parTrans" cxnId="{335AA6A7-AEDD-4BAA-800E-ABE9A6696576}">
      <dgm:prSet/>
      <dgm:spPr/>
      <dgm:t>
        <a:bodyPr/>
        <a:lstStyle/>
        <a:p>
          <a:endParaRPr lang="en-US"/>
        </a:p>
      </dgm:t>
    </dgm:pt>
    <dgm:pt modelId="{2DD7BFA3-4032-48D2-BA8A-394114958624}" type="sibTrans" cxnId="{335AA6A7-AEDD-4BAA-800E-ABE9A6696576}">
      <dgm:prSet/>
      <dgm:spPr/>
      <dgm:t>
        <a:bodyPr/>
        <a:lstStyle/>
        <a:p>
          <a:endParaRPr lang="en-US"/>
        </a:p>
      </dgm:t>
    </dgm:pt>
    <dgm:pt modelId="{78847B04-FA31-4C17-9967-65EDE67DB377}">
      <dgm:prSet phldrT="[Text]"/>
      <dgm:spPr/>
      <dgm:t>
        <a:bodyPr anchor="ctr"/>
        <a:lstStyle/>
        <a:p>
          <a:r>
            <a:rPr lang="en-US" dirty="0">
              <a:solidFill>
                <a:schemeClr val="tx1"/>
              </a:solidFill>
            </a:rPr>
            <a:t>Consulting services</a:t>
          </a:r>
          <a:endParaRPr lang="en-US" dirty="0"/>
        </a:p>
      </dgm:t>
    </dgm:pt>
    <dgm:pt modelId="{C61BDDB1-48DA-48DB-96F0-404B5478B6F6}" type="parTrans" cxnId="{5BFA12CD-8693-439B-BA57-2C13E2E2BC4B}">
      <dgm:prSet/>
      <dgm:spPr/>
      <dgm:t>
        <a:bodyPr/>
        <a:lstStyle/>
        <a:p>
          <a:endParaRPr lang="en-US"/>
        </a:p>
      </dgm:t>
    </dgm:pt>
    <dgm:pt modelId="{F4CFF50B-42BC-4C83-88A4-A4A274564453}" type="sibTrans" cxnId="{5BFA12CD-8693-439B-BA57-2C13E2E2BC4B}">
      <dgm:prSet/>
      <dgm:spPr/>
      <dgm:t>
        <a:bodyPr/>
        <a:lstStyle/>
        <a:p>
          <a:endParaRPr lang="en-US"/>
        </a:p>
      </dgm:t>
    </dgm:pt>
    <dgm:pt modelId="{FAA3AFBE-2FF0-4572-8D3E-8477C6D516CD}">
      <dgm:prSet/>
      <dgm:spPr/>
      <dgm:t>
        <a:bodyPr anchor="ctr"/>
        <a:lstStyle/>
        <a:p>
          <a:r>
            <a:rPr lang="en-US" dirty="0">
              <a:solidFill>
                <a:schemeClr val="tx1"/>
              </a:solidFill>
            </a:rPr>
            <a:t>Assessments and validation</a:t>
          </a:r>
        </a:p>
      </dgm:t>
    </dgm:pt>
    <dgm:pt modelId="{3DE172E3-ED06-43F8-B504-1DE3D39EA13B}" type="parTrans" cxnId="{55CAC2E5-A8F9-45EA-AD5E-218588CC453A}">
      <dgm:prSet/>
      <dgm:spPr/>
      <dgm:t>
        <a:bodyPr/>
        <a:lstStyle/>
        <a:p>
          <a:endParaRPr lang="en-US"/>
        </a:p>
      </dgm:t>
    </dgm:pt>
    <dgm:pt modelId="{2A1DEFD2-368F-4955-9BB8-D8E9A5302712}" type="sibTrans" cxnId="{55CAC2E5-A8F9-45EA-AD5E-218588CC453A}">
      <dgm:prSet/>
      <dgm:spPr/>
      <dgm:t>
        <a:bodyPr/>
        <a:lstStyle/>
        <a:p>
          <a:endParaRPr lang="en-US"/>
        </a:p>
      </dgm:t>
    </dgm:pt>
    <dgm:pt modelId="{92E691C4-2B69-4F46-AEFC-E6AF569C53E9}">
      <dgm:prSet phldrT="[Text]"/>
      <dgm:spPr/>
      <dgm:t>
        <a:bodyPr anchor="ctr"/>
        <a:lstStyle/>
        <a:p>
          <a:r>
            <a:rPr lang="en-US" dirty="0"/>
            <a:t>Accessible WCAG, PDF/UA, HTML5</a:t>
          </a:r>
        </a:p>
      </dgm:t>
    </dgm:pt>
    <dgm:pt modelId="{2D8F7515-CE4D-4D2E-BFA6-1AD4AAC55082}" type="parTrans" cxnId="{29233505-609A-4979-B9F9-1BE236611550}">
      <dgm:prSet/>
      <dgm:spPr/>
      <dgm:t>
        <a:bodyPr/>
        <a:lstStyle/>
        <a:p>
          <a:endParaRPr lang="en-US"/>
        </a:p>
      </dgm:t>
    </dgm:pt>
    <dgm:pt modelId="{870A85FD-2BB3-497A-B1FE-C154CA6CF859}" type="sibTrans" cxnId="{29233505-609A-4979-B9F9-1BE236611550}">
      <dgm:prSet/>
      <dgm:spPr/>
      <dgm:t>
        <a:bodyPr/>
        <a:lstStyle/>
        <a:p>
          <a:endParaRPr lang="en-US"/>
        </a:p>
      </dgm:t>
    </dgm:pt>
    <dgm:pt modelId="{43E7FB98-2E59-4EDB-AE67-126FE5C65A3C}">
      <dgm:prSet/>
      <dgm:spPr/>
      <dgm:t>
        <a:bodyPr anchor="ctr"/>
        <a:lstStyle/>
        <a:p>
          <a:r>
            <a:rPr lang="en-US" dirty="0">
              <a:solidFill>
                <a:schemeClr val="tx1"/>
              </a:solidFill>
            </a:rPr>
            <a:t>Training</a:t>
          </a:r>
        </a:p>
      </dgm:t>
    </dgm:pt>
    <dgm:pt modelId="{3AD54960-9322-4F80-BCFD-33D830C15D9B}" type="parTrans" cxnId="{92BC2CC9-BC9F-4225-82D0-8FB3F2378C25}">
      <dgm:prSet/>
      <dgm:spPr/>
      <dgm:t>
        <a:bodyPr/>
        <a:lstStyle/>
        <a:p>
          <a:endParaRPr lang="en-US"/>
        </a:p>
      </dgm:t>
    </dgm:pt>
    <dgm:pt modelId="{C4D0EA12-508E-4283-B0A9-4587AAD11863}" type="sibTrans" cxnId="{92BC2CC9-BC9F-4225-82D0-8FB3F2378C25}">
      <dgm:prSet/>
      <dgm:spPr/>
      <dgm:t>
        <a:bodyPr/>
        <a:lstStyle/>
        <a:p>
          <a:endParaRPr lang="en-US"/>
        </a:p>
      </dgm:t>
    </dgm:pt>
    <dgm:pt modelId="{3C407529-B2D5-4978-8698-266B88EAA6F4}" type="pres">
      <dgm:prSet presAssocID="{EB6DEEA3-1D15-44C3-BCDE-EBFF3F573EA3}" presName="Name0" presStyleCnt="0">
        <dgm:presLayoutVars>
          <dgm:dir/>
          <dgm:animLvl val="lvl"/>
          <dgm:resizeHandles/>
        </dgm:presLayoutVars>
      </dgm:prSet>
      <dgm:spPr/>
    </dgm:pt>
    <dgm:pt modelId="{08E1C5B1-7681-4D27-8864-488301795A93}" type="pres">
      <dgm:prSet presAssocID="{1F0BD829-A9D4-4F28-9C7B-8B48EB15CE72}" presName="linNode" presStyleCnt="0"/>
      <dgm:spPr/>
    </dgm:pt>
    <dgm:pt modelId="{91C94D6D-3A2A-4C0C-88B9-CEF49D56F42F}" type="pres">
      <dgm:prSet presAssocID="{1F0BD829-A9D4-4F28-9C7B-8B48EB15CE72}" presName="parentShp" presStyleLbl="node1" presStyleIdx="0" presStyleCnt="2">
        <dgm:presLayoutVars>
          <dgm:bulletEnabled val="1"/>
        </dgm:presLayoutVars>
      </dgm:prSet>
      <dgm:spPr/>
    </dgm:pt>
    <dgm:pt modelId="{BB74D5B6-B8D7-4E0F-B1CB-DF65B95727AF}" type="pres">
      <dgm:prSet presAssocID="{1F0BD829-A9D4-4F28-9C7B-8B48EB15CE72}" presName="childShp" presStyleLbl="bgAccFollowNode1" presStyleIdx="0" presStyleCnt="2" custScaleX="122667" custScaleY="103286">
        <dgm:presLayoutVars>
          <dgm:bulletEnabled val="1"/>
        </dgm:presLayoutVars>
      </dgm:prSet>
      <dgm:spPr/>
    </dgm:pt>
    <dgm:pt modelId="{D850046E-0D27-4B4F-9BB7-606A5B85E329}" type="pres">
      <dgm:prSet presAssocID="{1D5D249D-C440-4B2C-A55B-FB687922714F}" presName="spacing" presStyleCnt="0"/>
      <dgm:spPr/>
    </dgm:pt>
    <dgm:pt modelId="{DB26011C-66C3-4A74-BAEE-D9E311E4D083}" type="pres">
      <dgm:prSet presAssocID="{EFD8B09C-6B3B-4E42-A3DE-23C6B092129D}" presName="linNode" presStyleCnt="0"/>
      <dgm:spPr/>
    </dgm:pt>
    <dgm:pt modelId="{417FBC3C-63E3-4ED2-AE4D-D4CA100B4BFD}" type="pres">
      <dgm:prSet presAssocID="{EFD8B09C-6B3B-4E42-A3DE-23C6B092129D}" presName="parentShp" presStyleLbl="node1" presStyleIdx="1" presStyleCnt="2" custScaleX="88460" custLinFactNeighborX="-3300" custLinFactNeighborY="118">
        <dgm:presLayoutVars>
          <dgm:bulletEnabled val="1"/>
        </dgm:presLayoutVars>
      </dgm:prSet>
      <dgm:spPr/>
    </dgm:pt>
    <dgm:pt modelId="{630DB158-2FAE-4891-9C0D-CBE5E8B2A906}" type="pres">
      <dgm:prSet presAssocID="{EFD8B09C-6B3B-4E42-A3DE-23C6B092129D}" presName="childShp" presStyleLbl="bgAccFollowNode1" presStyleIdx="1" presStyleCnt="2" custScaleX="108916" custLinFactNeighborX="884" custLinFactNeighborY="1881">
        <dgm:presLayoutVars>
          <dgm:bulletEnabled val="1"/>
        </dgm:presLayoutVars>
      </dgm:prSet>
      <dgm:spPr/>
    </dgm:pt>
  </dgm:ptLst>
  <dgm:cxnLst>
    <dgm:cxn modelId="{29233505-609A-4979-B9F9-1BE236611550}" srcId="{2A682FCE-8B60-4B45-BC28-15A88CE04E55}" destId="{92E691C4-2B69-4F46-AEFC-E6AF569C53E9}" srcOrd="1" destOrd="0" parTransId="{2D8F7515-CE4D-4D2E-BFA6-1AD4AAC55082}" sibTransId="{870A85FD-2BB3-497A-B1FE-C154CA6CF859}"/>
    <dgm:cxn modelId="{CEAEB507-275A-43EC-B778-232398AB9C18}" srcId="{1F0BD829-A9D4-4F28-9C7B-8B48EB15CE72}" destId="{403A16DF-28CD-4234-9102-A4CDC723D16E}" srcOrd="0" destOrd="0" parTransId="{EA233673-F7AC-46F2-A647-9EB0D6088997}" sibTransId="{FE6F3AFF-0FF7-4C71-A061-03554559A191}"/>
    <dgm:cxn modelId="{36E3FC10-4F76-4E06-9841-F00104D82510}" type="presOf" srcId="{EB6DEEA3-1D15-44C3-BCDE-EBFF3F573EA3}" destId="{3C407529-B2D5-4978-8698-266B88EAA6F4}" srcOrd="0" destOrd="0" presId="urn:microsoft.com/office/officeart/2005/8/layout/vList6"/>
    <dgm:cxn modelId="{AA10C613-B950-434C-B566-9307E0C6DB83}" type="presOf" srcId="{92E691C4-2B69-4F46-AEFC-E6AF569C53E9}" destId="{630DB158-2FAE-4891-9C0D-CBE5E8B2A906}" srcOrd="0" destOrd="2" presId="urn:microsoft.com/office/officeart/2005/8/layout/vList6"/>
    <dgm:cxn modelId="{E02BED1C-4636-4AD3-B3D6-7B56337F8F7C}" type="presOf" srcId="{514F8DCB-96E8-4A5A-BCB2-A933CE45B7CC}" destId="{BB74D5B6-B8D7-4E0F-B1CB-DF65B95727AF}" srcOrd="0" destOrd="2" presId="urn:microsoft.com/office/officeart/2005/8/layout/vList6"/>
    <dgm:cxn modelId="{3197962B-C84D-4596-BC65-64345AADD8C0}" type="presOf" srcId="{FAA3AFBE-2FF0-4572-8D3E-8477C6D516CD}" destId="{630DB158-2FAE-4891-9C0D-CBE5E8B2A906}" srcOrd="0" destOrd="4" presId="urn:microsoft.com/office/officeart/2005/8/layout/vList6"/>
    <dgm:cxn modelId="{9AB7EF66-7FA4-45AC-83A1-C1DB9F21BC1D}" type="presOf" srcId="{76FE19EA-F211-496B-AA3E-34791F9497DC}" destId="{BB74D5B6-B8D7-4E0F-B1CB-DF65B95727AF}" srcOrd="0" destOrd="1" presId="urn:microsoft.com/office/officeart/2005/8/layout/vList6"/>
    <dgm:cxn modelId="{10EF516D-6D44-46D4-9175-B7352EC51540}" srcId="{1F0BD829-A9D4-4F28-9C7B-8B48EB15CE72}" destId="{76FE19EA-F211-496B-AA3E-34791F9497DC}" srcOrd="1" destOrd="0" parTransId="{CBF6FDC1-1649-4BE2-96B1-88C1604B7D6C}" sibTransId="{7F485286-C8D4-4F94-AD5F-B37B1EB7A003}"/>
    <dgm:cxn modelId="{7198454F-52D3-4F52-8B4B-CF69D3969FD9}" type="presOf" srcId="{43E7FB98-2E59-4EDB-AE67-126FE5C65A3C}" destId="{630DB158-2FAE-4891-9C0D-CBE5E8B2A906}" srcOrd="0" destOrd="5" presId="urn:microsoft.com/office/officeart/2005/8/layout/vList6"/>
    <dgm:cxn modelId="{6CCF3D50-B5F1-4726-9FB7-D8B1104DB51C}" srcId="{1F0BD829-A9D4-4F28-9C7B-8B48EB15CE72}" destId="{2D3BE20A-3B91-4AAF-A305-7D66558C9CCE}" srcOrd="3" destOrd="0" parTransId="{23E1263D-0674-43F9-A98B-D5035C2ADF8D}" sibTransId="{F7BF162B-820E-465F-A8A6-458D7DEAA7CE}"/>
    <dgm:cxn modelId="{3F779854-C40F-444E-9910-CEA72AF75C48}" type="presOf" srcId="{78847B04-FA31-4C17-9967-65EDE67DB377}" destId="{630DB158-2FAE-4891-9C0D-CBE5E8B2A906}" srcOrd="0" destOrd="3" presId="urn:microsoft.com/office/officeart/2005/8/layout/vList6"/>
    <dgm:cxn modelId="{8222BF7C-2E67-4193-ACBA-509398144367}" type="presOf" srcId="{2A682FCE-8B60-4B45-BC28-15A88CE04E55}" destId="{630DB158-2FAE-4891-9C0D-CBE5E8B2A906}" srcOrd="0" destOrd="0" presId="urn:microsoft.com/office/officeart/2005/8/layout/vList6"/>
    <dgm:cxn modelId="{06567887-0A2C-4BD4-942D-101D77558028}" type="presOf" srcId="{EFD8B09C-6B3B-4E42-A3DE-23C6B092129D}" destId="{417FBC3C-63E3-4ED2-AE4D-D4CA100B4BFD}" srcOrd="0" destOrd="0" presId="urn:microsoft.com/office/officeart/2005/8/layout/vList6"/>
    <dgm:cxn modelId="{A6E0148D-3CDE-4CA4-8642-17931268A133}" type="presOf" srcId="{CEF75A52-C7A9-40D0-A769-E289D179195D}" destId="{630DB158-2FAE-4891-9C0D-CBE5E8B2A906}" srcOrd="0" destOrd="1" presId="urn:microsoft.com/office/officeart/2005/8/layout/vList6"/>
    <dgm:cxn modelId="{FB94CC8F-1607-469D-8762-7589AA414707}" srcId="{EB6DEEA3-1D15-44C3-BCDE-EBFF3F573EA3}" destId="{1F0BD829-A9D4-4F28-9C7B-8B48EB15CE72}" srcOrd="0" destOrd="0" parTransId="{CAF08079-0358-4D3A-ABEB-300408B68FD9}" sibTransId="{1D5D249D-C440-4B2C-A55B-FB687922714F}"/>
    <dgm:cxn modelId="{335AA6A7-AEDD-4BAA-800E-ABE9A6696576}" srcId="{1F0BD829-A9D4-4F28-9C7B-8B48EB15CE72}" destId="{99AA4C1B-DD4F-49EB-9195-5182999BAEB4}" srcOrd="4" destOrd="0" parTransId="{E43D5313-EFA3-4B49-825E-880BAEA6EF80}" sibTransId="{2DD7BFA3-4032-48D2-BA8A-394114958624}"/>
    <dgm:cxn modelId="{7DA490B9-3C2B-49BC-ABC3-31E528B3ADC6}" srcId="{EFD8B09C-6B3B-4E42-A3DE-23C6B092129D}" destId="{2A682FCE-8B60-4B45-BC28-15A88CE04E55}" srcOrd="0" destOrd="0" parTransId="{BAEA50E6-D81F-4CAD-AD7F-38A4C63B02A5}" sibTransId="{7ADE0B8F-6BC2-45C6-A2D6-83FD56411C6F}"/>
    <dgm:cxn modelId="{9BB99BBA-D07A-44B5-B9FC-F59B153BF160}" type="presOf" srcId="{1F0BD829-A9D4-4F28-9C7B-8B48EB15CE72}" destId="{91C94D6D-3A2A-4C0C-88B9-CEF49D56F42F}" srcOrd="0" destOrd="0" presId="urn:microsoft.com/office/officeart/2005/8/layout/vList6"/>
    <dgm:cxn modelId="{60E668BB-AC32-495D-AF42-64BB1FB64F80}" srcId="{2A682FCE-8B60-4B45-BC28-15A88CE04E55}" destId="{CEF75A52-C7A9-40D0-A769-E289D179195D}" srcOrd="0" destOrd="0" parTransId="{C44CF8F4-169A-4CB4-850D-09ACD91D78CB}" sibTransId="{403266A3-0F8C-4D33-9C64-361236637094}"/>
    <dgm:cxn modelId="{A7C19CC5-CAC0-4578-85A9-69962E9ABEAA}" srcId="{EB6DEEA3-1D15-44C3-BCDE-EBFF3F573EA3}" destId="{EFD8B09C-6B3B-4E42-A3DE-23C6B092129D}" srcOrd="1" destOrd="0" parTransId="{D3DEDBAB-8057-4F7B-9D9D-EB2AB374B513}" sibTransId="{EEF883CA-C33A-4114-A54D-96635215469F}"/>
    <dgm:cxn modelId="{6CC98FC8-DBB9-4C3F-BA8E-C47272663BF3}" type="presOf" srcId="{2D3BE20A-3B91-4AAF-A305-7D66558C9CCE}" destId="{BB74D5B6-B8D7-4E0F-B1CB-DF65B95727AF}" srcOrd="0" destOrd="3" presId="urn:microsoft.com/office/officeart/2005/8/layout/vList6"/>
    <dgm:cxn modelId="{92BC2CC9-BC9F-4225-82D0-8FB3F2378C25}" srcId="{EFD8B09C-6B3B-4E42-A3DE-23C6B092129D}" destId="{43E7FB98-2E59-4EDB-AE67-126FE5C65A3C}" srcOrd="3" destOrd="0" parTransId="{3AD54960-9322-4F80-BCFD-33D830C15D9B}" sibTransId="{C4D0EA12-508E-4283-B0A9-4587AAD11863}"/>
    <dgm:cxn modelId="{5BFA12CD-8693-439B-BA57-2C13E2E2BC4B}" srcId="{EFD8B09C-6B3B-4E42-A3DE-23C6B092129D}" destId="{78847B04-FA31-4C17-9967-65EDE67DB377}" srcOrd="1" destOrd="0" parTransId="{C61BDDB1-48DA-48DB-96F0-404B5478B6F6}" sibTransId="{F4CFF50B-42BC-4C83-88A4-A4A274564453}"/>
    <dgm:cxn modelId="{EF13D3D2-3B33-42CC-967B-6C86C3352A9E}" srcId="{1F0BD829-A9D4-4F28-9C7B-8B48EB15CE72}" destId="{514F8DCB-96E8-4A5A-BCB2-A933CE45B7CC}" srcOrd="2" destOrd="0" parTransId="{32922453-1385-401A-9839-84B60740ACF7}" sibTransId="{D4271D5D-4653-48CF-ACD5-957894E87AED}"/>
    <dgm:cxn modelId="{55CAC2E5-A8F9-45EA-AD5E-218588CC453A}" srcId="{EFD8B09C-6B3B-4E42-A3DE-23C6B092129D}" destId="{FAA3AFBE-2FF0-4572-8D3E-8477C6D516CD}" srcOrd="2" destOrd="0" parTransId="{3DE172E3-ED06-43F8-B504-1DE3D39EA13B}" sibTransId="{2A1DEFD2-368F-4955-9BB8-D8E9A5302712}"/>
    <dgm:cxn modelId="{F26F8DE7-4800-46A0-A72E-12C302AA2CD1}" type="presOf" srcId="{99AA4C1B-DD4F-49EB-9195-5182999BAEB4}" destId="{BB74D5B6-B8D7-4E0F-B1CB-DF65B95727AF}" srcOrd="0" destOrd="4" presId="urn:microsoft.com/office/officeart/2005/8/layout/vList6"/>
    <dgm:cxn modelId="{5CF7D7E8-7B4C-418C-802C-CF719871769C}" type="presOf" srcId="{403A16DF-28CD-4234-9102-A4CDC723D16E}" destId="{BB74D5B6-B8D7-4E0F-B1CB-DF65B95727AF}" srcOrd="0" destOrd="0" presId="urn:microsoft.com/office/officeart/2005/8/layout/vList6"/>
    <dgm:cxn modelId="{B066054B-197D-4D43-8A69-0E6C1A4B0DE2}" type="presParOf" srcId="{3C407529-B2D5-4978-8698-266B88EAA6F4}" destId="{08E1C5B1-7681-4D27-8864-488301795A93}" srcOrd="0" destOrd="0" presId="urn:microsoft.com/office/officeart/2005/8/layout/vList6"/>
    <dgm:cxn modelId="{61E6F4FC-3022-4253-8811-D927E361C63B}" type="presParOf" srcId="{08E1C5B1-7681-4D27-8864-488301795A93}" destId="{91C94D6D-3A2A-4C0C-88B9-CEF49D56F42F}" srcOrd="0" destOrd="0" presId="urn:microsoft.com/office/officeart/2005/8/layout/vList6"/>
    <dgm:cxn modelId="{DE197995-BCE8-42D5-B647-6B11C3AC8485}" type="presParOf" srcId="{08E1C5B1-7681-4D27-8864-488301795A93}" destId="{BB74D5B6-B8D7-4E0F-B1CB-DF65B95727AF}" srcOrd="1" destOrd="0" presId="urn:microsoft.com/office/officeart/2005/8/layout/vList6"/>
    <dgm:cxn modelId="{DDAE3353-F84C-43FE-9CCA-09C951C860C2}" type="presParOf" srcId="{3C407529-B2D5-4978-8698-266B88EAA6F4}" destId="{D850046E-0D27-4B4F-9BB7-606A5B85E329}" srcOrd="1" destOrd="0" presId="urn:microsoft.com/office/officeart/2005/8/layout/vList6"/>
    <dgm:cxn modelId="{905FD36B-1DDA-41C9-929B-AA4D96E181BB}" type="presParOf" srcId="{3C407529-B2D5-4978-8698-266B88EAA6F4}" destId="{DB26011C-66C3-4A74-BAEE-D9E311E4D083}" srcOrd="2" destOrd="0" presId="urn:microsoft.com/office/officeart/2005/8/layout/vList6"/>
    <dgm:cxn modelId="{1453143A-2915-4933-906F-9E03673E03E5}" type="presParOf" srcId="{DB26011C-66C3-4A74-BAEE-D9E311E4D083}" destId="{417FBC3C-63E3-4ED2-AE4D-D4CA100B4BFD}" srcOrd="0" destOrd="0" presId="urn:microsoft.com/office/officeart/2005/8/layout/vList6"/>
    <dgm:cxn modelId="{DB772A68-0C3C-4FC3-9214-BE7F0CF95DB9}" type="presParOf" srcId="{DB26011C-66C3-4A74-BAEE-D9E311E4D083}" destId="{630DB158-2FAE-4891-9C0D-CBE5E8B2A90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D5B6-B8D7-4E0F-B1CB-DF65B95727AF}">
      <dsp:nvSpPr>
        <dsp:cNvPr id="0" name=""/>
        <dsp:cNvSpPr/>
      </dsp:nvSpPr>
      <dsp:spPr>
        <a:xfrm>
          <a:off x="2197179" y="508"/>
          <a:ext cx="4040229" cy="222023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Convert to WCAG, PDF/UA, HTML5, and all accessible formats</a:t>
          </a:r>
        </a:p>
        <a:p>
          <a:pPr marL="171450" lvl="1" indent="-171450" algn="l" defTabSz="711200">
            <a:lnSpc>
              <a:spcPct val="90000"/>
            </a:lnSpc>
            <a:spcBef>
              <a:spcPct val="0"/>
            </a:spcBef>
            <a:spcAft>
              <a:spcPct val="15000"/>
            </a:spcAft>
            <a:buChar char="•"/>
          </a:pPr>
          <a:r>
            <a:rPr lang="en-US" sz="1600" kern="1200" dirty="0"/>
            <a:t>Convert from any print-ready file</a:t>
          </a:r>
        </a:p>
        <a:p>
          <a:pPr marL="171450" lvl="1" indent="-171450" algn="l" defTabSz="711200">
            <a:lnSpc>
              <a:spcPct val="90000"/>
            </a:lnSpc>
            <a:spcBef>
              <a:spcPct val="0"/>
            </a:spcBef>
            <a:spcAft>
              <a:spcPct val="15000"/>
            </a:spcAft>
            <a:buChar char="•"/>
          </a:pPr>
          <a:r>
            <a:rPr lang="en-US" sz="1600" kern="1200" dirty="0"/>
            <a:t>Deploy on premises or as SaaS</a:t>
          </a:r>
        </a:p>
        <a:p>
          <a:pPr marL="171450" lvl="1" indent="-171450" algn="l" defTabSz="711200">
            <a:lnSpc>
              <a:spcPct val="90000"/>
            </a:lnSpc>
            <a:spcBef>
              <a:spcPct val="0"/>
            </a:spcBef>
            <a:spcAft>
              <a:spcPct val="15000"/>
            </a:spcAft>
            <a:buChar char="•"/>
          </a:pPr>
          <a:r>
            <a:rPr lang="en-US" sz="1600" kern="1200" dirty="0"/>
            <a:t>Batch &amp; post-archive retrieval</a:t>
          </a:r>
        </a:p>
        <a:p>
          <a:pPr marL="171450" lvl="1" indent="-171450" algn="l" defTabSz="711200">
            <a:lnSpc>
              <a:spcPct val="90000"/>
            </a:lnSpc>
            <a:spcBef>
              <a:spcPct val="0"/>
            </a:spcBef>
            <a:spcAft>
              <a:spcPct val="15000"/>
            </a:spcAft>
            <a:buChar char="•"/>
          </a:pPr>
          <a:r>
            <a:rPr lang="en-US" sz="1600" kern="1200" dirty="0"/>
            <a:t>Accessible document validation</a:t>
          </a:r>
        </a:p>
      </dsp:txBody>
      <dsp:txXfrm>
        <a:off x="2197179" y="278037"/>
        <a:ext cx="3207643" cy="1665172"/>
      </dsp:txXfrm>
    </dsp:sp>
    <dsp:sp modelId="{91C94D6D-3A2A-4C0C-88B9-CEF49D56F42F}">
      <dsp:nvSpPr>
        <dsp:cNvPr id="0" name=""/>
        <dsp:cNvSpPr/>
      </dsp:nvSpPr>
      <dsp:spPr>
        <a:xfrm>
          <a:off x="1407" y="35826"/>
          <a:ext cx="2195771" cy="21495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Accessibility Automation Software</a:t>
          </a:r>
        </a:p>
      </dsp:txBody>
      <dsp:txXfrm>
        <a:off x="106342" y="140761"/>
        <a:ext cx="1985901" cy="1939724"/>
      </dsp:txXfrm>
    </dsp:sp>
    <dsp:sp modelId="{630DB158-2FAE-4891-9C0D-CBE5E8B2A906}">
      <dsp:nvSpPr>
        <dsp:cNvPr id="0" name=""/>
        <dsp:cNvSpPr/>
      </dsp:nvSpPr>
      <dsp:spPr>
        <a:xfrm>
          <a:off x="2193626" y="2436207"/>
          <a:ext cx="4045190" cy="21495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Document remediation</a:t>
          </a:r>
          <a:endParaRPr lang="en-US" sz="1600" kern="1200" dirty="0"/>
        </a:p>
        <a:p>
          <a:pPr marL="342900" lvl="2" indent="-171450" algn="l" defTabSz="711200">
            <a:lnSpc>
              <a:spcPct val="90000"/>
            </a:lnSpc>
            <a:spcBef>
              <a:spcPct val="0"/>
            </a:spcBef>
            <a:spcAft>
              <a:spcPct val="15000"/>
            </a:spcAft>
            <a:buChar char="•"/>
          </a:pPr>
          <a:r>
            <a:rPr lang="en-US" sz="1600" kern="1200" dirty="0">
              <a:solidFill>
                <a:schemeClr val="tx1"/>
              </a:solidFill>
            </a:rPr>
            <a:t>Braille, Large Print, eText, Audio</a:t>
          </a:r>
          <a:endParaRPr lang="en-US" sz="1600" kern="1200" dirty="0"/>
        </a:p>
        <a:p>
          <a:pPr marL="342900" lvl="2" indent="-171450" algn="l" defTabSz="711200">
            <a:lnSpc>
              <a:spcPct val="90000"/>
            </a:lnSpc>
            <a:spcBef>
              <a:spcPct val="0"/>
            </a:spcBef>
            <a:spcAft>
              <a:spcPct val="15000"/>
            </a:spcAft>
            <a:buChar char="•"/>
          </a:pPr>
          <a:r>
            <a:rPr lang="en-US" sz="1600" kern="1200" dirty="0"/>
            <a:t>Accessible WCAG, PDF/UA, HTML5</a:t>
          </a:r>
        </a:p>
        <a:p>
          <a:pPr marL="171450" lvl="1" indent="-171450" algn="l" defTabSz="711200">
            <a:lnSpc>
              <a:spcPct val="90000"/>
            </a:lnSpc>
            <a:spcBef>
              <a:spcPct val="0"/>
            </a:spcBef>
            <a:spcAft>
              <a:spcPct val="15000"/>
            </a:spcAft>
            <a:buChar char="•"/>
          </a:pPr>
          <a:r>
            <a:rPr lang="en-US" sz="1600" kern="1200" dirty="0">
              <a:solidFill>
                <a:schemeClr val="tx1"/>
              </a:solidFill>
            </a:rPr>
            <a:t>Consulting services</a:t>
          </a:r>
          <a:endParaRPr lang="en-US" sz="1600" kern="1200" dirty="0"/>
        </a:p>
        <a:p>
          <a:pPr marL="171450" lvl="1" indent="-171450" algn="l" defTabSz="711200">
            <a:lnSpc>
              <a:spcPct val="90000"/>
            </a:lnSpc>
            <a:spcBef>
              <a:spcPct val="0"/>
            </a:spcBef>
            <a:spcAft>
              <a:spcPct val="15000"/>
            </a:spcAft>
            <a:buChar char="•"/>
          </a:pPr>
          <a:r>
            <a:rPr lang="en-US" sz="1600" kern="1200" dirty="0">
              <a:solidFill>
                <a:schemeClr val="tx1"/>
              </a:solidFill>
            </a:rPr>
            <a:t>Assessments and validation</a:t>
          </a:r>
        </a:p>
        <a:p>
          <a:pPr marL="171450" lvl="1" indent="-171450" algn="l" defTabSz="711200">
            <a:lnSpc>
              <a:spcPct val="90000"/>
            </a:lnSpc>
            <a:spcBef>
              <a:spcPct val="0"/>
            </a:spcBef>
            <a:spcAft>
              <a:spcPct val="15000"/>
            </a:spcAft>
            <a:buChar char="•"/>
          </a:pPr>
          <a:r>
            <a:rPr lang="en-US" sz="1600" kern="1200" dirty="0">
              <a:solidFill>
                <a:schemeClr val="tx1"/>
              </a:solidFill>
            </a:rPr>
            <a:t>Training</a:t>
          </a:r>
        </a:p>
      </dsp:txBody>
      <dsp:txXfrm>
        <a:off x="2193626" y="2704906"/>
        <a:ext cx="3239092" cy="1612196"/>
      </dsp:txXfrm>
    </dsp:sp>
    <dsp:sp modelId="{417FBC3C-63E3-4ED2-AE4D-D4CA100B4BFD}">
      <dsp:nvSpPr>
        <dsp:cNvPr id="0" name=""/>
        <dsp:cNvSpPr/>
      </dsp:nvSpPr>
      <dsp:spPr>
        <a:xfrm>
          <a:off x="0" y="2436207"/>
          <a:ext cx="2190296" cy="21495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Outsourced Accessibility Services</a:t>
          </a:r>
        </a:p>
      </dsp:txBody>
      <dsp:txXfrm>
        <a:off x="104935" y="2541142"/>
        <a:ext cx="1980426" cy="19397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D6686-A3B0-4608-9C69-48F15EAF3486}" type="datetimeFigureOut">
              <a:rPr lang="en-US" smtClean="0"/>
              <a:t>8/28/2019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30F0C-6548-47C0-BF8A-A623A0200929}" type="slidenum">
              <a:rPr lang="en-US" smtClean="0"/>
              <a:t>‹#›</a:t>
            </a:fld>
            <a:endParaRPr lang="en-US" dirty="0"/>
          </a:p>
        </p:txBody>
      </p:sp>
    </p:spTree>
    <p:extLst>
      <p:ext uri="{BB962C8B-B14F-4D97-AF65-F5344CB8AC3E}">
        <p14:creationId xmlns:p14="http://schemas.microsoft.com/office/powerpoint/2010/main" val="388381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CE40E-779E-4039-A877-20670EA9CAC3}" type="datetimeFigureOut">
              <a:rPr lang="en-US" smtClean="0"/>
              <a:t>8/28/2019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38DEA-B533-4A50-A700-3DD6B829172A}" type="slidenum">
              <a:rPr lang="en-US" smtClean="0"/>
              <a:t>‹#›</a:t>
            </a:fld>
            <a:endParaRPr lang="en-US" dirty="0"/>
          </a:p>
        </p:txBody>
      </p:sp>
    </p:spTree>
    <p:extLst>
      <p:ext uri="{BB962C8B-B14F-4D97-AF65-F5344CB8AC3E}">
        <p14:creationId xmlns:p14="http://schemas.microsoft.com/office/powerpoint/2010/main" val="15173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fld id="{96938DEA-B533-4A50-A700-3DD6B829172A}" type="slidenum">
              <a:rPr lang="en-US" smtClean="0"/>
              <a:t>1</a:t>
            </a:fld>
            <a:endParaRPr lang="en-US" dirty="0"/>
          </a:p>
        </p:txBody>
      </p:sp>
    </p:spTree>
    <p:extLst>
      <p:ext uri="{BB962C8B-B14F-4D97-AF65-F5344CB8AC3E}">
        <p14:creationId xmlns:p14="http://schemas.microsoft.com/office/powerpoint/2010/main" val="373942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lang="en-US" dirty="0" err="1"/>
              <a:t>AccessibilityNow</a:t>
            </a:r>
            <a:r>
              <a:rPr lang="en-US" dirty="0"/>
              <a:t> is a complete platform for creation of accessible documents. It has solutions to meet all document accessibility needs of all organizations, large and small, both private sector and governments of all levels worldwide. Our software solutions provide high levels of automation and integration into any environment and have solutions tailored to static documents of all types, and to transactional documents and their unique workflows.  We provide a broad range of services including remediation of all document types and creation of all formats including Accessible PDF, Braille, Large Print, </a:t>
            </a:r>
            <a:r>
              <a:rPr lang="en-US" dirty="0" err="1"/>
              <a:t>eText</a:t>
            </a:r>
            <a:r>
              <a:rPr lang="en-US" dirty="0"/>
              <a:t> and audio. We provide fulfillment and mailing services as well as consulting services, training and assessments. We can come in and evaluate your documents for risk and provide you with a roadmap to compliance. </a:t>
            </a:r>
          </a:p>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79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52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3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is a US based study.</a:t>
            </a:r>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67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33</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52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fld id="{96938DEA-B533-4A50-A700-3DD6B829172A}" type="slidenum">
              <a:rPr lang="en-US" smtClean="0"/>
              <a:t>35</a:t>
            </a:fld>
            <a:endParaRPr lang="en-US" dirty="0"/>
          </a:p>
        </p:txBody>
      </p:sp>
    </p:spTree>
    <p:extLst>
      <p:ext uri="{BB962C8B-B14F-4D97-AF65-F5344CB8AC3E}">
        <p14:creationId xmlns:p14="http://schemas.microsoft.com/office/powerpoint/2010/main" val="262321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58115"/>
            <a:ext cx="10515600" cy="449816"/>
          </a:xfrm>
          <a:prstGeom prst="rect">
            <a:avLst/>
          </a:prstGeom>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914400" y="170193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0" y="170193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692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Slide">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9C058AF-F3AA-4AD1-8B88-BAF8131D6662}"/>
              </a:ext>
            </a:extLst>
          </p:cNvPr>
          <p:cNvSpPr>
            <a:spLocks noGrp="1"/>
          </p:cNvSpPr>
          <p:nvPr>
            <p:ph type="pic" sz="quarter" idx="10"/>
          </p:nvPr>
        </p:nvSpPr>
        <p:spPr>
          <a:xfrm>
            <a:off x="840080" y="3971716"/>
            <a:ext cx="3141638"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600"/>
            </a:lvl1pPr>
          </a:lstStyle>
          <a:p>
            <a:endParaRPr lang="en-US" dirty="0"/>
          </a:p>
        </p:txBody>
      </p:sp>
      <p:sp>
        <p:nvSpPr>
          <p:cNvPr id="4" name="Picture Placeholder 11">
            <a:extLst>
              <a:ext uri="{FF2B5EF4-FFF2-40B4-BE49-F238E27FC236}">
                <a16:creationId xmlns:a16="http://schemas.microsoft.com/office/drawing/2014/main" id="{1AD1A237-1896-492B-AF92-7DB7983EAA0D}"/>
              </a:ext>
            </a:extLst>
          </p:cNvPr>
          <p:cNvSpPr>
            <a:spLocks noGrp="1"/>
          </p:cNvSpPr>
          <p:nvPr>
            <p:ph type="pic" sz="quarter" idx="11"/>
          </p:nvPr>
        </p:nvSpPr>
        <p:spPr>
          <a:xfrm>
            <a:off x="4525181" y="3971716"/>
            <a:ext cx="3141638"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600"/>
            </a:lvl1pPr>
          </a:lstStyle>
          <a:p>
            <a:endParaRPr lang="en-US" dirty="0"/>
          </a:p>
        </p:txBody>
      </p:sp>
      <p:sp>
        <p:nvSpPr>
          <p:cNvPr id="5" name="Picture Placeholder 12">
            <a:extLst>
              <a:ext uri="{FF2B5EF4-FFF2-40B4-BE49-F238E27FC236}">
                <a16:creationId xmlns:a16="http://schemas.microsoft.com/office/drawing/2014/main" id="{68DF9236-3150-4FD2-A13B-91425BC173D7}"/>
              </a:ext>
            </a:extLst>
          </p:cNvPr>
          <p:cNvSpPr>
            <a:spLocks noGrp="1"/>
          </p:cNvSpPr>
          <p:nvPr>
            <p:ph type="pic" sz="quarter" idx="12"/>
          </p:nvPr>
        </p:nvSpPr>
        <p:spPr>
          <a:xfrm>
            <a:off x="8210283" y="3971716"/>
            <a:ext cx="3141638"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600"/>
            </a:lvl1pPr>
          </a:lstStyle>
          <a:p>
            <a:endParaRPr lang="en-US" dirty="0"/>
          </a:p>
        </p:txBody>
      </p:sp>
      <p:sp>
        <p:nvSpPr>
          <p:cNvPr id="6"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7"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New section</a:t>
            </a:r>
          </a:p>
        </p:txBody>
      </p:sp>
      <p:sp>
        <p:nvSpPr>
          <p:cNvPr id="7" name="Text Placeholder 12">
            <a:extLst>
              <a:ext uri="{FF2B5EF4-FFF2-40B4-BE49-F238E27FC236}">
                <a16:creationId xmlns:a16="http://schemas.microsoft.com/office/drawing/2014/main" id="{98013E10-01D7-485E-9D42-220AE55A7378}"/>
              </a:ext>
            </a:extLst>
          </p:cNvPr>
          <p:cNvSpPr>
            <a:spLocks noGrp="1"/>
          </p:cNvSpPr>
          <p:nvPr>
            <p:ph type="body" sz="quarter" idx="13" hasCustomPrompt="1"/>
          </p:nvPr>
        </p:nvSpPr>
        <p:spPr>
          <a:xfrm>
            <a:off x="1736725" y="1295400"/>
            <a:ext cx="8534400" cy="288925"/>
          </a:xfrm>
          <a:prstGeom prst="rect">
            <a:avLst/>
          </a:prstGeom>
        </p:spPr>
        <p:txBody>
          <a:bodyPr>
            <a:normAutofit/>
          </a:bodyPr>
          <a:lstStyle>
            <a:lvl1pPr marL="0" indent="0">
              <a:buNone/>
              <a:defRPr sz="1600" b="1">
                <a:solidFill>
                  <a:schemeClr val="bg1">
                    <a:lumMod val="6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125998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3 verticalpics">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6477000"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9104084"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3849916"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6" name="Title 1">
            <a:extLst>
              <a:ext uri="{FF2B5EF4-FFF2-40B4-BE49-F238E27FC236}">
                <a16:creationId xmlns:a16="http://schemas.microsoft.com/office/drawing/2014/main" id="{352BEF81-E2AF-4EB3-9C9A-21268713807E}"/>
              </a:ext>
            </a:extLst>
          </p:cNvPr>
          <p:cNvSpPr>
            <a:spLocks noGrp="1"/>
          </p:cNvSpPr>
          <p:nvPr>
            <p:ph type="title"/>
          </p:nvPr>
        </p:nvSpPr>
        <p:spPr>
          <a:xfrm>
            <a:off x="1066800" y="1447800"/>
            <a:ext cx="2133600" cy="2362200"/>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62659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7"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736725" y="1295400"/>
            <a:ext cx="8534400" cy="288925"/>
          </a:xfrm>
          <a:prstGeom prst="rect">
            <a:avLst/>
          </a:prstGeom>
        </p:spPr>
        <p:txBody>
          <a:bodyPr>
            <a:normAutofit/>
          </a:bodyPr>
          <a:lstStyle>
            <a:lvl1pPr marL="0" indent="0">
              <a:buNone/>
              <a:defRPr sz="1600" b="1">
                <a:solidFill>
                  <a:schemeClr val="bg1">
                    <a:lumMod val="6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2306212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_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p:nvPr>
        </p:nvSpPr>
        <p:spPr>
          <a:xfrm>
            <a:off x="1736497" y="669925"/>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329585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upper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0EF12B1-CD0E-4936-BD88-130B1BF103C3}"/>
              </a:ext>
            </a:extLst>
          </p:cNvPr>
          <p:cNvSpPr>
            <a:spLocks noGrp="1"/>
          </p:cNvSpPr>
          <p:nvPr>
            <p:ph type="pic" sz="quarter" idx="11" hasCustomPrompt="1"/>
          </p:nvPr>
        </p:nvSpPr>
        <p:spPr>
          <a:xfrm>
            <a:off x="6096000" y="0"/>
            <a:ext cx="6096000" cy="4724400"/>
          </a:xfrm>
          <a:prstGeom prst="rect">
            <a:avLst/>
          </a:prstGeom>
        </p:spPr>
        <p:txBody>
          <a:bodyPr/>
          <a:lstStyle>
            <a:lvl1pPr marL="0" indent="0">
              <a:buNone/>
              <a:defRPr sz="1400"/>
            </a:lvl1pPr>
          </a:lstStyle>
          <a:p>
            <a:r>
              <a:rPr lang="en-US" dirty="0"/>
              <a:t>Image Placeholder</a:t>
            </a:r>
          </a:p>
        </p:txBody>
      </p:sp>
    </p:spTree>
    <p:extLst>
      <p:ext uri="{BB962C8B-B14F-4D97-AF65-F5344CB8AC3E}">
        <p14:creationId xmlns:p14="http://schemas.microsoft.com/office/powerpoint/2010/main" val="39138765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74D9A6-A780-4215-85A9-65A1ED3F1ACF}"/>
              </a:ext>
            </a:extLst>
          </p:cNvPr>
          <p:cNvSpPr>
            <a:spLocks noGrp="1"/>
          </p:cNvSpPr>
          <p:nvPr>
            <p:ph type="pic" sz="quarter" idx="10"/>
          </p:nvPr>
        </p:nvSpPr>
        <p:spPr>
          <a:xfrm>
            <a:off x="0" y="0"/>
            <a:ext cx="7543800" cy="6858000"/>
          </a:xfrm>
          <a:prstGeom prst="rect">
            <a:avLst/>
          </a:prstGeom>
          <a:ln>
            <a:noFill/>
          </a:ln>
        </p:spPr>
        <p:txBody>
          <a:bodyPr/>
          <a:lstStyle>
            <a:lvl1pPr>
              <a:defRPr sz="1600"/>
            </a:lvl1pPr>
          </a:lstStyle>
          <a:p>
            <a:endParaRPr lang="en-US" dirty="0"/>
          </a:p>
        </p:txBody>
      </p:sp>
    </p:spTree>
    <p:extLst>
      <p:ext uri="{BB962C8B-B14F-4D97-AF65-F5344CB8AC3E}">
        <p14:creationId xmlns:p14="http://schemas.microsoft.com/office/powerpoint/2010/main" val="215039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ircle image in cent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2E6F9B-7A2F-4EFD-ABA8-B0DAC82664BA}"/>
              </a:ext>
            </a:extLst>
          </p:cNvPr>
          <p:cNvSpPr>
            <a:spLocks noGrp="1"/>
          </p:cNvSpPr>
          <p:nvPr>
            <p:ph type="pic" sz="quarter" idx="10"/>
          </p:nvPr>
        </p:nvSpPr>
        <p:spPr>
          <a:xfrm>
            <a:off x="4432301" y="1765302"/>
            <a:ext cx="3327398" cy="3327396"/>
          </a:xfrm>
          <a:custGeom>
            <a:avLst/>
            <a:gdLst>
              <a:gd name="connsiteX0" fmla="*/ 1663699 w 3327398"/>
              <a:gd name="connsiteY0" fmla="*/ 0 h 3327396"/>
              <a:gd name="connsiteX1" fmla="*/ 3327398 w 3327398"/>
              <a:gd name="connsiteY1" fmla="*/ 1663698 h 3327396"/>
              <a:gd name="connsiteX2" fmla="*/ 1663699 w 3327398"/>
              <a:gd name="connsiteY2" fmla="*/ 3327396 h 3327396"/>
              <a:gd name="connsiteX3" fmla="*/ 0 w 3327398"/>
              <a:gd name="connsiteY3" fmla="*/ 1663698 h 3327396"/>
              <a:gd name="connsiteX4" fmla="*/ 1663699 w 3327398"/>
              <a:gd name="connsiteY4" fmla="*/ 0 h 33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398" h="3327396">
                <a:moveTo>
                  <a:pt x="1663699" y="0"/>
                </a:moveTo>
                <a:cubicBezTo>
                  <a:pt x="2582535" y="0"/>
                  <a:pt x="3327398" y="744863"/>
                  <a:pt x="3327398" y="1663698"/>
                </a:cubicBezTo>
                <a:cubicBezTo>
                  <a:pt x="3327398" y="2582533"/>
                  <a:pt x="2582535" y="3327396"/>
                  <a:pt x="1663699" y="3327396"/>
                </a:cubicBezTo>
                <a:cubicBezTo>
                  <a:pt x="744863" y="3327396"/>
                  <a:pt x="0" y="2582533"/>
                  <a:pt x="0" y="1663698"/>
                </a:cubicBezTo>
                <a:cubicBezTo>
                  <a:pt x="0" y="744863"/>
                  <a:pt x="744863" y="0"/>
                  <a:pt x="1663699"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822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2 columns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4283075" cy="3810000"/>
          </a:xfrm>
          <a:prstGeom prst="rect">
            <a:avLst/>
          </a:prstGeom>
        </p:spPr>
        <p:txBody>
          <a:bodyPr>
            <a:normAutofit/>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6172200" y="1828800"/>
            <a:ext cx="4283075" cy="3810000"/>
          </a:xfrm>
          <a:prstGeom prst="rect">
            <a:avLst/>
          </a:prstGeom>
        </p:spPr>
        <p:txBody>
          <a:bodyPr>
            <a:normAutofit/>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1736725" y="1295400"/>
            <a:ext cx="8534400" cy="288925"/>
          </a:xfrm>
          <a:prstGeom prst="rect">
            <a:avLst/>
          </a:prstGeom>
        </p:spPr>
        <p:txBody>
          <a:bodyPr>
            <a:normAutofit/>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214817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2 columns text, no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
        <p:nvSpPr>
          <p:cNvPr id="7" name="Text Placeholder 7">
            <a:extLst>
              <a:ext uri="{FF2B5EF4-FFF2-40B4-BE49-F238E27FC236}">
                <a16:creationId xmlns:a16="http://schemas.microsoft.com/office/drawing/2014/main" id="{86C83AED-16CA-4B9A-BBFA-22D94D4EA5EC}"/>
              </a:ext>
            </a:extLst>
          </p:cNvPr>
          <p:cNvSpPr>
            <a:spLocks noGrp="1"/>
          </p:cNvSpPr>
          <p:nvPr>
            <p:ph type="body" sz="quarter" idx="11"/>
          </p:nvPr>
        </p:nvSpPr>
        <p:spPr>
          <a:xfrm>
            <a:off x="6172202" y="1905000"/>
            <a:ext cx="4283075" cy="3962400"/>
          </a:xfrm>
          <a:prstGeom prst="rect">
            <a:avLst/>
          </a:prstGeom>
        </p:spPr>
        <p:txBody>
          <a:bodyPr>
            <a:normAutofit/>
          </a:bodyPr>
          <a:lstStyle>
            <a:lvl1pPr marL="0" indent="0">
              <a:buFont typeface="Wingdings" panose="05000000000000000000" pitchFamily="2" charset="2"/>
              <a:buNone/>
              <a:defRPr sz="18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12">
            <a:extLst>
              <a:ext uri="{FF2B5EF4-FFF2-40B4-BE49-F238E27FC236}">
                <a16:creationId xmlns:a16="http://schemas.microsoft.com/office/drawing/2014/main" id="{390CD8F1-5898-4903-9ABF-CA42AAD4940C}"/>
              </a:ext>
            </a:extLst>
          </p:cNvPr>
          <p:cNvSpPr>
            <a:spLocks noGrp="1"/>
          </p:cNvSpPr>
          <p:nvPr>
            <p:ph type="body" sz="quarter" idx="12" hasCustomPrompt="1"/>
          </p:nvPr>
        </p:nvSpPr>
        <p:spPr>
          <a:xfrm>
            <a:off x="1736725" y="1295400"/>
            <a:ext cx="8534400" cy="288925"/>
          </a:xfrm>
          <a:prstGeom prst="rect">
            <a:avLst/>
          </a:prstGeom>
        </p:spPr>
        <p:txBody>
          <a:bodyPr>
            <a:normAutofit/>
          </a:bodyPr>
          <a:lstStyle>
            <a:lvl1pPr marL="0" indent="0">
              <a:buNone/>
              <a:defRPr sz="1600">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
        <p:nvSpPr>
          <p:cNvPr id="11" name="Text Placeholder 7">
            <a:extLst>
              <a:ext uri="{FF2B5EF4-FFF2-40B4-BE49-F238E27FC236}">
                <a16:creationId xmlns:a16="http://schemas.microsoft.com/office/drawing/2014/main" id="{86C83AED-16CA-4B9A-BBFA-22D94D4EA5EC}"/>
              </a:ext>
            </a:extLst>
          </p:cNvPr>
          <p:cNvSpPr>
            <a:spLocks noGrp="1"/>
          </p:cNvSpPr>
          <p:nvPr>
            <p:ph type="body" sz="quarter" idx="13"/>
          </p:nvPr>
        </p:nvSpPr>
        <p:spPr>
          <a:xfrm>
            <a:off x="1517513" y="1905000"/>
            <a:ext cx="4283075" cy="3962400"/>
          </a:xfrm>
          <a:prstGeom prst="rect">
            <a:avLst/>
          </a:prstGeom>
        </p:spPr>
        <p:txBody>
          <a:bodyPr>
            <a:normAutofit/>
          </a:bodyPr>
          <a:lstStyle>
            <a:lvl1pPr marL="0" indent="0">
              <a:buFont typeface="Wingdings" panose="05000000000000000000" pitchFamily="2" charset="2"/>
              <a:buNone/>
              <a:defRPr sz="18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Tree>
    <p:extLst>
      <p:ext uri="{BB962C8B-B14F-4D97-AF65-F5344CB8AC3E}">
        <p14:creationId xmlns:p14="http://schemas.microsoft.com/office/powerpoint/2010/main" val="1506160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 le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BE24C1-0576-4A34-970B-8D53F28DA433}"/>
              </a:ext>
            </a:extLst>
          </p:cNvPr>
          <p:cNvSpPr>
            <a:spLocks noGrp="1"/>
          </p:cNvSpPr>
          <p:nvPr>
            <p:ph type="title"/>
          </p:nvPr>
        </p:nvSpPr>
        <p:spPr>
          <a:xfrm>
            <a:off x="4191000" y="1371600"/>
            <a:ext cx="4343401" cy="1143000"/>
          </a:xfrm>
          <a:prstGeom prst="rect">
            <a:avLst/>
          </a:prstGeom>
        </p:spPr>
        <p:txBody>
          <a:bodyPr>
            <a:normAutofit/>
          </a:bodyPr>
          <a:lstStyle>
            <a:lvl1pPr algn="l">
              <a:lnSpc>
                <a:spcPct val="80000"/>
              </a:lnSpc>
              <a:defRPr sz="3600" b="1">
                <a:solidFill>
                  <a:srgbClr val="194792"/>
                </a:solidFill>
                <a:latin typeface="+mj-lt"/>
              </a:defRPr>
            </a:lvl1pPr>
          </a:lstStyle>
          <a:p>
            <a:r>
              <a:rPr lang="en-US" dirty="0"/>
              <a:t>Click to edit Master title style</a:t>
            </a:r>
          </a:p>
        </p:txBody>
      </p:sp>
      <p:sp>
        <p:nvSpPr>
          <p:cNvPr id="7" name="Picture Placeholder 2">
            <a:extLst>
              <a:ext uri="{FF2B5EF4-FFF2-40B4-BE49-F238E27FC236}">
                <a16:creationId xmlns:a16="http://schemas.microsoft.com/office/drawing/2014/main" id="{62598065-8A6D-41BE-8FE6-CA9B6DD8817D}"/>
              </a:ext>
            </a:extLst>
          </p:cNvPr>
          <p:cNvSpPr>
            <a:spLocks noGrp="1"/>
          </p:cNvSpPr>
          <p:nvPr>
            <p:ph type="pic" sz="quarter" idx="10" hasCustomPrompt="1"/>
          </p:nvPr>
        </p:nvSpPr>
        <p:spPr>
          <a:xfrm>
            <a:off x="0" y="0"/>
            <a:ext cx="3327265" cy="6217920"/>
          </a:xfrm>
          <a:prstGeom prst="rect">
            <a:avLst/>
          </a:prstGeom>
        </p:spPr>
        <p:txBody>
          <a:bodyPr/>
          <a:lstStyle>
            <a:lvl1pPr marL="0" indent="0">
              <a:buNone/>
              <a:defRPr sz="1400"/>
            </a:lvl1pPr>
          </a:lstStyle>
          <a:p>
            <a:r>
              <a:rPr lang="en-US" dirty="0"/>
              <a:t>Image Placeholder</a:t>
            </a:r>
          </a:p>
        </p:txBody>
      </p:sp>
      <p:sp>
        <p:nvSpPr>
          <p:cNvPr id="8" name="Text Placeholder 7">
            <a:extLst>
              <a:ext uri="{FF2B5EF4-FFF2-40B4-BE49-F238E27FC236}">
                <a16:creationId xmlns:a16="http://schemas.microsoft.com/office/drawing/2014/main" id="{04DBF420-F271-43E8-9E62-693B1438087B}"/>
              </a:ext>
            </a:extLst>
          </p:cNvPr>
          <p:cNvSpPr>
            <a:spLocks noGrp="1"/>
          </p:cNvSpPr>
          <p:nvPr>
            <p:ph type="body" sz="quarter" idx="11"/>
          </p:nvPr>
        </p:nvSpPr>
        <p:spPr>
          <a:xfrm>
            <a:off x="4190999" y="2819400"/>
            <a:ext cx="6705601" cy="2590800"/>
          </a:xfrm>
          <a:prstGeom prst="rect">
            <a:avLst/>
          </a:prstGeom>
        </p:spPr>
        <p:txBody>
          <a:bodyPr>
            <a:normAutofit/>
          </a:bodyPr>
          <a:lstStyle>
            <a:lvl1pPr marL="0" indent="0">
              <a:buFont typeface="Wingdings" panose="05000000000000000000" pitchFamily="2" charset="2"/>
              <a:buNone/>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12">
            <a:extLst>
              <a:ext uri="{FF2B5EF4-FFF2-40B4-BE49-F238E27FC236}">
                <a16:creationId xmlns:a16="http://schemas.microsoft.com/office/drawing/2014/main" id="{8673CBF9-76AB-4C13-A267-EFAADC00EBB2}"/>
              </a:ext>
            </a:extLst>
          </p:cNvPr>
          <p:cNvSpPr>
            <a:spLocks noGrp="1"/>
          </p:cNvSpPr>
          <p:nvPr>
            <p:ph type="body" sz="quarter" idx="12" hasCustomPrompt="1"/>
          </p:nvPr>
        </p:nvSpPr>
        <p:spPr>
          <a:xfrm>
            <a:off x="4190999" y="2286000"/>
            <a:ext cx="6080126" cy="283988"/>
          </a:xfrm>
          <a:prstGeom prst="rect">
            <a:avLst/>
          </a:prstGeom>
        </p:spPr>
        <p:txBody>
          <a:bodyPr>
            <a:normAutofit/>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84559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41113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23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aximum Space">
    <p:spTree>
      <p:nvGrpSpPr>
        <p:cNvPr id="1" name=""/>
        <p:cNvGrpSpPr/>
        <p:nvPr/>
      </p:nvGrpSpPr>
      <p:grpSpPr>
        <a:xfrm>
          <a:off x="0" y="0"/>
          <a:ext cx="0" cy="0"/>
          <a:chOff x="0" y="0"/>
          <a:chExt cx="0" cy="0"/>
        </a:xfrm>
      </p:grpSpPr>
      <p:pic>
        <p:nvPicPr>
          <p:cNvPr id="4" name="Picture 7" descr="CTI_PPT Template_2_JMC_10 May 2012.png"/>
          <p:cNvPicPr>
            <a:picLocks noChangeAspect="1"/>
          </p:cNvPicPr>
          <p:nvPr userDrawn="1"/>
        </p:nvPicPr>
        <p:blipFill>
          <a:blip r:embed="rId2" cstate="print"/>
          <a:stretch>
            <a:fillRect/>
          </a:stretch>
        </p:blipFill>
        <p:spPr bwMode="auto">
          <a:xfrm>
            <a:off x="12306" y="188913"/>
            <a:ext cx="12167388" cy="6550024"/>
          </a:xfrm>
          <a:prstGeom prst="rect">
            <a:avLst/>
          </a:prstGeom>
          <a:noFill/>
          <a:ln w="9525">
            <a:noFill/>
            <a:miter lim="800000"/>
            <a:headEnd/>
            <a:tailEnd/>
          </a:ln>
        </p:spPr>
      </p:pic>
      <p:sp>
        <p:nvSpPr>
          <p:cNvPr id="5" name="Footer Placeholder 4"/>
          <p:cNvSpPr txBox="1">
            <a:spLocks/>
          </p:cNvSpPr>
          <p:nvPr userDrawn="1"/>
        </p:nvSpPr>
        <p:spPr>
          <a:xfrm>
            <a:off x="8976784" y="6453188"/>
            <a:ext cx="3071283" cy="404812"/>
          </a:xfrm>
          <a:prstGeom prst="rect">
            <a:avLst/>
          </a:prstGeom>
        </p:spPr>
        <p:txBody>
          <a:bodyPr anchor="ctr"/>
          <a:lstStyle>
            <a:lvl1pPr algn="ctr">
              <a:defRPr sz="1050" b="1">
                <a:solidFill>
                  <a:schemeClr val="accent2"/>
                </a:solidFill>
                <a:latin typeface="Arial" pitchFamily="34" charset="0"/>
                <a:cs typeface="Arial" pitchFamily="34" charset="0"/>
              </a:defRPr>
            </a:lvl1pPr>
          </a:lstStyle>
          <a:p>
            <a:pPr>
              <a:defRPr/>
            </a:pPr>
            <a:r>
              <a:rPr lang="en-CA" sz="1050" dirty="0">
                <a:solidFill>
                  <a:srgbClr val="012169"/>
                </a:solidFill>
              </a:rPr>
              <a:t>www.crawfordtech.com</a:t>
            </a:r>
            <a:endParaRPr lang="en-US" sz="1050" dirty="0">
              <a:solidFill>
                <a:srgbClr val="012169"/>
              </a:solidFill>
            </a:endParaRPr>
          </a:p>
        </p:txBody>
      </p:sp>
      <p:sp>
        <p:nvSpPr>
          <p:cNvPr id="2" name="Title 1"/>
          <p:cNvSpPr>
            <a:spLocks noGrp="1"/>
          </p:cNvSpPr>
          <p:nvPr>
            <p:ph type="title"/>
          </p:nvPr>
        </p:nvSpPr>
        <p:spPr>
          <a:xfrm>
            <a:off x="609600" y="1268760"/>
            <a:ext cx="10972800" cy="72008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6" name="Content Placeholder 2"/>
          <p:cNvSpPr>
            <a:spLocks noGrp="1"/>
          </p:cNvSpPr>
          <p:nvPr>
            <p:ph idx="1"/>
          </p:nvPr>
        </p:nvSpPr>
        <p:spPr>
          <a:xfrm>
            <a:off x="609600" y="1988840"/>
            <a:ext cx="10972800" cy="4464496"/>
          </a:xfrm>
          <a:prstGeom prst="rect">
            <a:avLst/>
          </a:prstGeom>
        </p:spPr>
        <p:txBody>
          <a:bodyPr/>
          <a:lstStyle>
            <a:lvl1pPr>
              <a:defRPr>
                <a:solidFill>
                  <a:schemeClr val="accent6"/>
                </a:solidFill>
                <a:latin typeface="Calibri" panose="020F0502020204030204" pitchFamily="34" charset="0"/>
              </a:defRPr>
            </a:lvl1pPr>
            <a:lvl2pPr>
              <a:defRPr>
                <a:solidFill>
                  <a:schemeClr val="accent6"/>
                </a:solidFill>
                <a:latin typeface="Calibri" panose="020F0502020204030204" pitchFamily="34" charset="0"/>
              </a:defRPr>
            </a:lvl2pPr>
            <a:lvl3pPr>
              <a:defRPr>
                <a:solidFill>
                  <a:schemeClr val="accent6"/>
                </a:solidFill>
                <a:latin typeface="Calibri" panose="020F0502020204030204" pitchFamily="34" charset="0"/>
              </a:defRPr>
            </a:lvl3pPr>
            <a:lvl4pPr>
              <a:defRPr>
                <a:solidFill>
                  <a:schemeClr val="accent6"/>
                </a:solidFill>
                <a:latin typeface="Calibri" panose="020F0502020204030204" pitchFamily="34" charset="0"/>
              </a:defRPr>
            </a:lvl4pPr>
            <a:lvl5pPr>
              <a:defRPr>
                <a:solidFill>
                  <a:schemeClr val="accent6"/>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2"/>
          <p:cNvSpPr>
            <a:spLocks noGrp="1"/>
          </p:cNvSpPr>
          <p:nvPr>
            <p:ph type="ftr" sz="quarter" idx="10"/>
          </p:nvPr>
        </p:nvSpPr>
        <p:spPr>
          <a:xfrm>
            <a:off x="3686185" y="6459785"/>
            <a:ext cx="4822804" cy="365125"/>
          </a:xfrm>
          <a:prstGeom prst="rect">
            <a:avLst/>
          </a:prstGeom>
        </p:spPr>
        <p:txBody>
          <a:bodyPr/>
          <a:lstStyle>
            <a:lvl1pPr>
              <a:defRPr/>
            </a:lvl1pPr>
          </a:lstStyle>
          <a:p>
            <a:pPr>
              <a:defRPr/>
            </a:pPr>
            <a:r>
              <a:rPr lang="en-CA">
                <a:solidFill>
                  <a:srgbClr val="012169"/>
                </a:solidFill>
              </a:rPr>
              <a:t>Confidential</a:t>
            </a:r>
            <a:endParaRPr lang="en-US">
              <a:solidFill>
                <a:srgbClr val="012169"/>
              </a:solidFill>
            </a:endParaRPr>
          </a:p>
        </p:txBody>
      </p:sp>
      <p:sp>
        <p:nvSpPr>
          <p:cNvPr id="8" name="Slide Number Placeholder 3"/>
          <p:cNvSpPr>
            <a:spLocks noGrp="1"/>
          </p:cNvSpPr>
          <p:nvPr>
            <p:ph type="sldNum" sz="quarter" idx="11"/>
          </p:nvPr>
        </p:nvSpPr>
        <p:spPr>
          <a:xfrm>
            <a:off x="9900458" y="6459785"/>
            <a:ext cx="1312025" cy="365125"/>
          </a:xfrm>
          <a:prstGeom prst="rect">
            <a:avLst/>
          </a:prstGeom>
        </p:spPr>
        <p:txBody>
          <a:bodyPr/>
          <a:lstStyle>
            <a:lvl1pPr>
              <a:defRPr/>
            </a:lvl1pPr>
          </a:lstStyle>
          <a:p>
            <a:pPr>
              <a:defRPr/>
            </a:pPr>
            <a:fld id="{2B004224-6445-4177-AEBD-F85BECFD19D5}" type="slidenum">
              <a:rPr lang="en-US">
                <a:solidFill>
                  <a:srgbClr val="012169"/>
                </a:solidFill>
              </a:rPr>
              <a:pPr>
                <a:defRPr/>
              </a:pPr>
              <a:t>‹#›</a:t>
            </a:fld>
            <a:endParaRPr lang="en-US" dirty="0">
              <a:solidFill>
                <a:srgbClr val="012169"/>
              </a:solidFill>
            </a:endParaRPr>
          </a:p>
        </p:txBody>
      </p:sp>
    </p:spTree>
    <p:extLst>
      <p:ext uri="{BB962C8B-B14F-4D97-AF65-F5344CB8AC3E}">
        <p14:creationId xmlns:p14="http://schemas.microsoft.com/office/powerpoint/2010/main" val="9148708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ntent_More Space">
    <p:spTree>
      <p:nvGrpSpPr>
        <p:cNvPr id="1" name=""/>
        <p:cNvGrpSpPr/>
        <p:nvPr/>
      </p:nvGrpSpPr>
      <p:grpSpPr>
        <a:xfrm>
          <a:off x="0" y="0"/>
          <a:ext cx="0" cy="0"/>
          <a:chOff x="0" y="0"/>
          <a:chExt cx="0" cy="0"/>
        </a:xfrm>
      </p:grpSpPr>
      <p:pic>
        <p:nvPicPr>
          <p:cNvPr id="4" name="Picture 7" descr="CTI_PPT Template_2_JMC_10 May 2012.png"/>
          <p:cNvPicPr>
            <a:picLocks noChangeAspect="1"/>
          </p:cNvPicPr>
          <p:nvPr userDrawn="1"/>
        </p:nvPicPr>
        <p:blipFill>
          <a:blip r:embed="rId2" cstate="print"/>
          <a:stretch>
            <a:fillRect/>
          </a:stretch>
        </p:blipFill>
        <p:spPr bwMode="auto">
          <a:xfrm>
            <a:off x="12306" y="188914"/>
            <a:ext cx="12167388" cy="6550025"/>
          </a:xfrm>
          <a:prstGeom prst="rect">
            <a:avLst/>
          </a:prstGeom>
          <a:noFill/>
          <a:ln w="9525">
            <a:noFill/>
            <a:miter lim="800000"/>
            <a:headEnd/>
            <a:tailEnd/>
          </a:ln>
        </p:spPr>
      </p:pic>
      <p:sp>
        <p:nvSpPr>
          <p:cNvPr id="5" name="Footer Placeholder 4"/>
          <p:cNvSpPr txBox="1">
            <a:spLocks/>
          </p:cNvSpPr>
          <p:nvPr userDrawn="1"/>
        </p:nvSpPr>
        <p:spPr>
          <a:xfrm>
            <a:off x="8976784" y="6453188"/>
            <a:ext cx="3071283" cy="404812"/>
          </a:xfrm>
          <a:prstGeom prst="rect">
            <a:avLst/>
          </a:prstGeom>
        </p:spPr>
        <p:txBody>
          <a:bodyPr anchor="ctr"/>
          <a:lstStyle>
            <a:lvl1pPr algn="ctr">
              <a:defRPr sz="1050" b="1">
                <a:solidFill>
                  <a:schemeClr val="accent2"/>
                </a:solidFill>
                <a:latin typeface="Arial" pitchFamily="34" charset="0"/>
                <a:cs typeface="Arial" pitchFamily="34" charset="0"/>
              </a:defRPr>
            </a:lvl1pPr>
          </a:lstStyle>
          <a:p>
            <a:pPr>
              <a:defRPr/>
            </a:pPr>
            <a:r>
              <a:rPr lang="en-CA" sz="1050" dirty="0">
                <a:solidFill>
                  <a:srgbClr val="012169"/>
                </a:solidFill>
              </a:rPr>
              <a:t>www.crawfordtech.com</a:t>
            </a:r>
            <a:endParaRPr lang="en-US" sz="1050" dirty="0">
              <a:solidFill>
                <a:srgbClr val="012169"/>
              </a:solidFill>
            </a:endParaRPr>
          </a:p>
        </p:txBody>
      </p:sp>
      <p:sp>
        <p:nvSpPr>
          <p:cNvPr id="2" name="Title 1"/>
          <p:cNvSpPr>
            <a:spLocks noGrp="1"/>
          </p:cNvSpPr>
          <p:nvPr>
            <p:ph type="title"/>
          </p:nvPr>
        </p:nvSpPr>
        <p:spPr>
          <a:xfrm>
            <a:off x="609600" y="1268760"/>
            <a:ext cx="10972800" cy="72008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6" name="Content Placeholder 2"/>
          <p:cNvSpPr>
            <a:spLocks noGrp="1"/>
          </p:cNvSpPr>
          <p:nvPr>
            <p:ph idx="1"/>
          </p:nvPr>
        </p:nvSpPr>
        <p:spPr>
          <a:xfrm>
            <a:off x="609600" y="1988840"/>
            <a:ext cx="10972800" cy="4464496"/>
          </a:xfrm>
          <a:prstGeom prst="rect">
            <a:avLst/>
          </a:prstGeom>
        </p:spPr>
        <p:txBody>
          <a:bodyPr/>
          <a:lstStyle>
            <a:lvl1pPr>
              <a:defRPr>
                <a:solidFill>
                  <a:schemeClr val="accent6"/>
                </a:solidFill>
                <a:latin typeface="Calibri" panose="020F0502020204030204" pitchFamily="34" charset="0"/>
              </a:defRPr>
            </a:lvl1pPr>
            <a:lvl2pPr>
              <a:defRPr>
                <a:solidFill>
                  <a:schemeClr val="accent6"/>
                </a:solidFill>
                <a:latin typeface="Calibri" panose="020F0502020204030204" pitchFamily="34" charset="0"/>
              </a:defRPr>
            </a:lvl2pPr>
            <a:lvl3pPr>
              <a:defRPr>
                <a:solidFill>
                  <a:schemeClr val="accent6"/>
                </a:solidFill>
                <a:latin typeface="Calibri" panose="020F0502020204030204" pitchFamily="34" charset="0"/>
              </a:defRPr>
            </a:lvl3pPr>
            <a:lvl4pPr>
              <a:defRPr>
                <a:solidFill>
                  <a:schemeClr val="accent6"/>
                </a:solidFill>
                <a:latin typeface="Calibri" panose="020F0502020204030204" pitchFamily="34" charset="0"/>
              </a:defRPr>
            </a:lvl4pPr>
            <a:lvl5pPr>
              <a:defRPr>
                <a:solidFill>
                  <a:schemeClr val="accent6"/>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2"/>
          <p:cNvSpPr>
            <a:spLocks noGrp="1"/>
          </p:cNvSpPr>
          <p:nvPr>
            <p:ph type="ftr" sz="quarter" idx="10"/>
          </p:nvPr>
        </p:nvSpPr>
        <p:spPr>
          <a:xfrm>
            <a:off x="3686185" y="6459785"/>
            <a:ext cx="4822804" cy="365125"/>
          </a:xfrm>
          <a:prstGeom prst="rect">
            <a:avLst/>
          </a:prstGeom>
        </p:spPr>
        <p:txBody>
          <a:bodyPr/>
          <a:lstStyle>
            <a:lvl1pPr>
              <a:defRPr/>
            </a:lvl1pPr>
          </a:lstStyle>
          <a:p>
            <a:pPr>
              <a:defRPr/>
            </a:pPr>
            <a:r>
              <a:rPr lang="en-CA">
                <a:solidFill>
                  <a:srgbClr val="012169"/>
                </a:solidFill>
              </a:rPr>
              <a:t>Confidential</a:t>
            </a:r>
            <a:endParaRPr lang="en-US">
              <a:solidFill>
                <a:srgbClr val="012169"/>
              </a:solidFill>
            </a:endParaRPr>
          </a:p>
        </p:txBody>
      </p:sp>
      <p:sp>
        <p:nvSpPr>
          <p:cNvPr id="8" name="Slide Number Placeholder 3"/>
          <p:cNvSpPr>
            <a:spLocks noGrp="1"/>
          </p:cNvSpPr>
          <p:nvPr>
            <p:ph type="sldNum" sz="quarter" idx="11"/>
          </p:nvPr>
        </p:nvSpPr>
        <p:spPr>
          <a:xfrm>
            <a:off x="9900458" y="6459785"/>
            <a:ext cx="1312025" cy="365125"/>
          </a:xfrm>
          <a:prstGeom prst="rect">
            <a:avLst/>
          </a:prstGeom>
        </p:spPr>
        <p:txBody>
          <a:bodyPr/>
          <a:lstStyle>
            <a:lvl1pPr>
              <a:defRPr/>
            </a:lvl1pPr>
          </a:lstStyle>
          <a:p>
            <a:pPr>
              <a:defRPr/>
            </a:pPr>
            <a:fld id="{2B004224-6445-4177-AEBD-F85BECFD19D5}" type="slidenum">
              <a:rPr lang="en-US">
                <a:solidFill>
                  <a:srgbClr val="012169"/>
                </a:solidFill>
              </a:rPr>
              <a:pPr>
                <a:defRPr/>
              </a:pPr>
              <a:t>‹#›</a:t>
            </a:fld>
            <a:endParaRPr lang="en-US" dirty="0">
              <a:solidFill>
                <a:srgbClr val="012169"/>
              </a:solidFill>
            </a:endParaRPr>
          </a:p>
        </p:txBody>
      </p:sp>
    </p:spTree>
    <p:extLst>
      <p:ext uri="{BB962C8B-B14F-4D97-AF65-F5344CB8AC3E}">
        <p14:creationId xmlns:p14="http://schemas.microsoft.com/office/powerpoint/2010/main" val="109736038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937761" y="331879"/>
            <a:ext cx="735934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p:cNvSpPr>
            <a:spLocks noGrp="1"/>
          </p:cNvSpPr>
          <p:nvPr>
            <p:ph type="ctrTitle"/>
          </p:nvPr>
        </p:nvSpPr>
        <p:spPr>
          <a:xfrm>
            <a:off x="1524000" y="1735015"/>
            <a:ext cx="9144000" cy="1774947"/>
          </a:xfrm>
        </p:spPr>
        <p:txBody>
          <a:bodyPr anchor="b">
            <a:normAutofit/>
          </a:bodyPr>
          <a:lstStyle>
            <a:lvl1pPr algn="ctr">
              <a:defRPr sz="4000">
                <a:solidFill>
                  <a:srgbClr val="004990"/>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rgbClr val="004990"/>
                </a:solidFill>
              </a:defRPr>
            </a:lvl1pPr>
            <a:lvl2pPr marL="457124" indent="0" algn="ctr">
              <a:buNone/>
              <a:defRPr sz="2000"/>
            </a:lvl2pPr>
            <a:lvl3pPr marL="914247" indent="0" algn="ctr">
              <a:buNone/>
              <a:defRPr sz="1733"/>
            </a:lvl3pPr>
            <a:lvl4pPr marL="1371371" indent="0" algn="ctr">
              <a:buNone/>
              <a:defRPr sz="1600"/>
            </a:lvl4pPr>
            <a:lvl5pPr marL="1828495" indent="0" algn="ctr">
              <a:buNone/>
              <a:defRPr sz="1600"/>
            </a:lvl5pPr>
            <a:lvl6pPr marL="2285620" indent="0" algn="ctr">
              <a:buNone/>
              <a:defRPr sz="1600"/>
            </a:lvl6pPr>
            <a:lvl7pPr marL="2742742" indent="0" algn="ctr">
              <a:buNone/>
              <a:defRPr sz="1600"/>
            </a:lvl7pPr>
            <a:lvl8pPr marL="3199867" indent="0" algn="ctr">
              <a:buNone/>
              <a:defRPr sz="1600"/>
            </a:lvl8pPr>
            <a:lvl9pPr marL="3656991"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pic>
        <p:nvPicPr>
          <p:cNvPr id="11" name="Picture 10"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l="7115" t="44686" r="19113" b="29455"/>
          <a:stretch/>
        </p:blipFill>
        <p:spPr>
          <a:xfrm>
            <a:off x="0" y="221916"/>
            <a:ext cx="4937760" cy="938253"/>
          </a:xfrm>
          <a:prstGeom prst="rect">
            <a:avLst/>
          </a:prstGeom>
        </p:spPr>
      </p:pic>
    </p:spTree>
    <p:extLst>
      <p:ext uri="{BB962C8B-B14F-4D97-AF65-F5344CB8AC3E}">
        <p14:creationId xmlns:p14="http://schemas.microsoft.com/office/powerpoint/2010/main" val="524153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1" y="413948"/>
            <a:ext cx="1229710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Rectangle 6"/>
          <p:cNvSpPr/>
          <p:nvPr userDrawn="1"/>
        </p:nvSpPr>
        <p:spPr>
          <a:xfrm>
            <a:off x="10972800" y="6348249"/>
            <a:ext cx="578069" cy="388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Content Placeholder 2"/>
          <p:cNvSpPr>
            <a:spLocks noGrp="1"/>
          </p:cNvSpPr>
          <p:nvPr>
            <p:ph idx="1"/>
          </p:nvPr>
        </p:nvSpPr>
        <p:spPr>
          <a:xfrm>
            <a:off x="838200" y="1510117"/>
            <a:ext cx="10515600" cy="4586903"/>
          </a:xfrm>
        </p:spPr>
        <p:txBody>
          <a:bodyPr/>
          <a:lstStyle>
            <a:lvl1pPr>
              <a:defRPr>
                <a:solidFill>
                  <a:srgbClr val="25408F"/>
                </a:solidFill>
              </a:defRPr>
            </a:lvl1pPr>
            <a:lvl2pPr>
              <a:defRPr>
                <a:solidFill>
                  <a:srgbClr val="00B0F0"/>
                </a:solidFill>
              </a:defRPr>
            </a:lvl2pPr>
            <a:lvl3pPr>
              <a:defRPr>
                <a:solidFill>
                  <a:srgbClr val="25408F"/>
                </a:solidFill>
              </a:defRPr>
            </a:lvl3pPr>
            <a:lvl4pPr>
              <a:defRPr>
                <a:solidFill>
                  <a:srgbClr val="00B0F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176451"/>
            <a:ext cx="10515600" cy="1325563"/>
          </a:xfrm>
        </p:spPr>
        <p:txBody>
          <a:bodyPr/>
          <a:lstStyle/>
          <a:p>
            <a:r>
              <a:rPr lang="en-US" dirty="0"/>
              <a:t>Click to edit Master title style</a:t>
            </a:r>
          </a:p>
        </p:txBody>
      </p:sp>
      <p:sp>
        <p:nvSpPr>
          <p:cNvPr id="10" name="Footer Placeholder 9"/>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11" name="Slide Number Placeholder 10"/>
          <p:cNvSpPr>
            <a:spLocks noGrp="1"/>
          </p:cNvSpPr>
          <p:nvPr>
            <p:ph type="sldNum" sz="quarter" idx="12"/>
          </p:nvPr>
        </p:nvSpPr>
        <p:spPr/>
        <p:txBody>
          <a:bodyPr/>
          <a:lstStyle>
            <a:lvl1pPr>
              <a:defRPr>
                <a:solidFill>
                  <a:schemeClr val="bg1"/>
                </a:solidFill>
              </a:defRPr>
            </a:lvl1pPr>
          </a:lstStyle>
          <a:p>
            <a:fld id="{C9F2E319-0919-499D-AD1F-7963255D1003}" type="slidenum">
              <a:rPr lang="id-ID" smtClean="0"/>
              <a:pPr/>
              <a:t>‹#›</a:t>
            </a:fld>
            <a:endParaRPr lang="id-ID" dirty="0"/>
          </a:p>
        </p:txBody>
      </p:sp>
      <p:pic>
        <p:nvPicPr>
          <p:cNvPr id="14" name="Picture 13"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63415" y="6192924"/>
            <a:ext cx="1981200" cy="374821"/>
          </a:xfrm>
          <a:prstGeom prst="rect">
            <a:avLst/>
          </a:prstGeom>
        </p:spPr>
      </p:pic>
    </p:spTree>
    <p:extLst>
      <p:ext uri="{BB962C8B-B14F-4D97-AF65-F5344CB8AC3E}">
        <p14:creationId xmlns:p14="http://schemas.microsoft.com/office/powerpoint/2010/main" val="3505162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24" indent="0">
              <a:buNone/>
              <a:defRPr sz="2000">
                <a:solidFill>
                  <a:schemeClr val="tx1">
                    <a:tint val="75000"/>
                  </a:schemeClr>
                </a:solidFill>
              </a:defRPr>
            </a:lvl2pPr>
            <a:lvl3pPr marL="914247" indent="0">
              <a:buNone/>
              <a:defRPr sz="1733">
                <a:solidFill>
                  <a:schemeClr val="tx1">
                    <a:tint val="75000"/>
                  </a:schemeClr>
                </a:solidFill>
              </a:defRPr>
            </a:lvl3pPr>
            <a:lvl4pPr marL="1371371" indent="0">
              <a:buNone/>
              <a:defRPr sz="1600">
                <a:solidFill>
                  <a:schemeClr val="tx1">
                    <a:tint val="75000"/>
                  </a:schemeClr>
                </a:solidFill>
              </a:defRPr>
            </a:lvl4pPr>
            <a:lvl5pPr marL="1828495" indent="0">
              <a:buNone/>
              <a:defRPr sz="1600">
                <a:solidFill>
                  <a:schemeClr val="tx1">
                    <a:tint val="75000"/>
                  </a:schemeClr>
                </a:solidFill>
              </a:defRPr>
            </a:lvl5pPr>
            <a:lvl6pPr marL="2285620" indent="0">
              <a:buNone/>
              <a:defRPr sz="1600">
                <a:solidFill>
                  <a:schemeClr val="tx1">
                    <a:tint val="75000"/>
                  </a:schemeClr>
                </a:solidFill>
              </a:defRPr>
            </a:lvl6pPr>
            <a:lvl7pPr marL="2742742" indent="0">
              <a:buNone/>
              <a:defRPr sz="1600">
                <a:solidFill>
                  <a:schemeClr val="tx1">
                    <a:tint val="75000"/>
                  </a:schemeClr>
                </a:solidFill>
              </a:defRPr>
            </a:lvl7pPr>
            <a:lvl8pPr marL="3199867" indent="0">
              <a:buNone/>
              <a:defRPr sz="1600">
                <a:solidFill>
                  <a:schemeClr val="tx1">
                    <a:tint val="75000"/>
                  </a:schemeClr>
                </a:solidFill>
              </a:defRPr>
            </a:lvl8pPr>
            <a:lvl9pPr marL="3656991"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
        <p:nvSpPr>
          <p:cNvPr id="7" name="Rectangle 6"/>
          <p:cNvSpPr/>
          <p:nvPr userDrawn="1"/>
        </p:nvSpPr>
        <p:spPr>
          <a:xfrm>
            <a:off x="1" y="331884"/>
            <a:ext cx="1229710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8" name="Picture 7"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63415" y="6192924"/>
            <a:ext cx="1981200" cy="374821"/>
          </a:xfrm>
          <a:prstGeom prst="rect">
            <a:avLst/>
          </a:prstGeom>
        </p:spPr>
      </p:pic>
    </p:spTree>
    <p:extLst>
      <p:ext uri="{BB962C8B-B14F-4D97-AF65-F5344CB8AC3E}">
        <p14:creationId xmlns:p14="http://schemas.microsoft.com/office/powerpoint/2010/main" val="2937374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pic>
        <p:nvPicPr>
          <p:cNvPr id="8" name="Picture 7"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63415" y="6238079"/>
            <a:ext cx="1981200" cy="374821"/>
          </a:xfrm>
          <a:prstGeom prst="rect">
            <a:avLst/>
          </a:prstGeom>
        </p:spPr>
      </p:pic>
    </p:spTree>
    <p:extLst>
      <p:ext uri="{BB962C8B-B14F-4D97-AF65-F5344CB8AC3E}">
        <p14:creationId xmlns:p14="http://schemas.microsoft.com/office/powerpoint/2010/main" val="2318114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24" indent="0">
              <a:buNone/>
              <a:defRPr sz="2000" b="1"/>
            </a:lvl2pPr>
            <a:lvl3pPr marL="914247" indent="0">
              <a:buNone/>
              <a:defRPr sz="1733" b="1"/>
            </a:lvl3pPr>
            <a:lvl4pPr marL="1371371" indent="0">
              <a:buNone/>
              <a:defRPr sz="1600" b="1"/>
            </a:lvl4pPr>
            <a:lvl5pPr marL="1828495" indent="0">
              <a:buNone/>
              <a:defRPr sz="1600" b="1"/>
            </a:lvl5pPr>
            <a:lvl6pPr marL="2285620" indent="0">
              <a:buNone/>
              <a:defRPr sz="1600" b="1"/>
            </a:lvl6pPr>
            <a:lvl7pPr marL="2742742" indent="0">
              <a:buNone/>
              <a:defRPr sz="1600" b="1"/>
            </a:lvl7pPr>
            <a:lvl8pPr marL="3199867" indent="0">
              <a:buNone/>
              <a:defRPr sz="1600" b="1"/>
            </a:lvl8pPr>
            <a:lvl9pPr marL="3656991"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24" indent="0">
              <a:buNone/>
              <a:defRPr sz="2000" b="1"/>
            </a:lvl2pPr>
            <a:lvl3pPr marL="914247" indent="0">
              <a:buNone/>
              <a:defRPr sz="1733" b="1"/>
            </a:lvl3pPr>
            <a:lvl4pPr marL="1371371" indent="0">
              <a:buNone/>
              <a:defRPr sz="1600" b="1"/>
            </a:lvl4pPr>
            <a:lvl5pPr marL="1828495" indent="0">
              <a:buNone/>
              <a:defRPr sz="1600" b="1"/>
            </a:lvl5pPr>
            <a:lvl6pPr marL="2285620" indent="0">
              <a:buNone/>
              <a:defRPr sz="1600" b="1"/>
            </a:lvl6pPr>
            <a:lvl7pPr marL="2742742" indent="0">
              <a:buNone/>
              <a:defRPr sz="1600" b="1"/>
            </a:lvl7pPr>
            <a:lvl8pPr marL="3199867" indent="0">
              <a:buNone/>
              <a:defRPr sz="1600" b="1"/>
            </a:lvl8pPr>
            <a:lvl9pPr marL="36569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www.crawfordtech.com</a:t>
            </a:r>
            <a:endParaRPr lang="id-ID" dirty="0"/>
          </a:p>
        </p:txBody>
      </p:sp>
      <p:sp>
        <p:nvSpPr>
          <p:cNvPr id="9" name="Slide Number Placeholder 8"/>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287117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www.crawfordtech.com</a:t>
            </a:r>
            <a:endParaRPr lang="id-ID" dirty="0"/>
          </a:p>
        </p:txBody>
      </p:sp>
      <p:sp>
        <p:nvSpPr>
          <p:cNvPr id="5" name="Slide Number Placeholder 4"/>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770421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www.crawfordtech.com</a:t>
            </a:r>
            <a:endParaRPr lang="id-ID" dirty="0"/>
          </a:p>
        </p:txBody>
      </p:sp>
      <p:sp>
        <p:nvSpPr>
          <p:cNvPr id="4" name="Slide Number Placeholder 3"/>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008057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24" indent="0">
              <a:buNone/>
              <a:defRPr sz="1333"/>
            </a:lvl2pPr>
            <a:lvl3pPr marL="914247" indent="0">
              <a:buNone/>
              <a:defRPr sz="1200"/>
            </a:lvl3pPr>
            <a:lvl4pPr marL="1371371" indent="0">
              <a:buNone/>
              <a:defRPr sz="933"/>
            </a:lvl4pPr>
            <a:lvl5pPr marL="1828495" indent="0">
              <a:buNone/>
              <a:defRPr sz="933"/>
            </a:lvl5pPr>
            <a:lvl6pPr marL="2285620" indent="0">
              <a:buNone/>
              <a:defRPr sz="933"/>
            </a:lvl6pPr>
            <a:lvl7pPr marL="2742742" indent="0">
              <a:buNone/>
              <a:defRPr sz="933"/>
            </a:lvl7pPr>
            <a:lvl8pPr marL="3199867" indent="0">
              <a:buNone/>
              <a:defRPr sz="933"/>
            </a:lvl8pPr>
            <a:lvl9pPr marL="3656991" indent="0">
              <a:buNone/>
              <a:defRPr sz="93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418395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95866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24" indent="0">
              <a:buNone/>
              <a:defRPr sz="2800"/>
            </a:lvl2pPr>
            <a:lvl3pPr marL="914247" indent="0">
              <a:buNone/>
              <a:defRPr sz="2400"/>
            </a:lvl3pPr>
            <a:lvl4pPr marL="1371371" indent="0">
              <a:buNone/>
              <a:defRPr sz="2000"/>
            </a:lvl4pPr>
            <a:lvl5pPr marL="1828495" indent="0">
              <a:buNone/>
              <a:defRPr sz="2000"/>
            </a:lvl5pPr>
            <a:lvl6pPr marL="2285620" indent="0">
              <a:buNone/>
              <a:defRPr sz="2000"/>
            </a:lvl6pPr>
            <a:lvl7pPr marL="2742742" indent="0">
              <a:buNone/>
              <a:defRPr sz="2000"/>
            </a:lvl7pPr>
            <a:lvl8pPr marL="3199867" indent="0">
              <a:buNone/>
              <a:defRPr sz="2000"/>
            </a:lvl8pPr>
            <a:lvl9pPr marL="3656991"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24" indent="0">
              <a:buNone/>
              <a:defRPr sz="1333"/>
            </a:lvl2pPr>
            <a:lvl3pPr marL="914247" indent="0">
              <a:buNone/>
              <a:defRPr sz="1200"/>
            </a:lvl3pPr>
            <a:lvl4pPr marL="1371371" indent="0">
              <a:buNone/>
              <a:defRPr sz="933"/>
            </a:lvl4pPr>
            <a:lvl5pPr marL="1828495" indent="0">
              <a:buNone/>
              <a:defRPr sz="933"/>
            </a:lvl5pPr>
            <a:lvl6pPr marL="2285620" indent="0">
              <a:buNone/>
              <a:defRPr sz="933"/>
            </a:lvl6pPr>
            <a:lvl7pPr marL="2742742" indent="0">
              <a:buNone/>
              <a:defRPr sz="933"/>
            </a:lvl7pPr>
            <a:lvl8pPr marL="3199867" indent="0">
              <a:buNone/>
              <a:defRPr sz="933"/>
            </a:lvl8pPr>
            <a:lvl9pPr marL="3656991" indent="0">
              <a:buNone/>
              <a:defRPr sz="93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777215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4198212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451941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4603531" y="331879"/>
            <a:ext cx="769357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Footer Placeholder 4"/>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149349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8_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74D9A6-A780-4215-85A9-65A1ED3F1ACF}"/>
              </a:ext>
            </a:extLst>
          </p:cNvPr>
          <p:cNvSpPr>
            <a:spLocks noGrp="1"/>
          </p:cNvSpPr>
          <p:nvPr>
            <p:ph type="pic" sz="quarter" idx="10"/>
          </p:nvPr>
        </p:nvSpPr>
        <p:spPr>
          <a:xfrm>
            <a:off x="0" y="0"/>
            <a:ext cx="7543800" cy="6858000"/>
          </a:xfrm>
          <a:prstGeom prst="rect">
            <a:avLst/>
          </a:prstGeom>
          <a:ln>
            <a:noFill/>
          </a:ln>
        </p:spPr>
        <p:txBody>
          <a:bodyPr/>
          <a:lstStyle>
            <a:lvl1pPr>
              <a:defRPr sz="1600"/>
            </a:lvl1pPr>
          </a:lstStyle>
          <a:p>
            <a:endParaRPr lang="en-US" dirty="0"/>
          </a:p>
        </p:txBody>
      </p:sp>
    </p:spTree>
    <p:extLst>
      <p:ext uri="{BB962C8B-B14F-4D97-AF65-F5344CB8AC3E}">
        <p14:creationId xmlns:p14="http://schemas.microsoft.com/office/powerpoint/2010/main" val="1263548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8" y="669926"/>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736725" y="1295401"/>
            <a:ext cx="8534400" cy="288925"/>
          </a:xfrm>
          <a:prstGeom prst="rect">
            <a:avLst/>
          </a:prstGeom>
        </p:spPr>
        <p:txBody>
          <a:bodyPr>
            <a:normAutofit/>
          </a:bodyPr>
          <a:lstStyle>
            <a:lvl1pPr marL="0" indent="0">
              <a:buNone/>
              <a:defRPr sz="1600" b="1">
                <a:solidFill>
                  <a:schemeClr val="accent6">
                    <a:lumMod val="7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
        <p:nvSpPr>
          <p:cNvPr id="5" name="Text Placeholder 7">
            <a:extLst>
              <a:ext uri="{FF2B5EF4-FFF2-40B4-BE49-F238E27FC236}">
                <a16:creationId xmlns:a16="http://schemas.microsoft.com/office/drawing/2014/main" id="{345CFC87-BD0D-4393-A7E3-F2BFFC13568B}"/>
              </a:ext>
            </a:extLst>
          </p:cNvPr>
          <p:cNvSpPr>
            <a:spLocks noGrp="1"/>
          </p:cNvSpPr>
          <p:nvPr>
            <p:ph type="body" sz="quarter" idx="11" hasCustomPrompt="1"/>
          </p:nvPr>
        </p:nvSpPr>
        <p:spPr>
          <a:xfrm>
            <a:off x="1736725" y="1828800"/>
            <a:ext cx="8534400" cy="3810000"/>
          </a:xfrm>
          <a:prstGeom prst="rect">
            <a:avLst/>
          </a:prstGeom>
        </p:spPr>
        <p:txBody>
          <a:bodyPr>
            <a:normAutofit/>
          </a:bodyPr>
          <a:lstStyle>
            <a:lvl1pPr marL="342917" marR="0" indent="-342917" algn="l" defTabSz="914446" rtl="0" eaLnBrk="1" fontAlgn="auto" latinLnBrk="0" hangingPunct="1">
              <a:lnSpc>
                <a:spcPct val="100000"/>
              </a:lnSpc>
              <a:spcBef>
                <a:spcPct val="20000"/>
              </a:spcBef>
              <a:spcAft>
                <a:spcPts val="0"/>
              </a:spcAft>
              <a:buClrTx/>
              <a:buSzTx/>
              <a:buFont typeface="Wingdings" panose="05000000000000000000" pitchFamily="2" charset="2"/>
              <a:buChar char="ü"/>
              <a:tabLst/>
              <a:defRPr sz="2400" b="0">
                <a:solidFill>
                  <a:srgbClr val="000000"/>
                </a:solidFill>
                <a:latin typeface="+mj-lt"/>
              </a:defRPr>
            </a:lvl1pPr>
            <a:lvl2pPr marL="800140" indent="-342917">
              <a:buFont typeface="Wingdings" panose="05000000000000000000" pitchFamily="2" charset="2"/>
              <a:buChar char="ü"/>
              <a:defRPr sz="2000"/>
            </a:lvl2pPr>
            <a:lvl3pPr marL="1200210" indent="-285764">
              <a:buFont typeface="Wingdings" panose="05000000000000000000" pitchFamily="2" charset="2"/>
              <a:buChar char="ü"/>
              <a:defRPr sz="1800"/>
            </a:lvl3pPr>
            <a:lvl4pPr marL="1657433" indent="-285764">
              <a:buFont typeface="Wingdings" panose="05000000000000000000" pitchFamily="2" charset="2"/>
              <a:buChar char="ü"/>
              <a:defRPr sz="1600"/>
            </a:lvl4pPr>
            <a:lvl5pPr marL="2114656" indent="-285764">
              <a:buFont typeface="Wingdings" panose="05000000000000000000" pitchFamily="2" charset="2"/>
              <a:buChar char="ü"/>
              <a:defRPr sz="1600"/>
            </a:lvl5pPr>
          </a:lstStyle>
          <a:p>
            <a:pPr lvl="0"/>
            <a:r>
              <a:rPr lang="en-US" dirty="0"/>
              <a:t>Edit Master text styles</a:t>
            </a:r>
          </a:p>
          <a:p>
            <a:pPr marL="800140" marR="0" lvl="1" indent="-342917" algn="l" defTabSz="9144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dirty="0"/>
              <a:t>Second level</a:t>
            </a:r>
          </a:p>
          <a:p>
            <a:pPr lvl="0"/>
            <a:endParaRPr lang="en-US" dirty="0"/>
          </a:p>
        </p:txBody>
      </p:sp>
    </p:spTree>
    <p:extLst>
      <p:ext uri="{BB962C8B-B14F-4D97-AF65-F5344CB8AC3E}">
        <p14:creationId xmlns:p14="http://schemas.microsoft.com/office/powerpoint/2010/main" val="173485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382850"/>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665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433791"/>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257703"/>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33791"/>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7703"/>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02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4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125233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782556"/>
            <a:ext cx="6172200" cy="378572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852530"/>
            <a:ext cx="3932237" cy="2960757"/>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322137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blank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4C7CE4C-EA2D-467B-B87F-6AC6E479A43C}"/>
              </a:ext>
            </a:extLst>
          </p:cNvPr>
          <p:cNvSpPr txBox="1"/>
          <p:nvPr userDrawn="1"/>
        </p:nvSpPr>
        <p:spPr>
          <a:xfrm>
            <a:off x="8686800" y="378894"/>
            <a:ext cx="3041875" cy="1354217"/>
          </a:xfrm>
          <a:prstGeom prst="rect">
            <a:avLst/>
          </a:prstGeom>
          <a:noFill/>
        </p:spPr>
        <p:txBody>
          <a:bodyPr wrap="square" lIns="0" tIns="0" rIns="0" bIns="0" rtlCol="0">
            <a:spAutoFit/>
          </a:bodyPr>
          <a:lstStyle/>
          <a:p>
            <a:pPr algn="r" defTabSz="914400"/>
            <a:fld id="{27692F5A-FC14-4E83-B4CC-18F6C2D780A4}" type="slidenum">
              <a:rPr lang="en-US" sz="8800" spc="30" smtClean="0">
                <a:solidFill>
                  <a:schemeClr val="bg1">
                    <a:lumMod val="95000"/>
                  </a:schemeClr>
                </a:solidFill>
                <a:latin typeface="Nexa Bold" panose="02000000000000000000" pitchFamily="50" charset="0"/>
              </a:rPr>
              <a:pPr algn="r" defTabSz="914400"/>
              <a:t>‹#›</a:t>
            </a:fld>
            <a:endParaRPr lang="en-US" sz="8800" spc="30" dirty="0">
              <a:solidFill>
                <a:schemeClr val="bg1">
                  <a:lumMod val="95000"/>
                </a:schemeClr>
              </a:solidFill>
              <a:latin typeface="Nexa Bold" panose="02000000000000000000" pitchFamily="50" charset="0"/>
            </a:endParaRPr>
          </a:p>
        </p:txBody>
      </p:sp>
      <p:sp>
        <p:nvSpPr>
          <p:cNvPr id="3" name="Picture Placeholder 2">
            <a:extLst>
              <a:ext uri="{FF2B5EF4-FFF2-40B4-BE49-F238E27FC236}">
                <a16:creationId xmlns:a16="http://schemas.microsoft.com/office/drawing/2014/main" id="{0CF9AE7C-7301-4BDB-A6C9-C7D7CEAEFF7B}"/>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1400"/>
            </a:lvl1pPr>
          </a:lstStyle>
          <a:p>
            <a:r>
              <a:rPr lang="en-US" dirty="0"/>
              <a:t>Image Placeholder</a:t>
            </a:r>
          </a:p>
        </p:txBody>
      </p:sp>
    </p:spTree>
    <p:extLst>
      <p:ext uri="{BB962C8B-B14F-4D97-AF65-F5344CB8AC3E}">
        <p14:creationId xmlns:p14="http://schemas.microsoft.com/office/powerpoint/2010/main" val="279601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al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8534650" cy="3962400"/>
          </a:xfrm>
          <a:prstGeom prst="rect">
            <a:avLst/>
          </a:prstGeom>
        </p:spPr>
        <p:txBody>
          <a:bodyPr>
            <a:normAutofit/>
          </a:bodyPr>
          <a:lstStyle>
            <a:lvl1pPr marL="0" indent="0">
              <a:buFont typeface="Wingdings" panose="05000000000000000000" pitchFamily="2" charset="2"/>
              <a:buNone/>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E4A39F77-DAC7-4D20-94F7-638580549905}"/>
              </a:ext>
            </a:extLst>
          </p:cNvPr>
          <p:cNvSpPr>
            <a:spLocks noGrp="1"/>
          </p:cNvSpPr>
          <p:nvPr>
            <p:ph type="body" sz="quarter" idx="11" hasCustomPrompt="1"/>
          </p:nvPr>
        </p:nvSpPr>
        <p:spPr>
          <a:xfrm>
            <a:off x="1736725" y="1295400"/>
            <a:ext cx="8534400" cy="288925"/>
          </a:xfrm>
          <a:prstGeom prst="rect">
            <a:avLst/>
          </a:prstGeom>
        </p:spPr>
        <p:txBody>
          <a:bodyPr>
            <a:normAutofit/>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408575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E15A31-426D-41C7-BD19-1C94E628BF1E}"/>
              </a:ext>
            </a:extLst>
          </p:cNvPr>
          <p:cNvSpPr/>
          <p:nvPr/>
        </p:nvSpPr>
        <p:spPr>
          <a:xfrm>
            <a:off x="4697507" y="331879"/>
            <a:ext cx="7494495"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TextBox 18">
            <a:extLst>
              <a:ext uri="{FF2B5EF4-FFF2-40B4-BE49-F238E27FC236}">
                <a16:creationId xmlns:a16="http://schemas.microsoft.com/office/drawing/2014/main" id="{8CF6E990-16A2-4C3E-A540-6B0C58CF752D}"/>
              </a:ext>
            </a:extLst>
          </p:cNvPr>
          <p:cNvSpPr txBox="1"/>
          <p:nvPr/>
        </p:nvSpPr>
        <p:spPr>
          <a:xfrm>
            <a:off x="4697505" y="404625"/>
            <a:ext cx="7494495" cy="646331"/>
          </a:xfrm>
          <a:prstGeom prst="rect">
            <a:avLst/>
          </a:prstGeom>
          <a:noFill/>
        </p:spPr>
        <p:txBody>
          <a:bodyPr wrap="square" rtlCol="0">
            <a:spAutoFit/>
          </a:bodyPr>
          <a:lstStyle/>
          <a:p>
            <a:pPr marL="0" marR="0" lvl="0" indent="0" algn="ctr" defTabSz="91424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rPr>
              <a:t>Total Document Accessibility Platform</a:t>
            </a:r>
          </a:p>
        </p:txBody>
      </p:sp>
      <p:sp>
        <p:nvSpPr>
          <p:cNvPr id="23" name="Rectangle 22">
            <a:extLst>
              <a:ext uri="{FF2B5EF4-FFF2-40B4-BE49-F238E27FC236}">
                <a16:creationId xmlns:a16="http://schemas.microsoft.com/office/drawing/2014/main" id="{C9DA2110-A19A-4BF2-AE12-A0DE2EAB86D2}"/>
              </a:ext>
            </a:extLst>
          </p:cNvPr>
          <p:cNvSpPr/>
          <p:nvPr/>
        </p:nvSpPr>
        <p:spPr>
          <a:xfrm>
            <a:off x="0" y="6207670"/>
            <a:ext cx="12192000" cy="697145"/>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Rectangle 23">
            <a:extLst>
              <a:ext uri="{FF2B5EF4-FFF2-40B4-BE49-F238E27FC236}">
                <a16:creationId xmlns:a16="http://schemas.microsoft.com/office/drawing/2014/main" id="{8379EAB7-BC2E-4C7B-AF35-1A90A78EF9A7}"/>
              </a:ext>
            </a:extLst>
          </p:cNvPr>
          <p:cNvSpPr/>
          <p:nvPr/>
        </p:nvSpPr>
        <p:spPr>
          <a:xfrm>
            <a:off x="0" y="6760061"/>
            <a:ext cx="12192000" cy="14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TextBox 25">
            <a:extLst>
              <a:ext uri="{FF2B5EF4-FFF2-40B4-BE49-F238E27FC236}">
                <a16:creationId xmlns:a16="http://schemas.microsoft.com/office/drawing/2014/main" id="{25518EDA-0527-4352-9780-3EFA61935513}"/>
              </a:ext>
            </a:extLst>
          </p:cNvPr>
          <p:cNvSpPr txBox="1"/>
          <p:nvPr/>
        </p:nvSpPr>
        <p:spPr>
          <a:xfrm>
            <a:off x="3632671" y="6419647"/>
            <a:ext cx="4216400" cy="226985"/>
          </a:xfrm>
          <a:prstGeom prst="rect">
            <a:avLst/>
          </a:prstGeom>
          <a:noFill/>
        </p:spPr>
        <p:txBody>
          <a:bodyPr wrap="square" rtlCol="0">
            <a:spAutoFit/>
          </a:bodyPr>
          <a:lstStyle/>
          <a:p>
            <a:pPr marL="0" marR="0" lvl="0" indent="0" algn="ctr" defTabSz="609630" eaLnBrk="1" fontAlgn="auto" latinLnBrk="0" hangingPunct="1">
              <a:lnSpc>
                <a:spcPct val="8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629DD1"/>
                </a:solidFill>
                <a:effectLst/>
                <a:uLnTx/>
                <a:uFillTx/>
              </a:rPr>
              <a:t>©2019 Crawford Technologies, Inc. All rights reserved. </a:t>
            </a:r>
          </a:p>
        </p:txBody>
      </p:sp>
      <p:sp>
        <p:nvSpPr>
          <p:cNvPr id="12" name="Rectangle 11">
            <a:extLst>
              <a:ext uri="{FF2B5EF4-FFF2-40B4-BE49-F238E27FC236}">
                <a16:creationId xmlns:a16="http://schemas.microsoft.com/office/drawing/2014/main" id="{61BB547F-8E25-470A-87AD-781352F8FB43}"/>
              </a:ext>
            </a:extLst>
          </p:cNvPr>
          <p:cNvSpPr/>
          <p:nvPr userDrawn="1"/>
        </p:nvSpPr>
        <p:spPr>
          <a:xfrm>
            <a:off x="0" y="678180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hlinkClick r:id="" action="ppaction://hlinkshowjump?jump=nextslide"/>
            <a:extLst>
              <a:ext uri="{FF2B5EF4-FFF2-40B4-BE49-F238E27FC236}">
                <a16:creationId xmlns:a16="http://schemas.microsoft.com/office/drawing/2014/main" id="{B3C046EC-E93C-4E2A-9C1E-29362C8140F9}"/>
              </a:ext>
            </a:extLst>
          </p:cNvPr>
          <p:cNvSpPr>
            <a:spLocks noEditPoints="1"/>
          </p:cNvSpPr>
          <p:nvPr userDrawn="1"/>
        </p:nvSpPr>
        <p:spPr bwMode="auto">
          <a:xfrm>
            <a:off x="653248" y="6408227"/>
            <a:ext cx="228600" cy="228600"/>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1430" tIns="45715" rIns="91430" bIns="45715" numCol="1" anchor="t" anchorCtr="0" compatLnSpc="1">
            <a:prstTxWarp prst="textNoShape">
              <a:avLst/>
            </a:prstTxWarp>
          </a:bodyPr>
          <a:lstStyle/>
          <a:p>
            <a:pPr defTabSz="914400"/>
            <a:endParaRPr lang="en-US" sz="1800" dirty="0">
              <a:solidFill>
                <a:srgbClr val="ACBBC3"/>
              </a:solidFill>
            </a:endParaRPr>
          </a:p>
        </p:txBody>
      </p:sp>
      <p:sp>
        <p:nvSpPr>
          <p:cNvPr id="15" name="Freeform 5">
            <a:hlinkClick r:id="" action="ppaction://hlinkshowjump?jump=previousslide"/>
            <a:extLst>
              <a:ext uri="{FF2B5EF4-FFF2-40B4-BE49-F238E27FC236}">
                <a16:creationId xmlns:a16="http://schemas.microsoft.com/office/drawing/2014/main" id="{D91A6F3E-FEF1-4854-BC5A-82B3D38238B4}"/>
              </a:ext>
            </a:extLst>
          </p:cNvPr>
          <p:cNvSpPr>
            <a:spLocks noEditPoints="1"/>
          </p:cNvSpPr>
          <p:nvPr userDrawn="1"/>
        </p:nvSpPr>
        <p:spPr bwMode="auto">
          <a:xfrm>
            <a:off x="365649" y="6408227"/>
            <a:ext cx="228600" cy="228600"/>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1430" tIns="45715" rIns="91430" bIns="45715" numCol="1" anchor="t" anchorCtr="0" compatLnSpc="1">
            <a:prstTxWarp prst="textNoShape">
              <a:avLst/>
            </a:prstTxWarp>
          </a:bodyPr>
          <a:lstStyle/>
          <a:p>
            <a:pPr defTabSz="914400"/>
            <a:endParaRPr lang="en-US" sz="1800" dirty="0">
              <a:solidFill>
                <a:srgbClr val="ACBBC3"/>
              </a:solidFill>
            </a:endParaRPr>
          </a:p>
        </p:txBody>
      </p:sp>
      <p:pic>
        <p:nvPicPr>
          <p:cNvPr id="16" name="Picture 15">
            <a:extLst>
              <a:ext uri="{FF2B5EF4-FFF2-40B4-BE49-F238E27FC236}">
                <a16:creationId xmlns:a16="http://schemas.microsoft.com/office/drawing/2014/main" id="{7E99169C-E29B-49F2-8B5F-D1AC22908FD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9372600" y="6096000"/>
            <a:ext cx="2289048" cy="379294"/>
          </a:xfrm>
          <a:prstGeom prst="rect">
            <a:avLst/>
          </a:prstGeom>
        </p:spPr>
      </p:pic>
      <p:pic>
        <p:nvPicPr>
          <p:cNvPr id="3" name="Picture 2">
            <a:extLst>
              <a:ext uri="{FF2B5EF4-FFF2-40B4-BE49-F238E27FC236}">
                <a16:creationId xmlns:a16="http://schemas.microsoft.com/office/drawing/2014/main" id="{9C71A131-960F-4363-B1B5-4C76DC314DE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6200" y="211368"/>
            <a:ext cx="4524008" cy="974892"/>
          </a:xfrm>
          <a:prstGeom prst="rect">
            <a:avLst/>
          </a:prstGeom>
        </p:spPr>
      </p:pic>
    </p:spTree>
    <p:extLst>
      <p:ext uri="{BB962C8B-B14F-4D97-AF65-F5344CB8AC3E}">
        <p14:creationId xmlns:p14="http://schemas.microsoft.com/office/powerpoint/2010/main" val="294036452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673" r:id="rId10"/>
    <p:sldLayoutId id="2147483674" r:id="rId11"/>
    <p:sldLayoutId id="2147483650" r:id="rId12"/>
    <p:sldLayoutId id="2147483668" r:id="rId13"/>
    <p:sldLayoutId id="2147483653" r:id="rId14"/>
    <p:sldLayoutId id="2147483661" r:id="rId15"/>
    <p:sldLayoutId id="2147483675" r:id="rId16"/>
    <p:sldLayoutId id="2147483669" r:id="rId17"/>
    <p:sldLayoutId id="2147483671" r:id="rId18"/>
    <p:sldLayoutId id="2147483672" r:id="rId19"/>
    <p:sldLayoutId id="2147483689" r:id="rId20"/>
    <p:sldLayoutId id="2147483690" r:id="rId2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137130" tIns="68566" rIns="137130" bIns="68566"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137130" tIns="68566" rIns="137130" bIns="6856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137130" tIns="68566" rIns="137130" bIns="68566" rtlCol="0" anchor="ctr"/>
          <a:lstStyle>
            <a:lvl1pPr algn="ctr">
              <a:defRPr sz="1200">
                <a:solidFill>
                  <a:schemeClr val="tx1">
                    <a:tint val="75000"/>
                  </a:schemeClr>
                </a:solidFill>
              </a:defRPr>
            </a:lvl1pPr>
          </a:lstStyle>
          <a:p>
            <a:r>
              <a:rPr lang="en-US" dirty="0"/>
              <a:t>www.crawfordtech.com</a:t>
            </a:r>
            <a:endParaRPr lang="id-ID"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137130" tIns="68566" rIns="137130" bIns="68566" rtlCol="0" anchor="ctr"/>
          <a:lstStyle>
            <a:lvl1pPr algn="r">
              <a:defRPr sz="1200">
                <a:solidFill>
                  <a:schemeClr val="tx1">
                    <a:tint val="75000"/>
                  </a:schemeClr>
                </a:solidFill>
              </a:defRPr>
            </a:lvl1pPr>
          </a:lstStyle>
          <a:p>
            <a:fld id="{C9F2E319-0919-499D-AD1F-7963255D1003}" type="slidenum">
              <a:rPr lang="id-ID" smtClean="0"/>
              <a:t>‹#›</a:t>
            </a:fld>
            <a:endParaRPr lang="id-ID"/>
          </a:p>
        </p:txBody>
      </p:sp>
    </p:spTree>
    <p:extLst>
      <p:ext uri="{BB962C8B-B14F-4D97-AF65-F5344CB8AC3E}">
        <p14:creationId xmlns:p14="http://schemas.microsoft.com/office/powerpoint/2010/main" val="48229265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hdr="0"/>
  <p:txStyles>
    <p:titleStyle>
      <a:lvl1pPr algn="l" defTabSz="91424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62" indent="-228562" algn="l" defTabSz="914247" rtl="0" eaLnBrk="1" latinLnBrk="0" hangingPunct="1">
        <a:lnSpc>
          <a:spcPct val="90000"/>
        </a:lnSpc>
        <a:spcBef>
          <a:spcPts val="1000"/>
        </a:spcBef>
        <a:buFont typeface="Arial" panose="020B0604020202020204" pitchFamily="34" charset="0"/>
        <a:buChar char="•"/>
        <a:defRPr sz="2800" kern="1200">
          <a:solidFill>
            <a:srgbClr val="25408F"/>
          </a:solidFill>
          <a:latin typeface="+mn-lt"/>
          <a:ea typeface="+mn-ea"/>
          <a:cs typeface="+mn-cs"/>
        </a:defRPr>
      </a:lvl1pPr>
      <a:lvl2pPr marL="685686" indent="-228562" algn="l" defTabSz="914247"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2809" indent="-228562" algn="l" defTabSz="914247" rtl="0" eaLnBrk="1" latinLnBrk="0" hangingPunct="1">
        <a:lnSpc>
          <a:spcPct val="90000"/>
        </a:lnSpc>
        <a:spcBef>
          <a:spcPts val="500"/>
        </a:spcBef>
        <a:buFont typeface="Arial" panose="020B0604020202020204" pitchFamily="34" charset="0"/>
        <a:buChar char="•"/>
        <a:defRPr sz="2000" kern="1200">
          <a:solidFill>
            <a:srgbClr val="25408F"/>
          </a:solidFill>
          <a:latin typeface="+mn-lt"/>
          <a:ea typeface="+mn-ea"/>
          <a:cs typeface="+mn-cs"/>
        </a:defRPr>
      </a:lvl3pPr>
      <a:lvl4pPr marL="1599933" indent="-228562" algn="l" defTabSz="914247" rtl="0" eaLnBrk="1" latinLnBrk="0" hangingPunct="1">
        <a:lnSpc>
          <a:spcPct val="90000"/>
        </a:lnSpc>
        <a:spcBef>
          <a:spcPts val="500"/>
        </a:spcBef>
        <a:buFont typeface="Arial" panose="020B0604020202020204" pitchFamily="34" charset="0"/>
        <a:buChar char="•"/>
        <a:defRPr sz="1733" kern="1200">
          <a:solidFill>
            <a:srgbClr val="00B0F0"/>
          </a:solidFill>
          <a:latin typeface="+mn-lt"/>
          <a:ea typeface="+mn-ea"/>
          <a:cs typeface="+mn-cs"/>
        </a:defRPr>
      </a:lvl4pPr>
      <a:lvl5pPr marL="2057058"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5pPr>
      <a:lvl6pPr marL="2514180"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6pPr>
      <a:lvl7pPr marL="2971305"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7pPr>
      <a:lvl8pPr marL="3428429"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8pPr>
      <a:lvl9pPr marL="3885553"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9pPr>
    </p:bodyStyle>
    <p:otherStyle>
      <a:defPPr>
        <a:defRPr lang="en-US"/>
      </a:defPPr>
      <a:lvl1pPr marL="0" algn="l" defTabSz="914247" rtl="0" eaLnBrk="1" latinLnBrk="0" hangingPunct="1">
        <a:defRPr sz="1733" kern="1200">
          <a:solidFill>
            <a:schemeClr val="tx1"/>
          </a:solidFill>
          <a:latin typeface="+mn-lt"/>
          <a:ea typeface="+mn-ea"/>
          <a:cs typeface="+mn-cs"/>
        </a:defRPr>
      </a:lvl1pPr>
      <a:lvl2pPr marL="457124" algn="l" defTabSz="914247" rtl="0" eaLnBrk="1" latinLnBrk="0" hangingPunct="1">
        <a:defRPr sz="1733" kern="1200">
          <a:solidFill>
            <a:schemeClr val="tx1"/>
          </a:solidFill>
          <a:latin typeface="+mn-lt"/>
          <a:ea typeface="+mn-ea"/>
          <a:cs typeface="+mn-cs"/>
        </a:defRPr>
      </a:lvl2pPr>
      <a:lvl3pPr marL="914247" algn="l" defTabSz="914247" rtl="0" eaLnBrk="1" latinLnBrk="0" hangingPunct="1">
        <a:defRPr sz="1733" kern="1200">
          <a:solidFill>
            <a:schemeClr val="tx1"/>
          </a:solidFill>
          <a:latin typeface="+mn-lt"/>
          <a:ea typeface="+mn-ea"/>
          <a:cs typeface="+mn-cs"/>
        </a:defRPr>
      </a:lvl3pPr>
      <a:lvl4pPr marL="1371371" algn="l" defTabSz="914247" rtl="0" eaLnBrk="1" latinLnBrk="0" hangingPunct="1">
        <a:defRPr sz="1733" kern="1200">
          <a:solidFill>
            <a:schemeClr val="tx1"/>
          </a:solidFill>
          <a:latin typeface="+mn-lt"/>
          <a:ea typeface="+mn-ea"/>
          <a:cs typeface="+mn-cs"/>
        </a:defRPr>
      </a:lvl4pPr>
      <a:lvl5pPr marL="1828495" algn="l" defTabSz="914247" rtl="0" eaLnBrk="1" latinLnBrk="0" hangingPunct="1">
        <a:defRPr sz="1733" kern="1200">
          <a:solidFill>
            <a:schemeClr val="tx1"/>
          </a:solidFill>
          <a:latin typeface="+mn-lt"/>
          <a:ea typeface="+mn-ea"/>
          <a:cs typeface="+mn-cs"/>
        </a:defRPr>
      </a:lvl5pPr>
      <a:lvl6pPr marL="2285620" algn="l" defTabSz="914247" rtl="0" eaLnBrk="1" latinLnBrk="0" hangingPunct="1">
        <a:defRPr sz="1733" kern="1200">
          <a:solidFill>
            <a:schemeClr val="tx1"/>
          </a:solidFill>
          <a:latin typeface="+mn-lt"/>
          <a:ea typeface="+mn-ea"/>
          <a:cs typeface="+mn-cs"/>
        </a:defRPr>
      </a:lvl6pPr>
      <a:lvl7pPr marL="2742742" algn="l" defTabSz="914247" rtl="0" eaLnBrk="1" latinLnBrk="0" hangingPunct="1">
        <a:defRPr sz="1733" kern="1200">
          <a:solidFill>
            <a:schemeClr val="tx1"/>
          </a:solidFill>
          <a:latin typeface="+mn-lt"/>
          <a:ea typeface="+mn-ea"/>
          <a:cs typeface="+mn-cs"/>
        </a:defRPr>
      </a:lvl7pPr>
      <a:lvl8pPr marL="3199867" algn="l" defTabSz="914247" rtl="0" eaLnBrk="1" latinLnBrk="0" hangingPunct="1">
        <a:defRPr sz="1733" kern="1200">
          <a:solidFill>
            <a:schemeClr val="tx1"/>
          </a:solidFill>
          <a:latin typeface="+mn-lt"/>
          <a:ea typeface="+mn-ea"/>
          <a:cs typeface="+mn-cs"/>
        </a:defRPr>
      </a:lvl8pPr>
      <a:lvl9pPr marL="3656991" algn="l" defTabSz="914247"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1.pn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tmp"/><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5.png"/><Relationship Id="rId26" Type="http://schemas.openxmlformats.org/officeDocument/2006/relationships/image" Target="../media/image29.png"/><Relationship Id="rId3" Type="http://schemas.microsoft.com/office/2014/relationships/chartEx" Target="../charts/chartEx1.xml"/><Relationship Id="rId21" Type="http://schemas.openxmlformats.org/officeDocument/2006/relationships/image" Target="../media/image260.png"/><Relationship Id="rId7" Type="http://schemas.openxmlformats.org/officeDocument/2006/relationships/image" Target="../media/image13.png"/><Relationship Id="rId12" Type="http://schemas.openxmlformats.org/officeDocument/2006/relationships/image" Target="../media/image18.png"/><Relationship Id="rId17" Type="http://schemas.microsoft.com/office/2014/relationships/chartEx" Target="../charts/chartEx2.xml"/><Relationship Id="rId25" Type="http://schemas.openxmlformats.org/officeDocument/2006/relationships/image" Target="../media/image28.jpeg"/><Relationship Id="rId2" Type="http://schemas.openxmlformats.org/officeDocument/2006/relationships/notesSlide" Target="../notesSlides/notesSlide4.xml"/><Relationship Id="rId16" Type="http://schemas.openxmlformats.org/officeDocument/2006/relationships/image" Target="../media/image22.png"/><Relationship Id="rId20" Type="http://schemas.microsoft.com/office/2014/relationships/chartEx" Target="../charts/chartEx3.xml"/><Relationship Id="rId1" Type="http://schemas.openxmlformats.org/officeDocument/2006/relationships/slideLayout" Target="../slideLayouts/slideLayout28.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27.png"/><Relationship Id="rId5" Type="http://schemas.openxmlformats.org/officeDocument/2006/relationships/image" Target="../media/image130.png"/><Relationship Id="rId15" Type="http://schemas.openxmlformats.org/officeDocument/2006/relationships/image" Target="../media/image21.png"/><Relationship Id="rId23" Type="http://schemas.openxmlformats.org/officeDocument/2006/relationships/image" Target="../media/image26.png"/><Relationship Id="rId28" Type="http://schemas.openxmlformats.org/officeDocument/2006/relationships/image" Target="../media/image8.jpeg"/><Relationship Id="rId10" Type="http://schemas.openxmlformats.org/officeDocument/2006/relationships/image" Target="../media/image16.png"/><Relationship Id="rId19" Type="http://schemas.openxmlformats.org/officeDocument/2006/relationships/image" Target="../media/image23.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4.png"/><Relationship Id="rId27"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086" b="14086"/>
          <a:stretch>
            <a:fillRect/>
          </a:stretch>
        </p:blipFill>
        <p:spPr/>
      </p:pic>
      <p:sp>
        <p:nvSpPr>
          <p:cNvPr id="25" name="Rectangle 24">
            <a:extLst>
              <a:ext uri="{FF2B5EF4-FFF2-40B4-BE49-F238E27FC236}">
                <a16:creationId xmlns:a16="http://schemas.microsoft.com/office/drawing/2014/main" id="{FCB073D3-D902-493B-8A08-889AD7D96F9F}"/>
              </a:ext>
            </a:extLst>
          </p:cNvPr>
          <p:cNvSpPr/>
          <p:nvPr/>
        </p:nvSpPr>
        <p:spPr>
          <a:xfrm>
            <a:off x="1524000" y="857250"/>
            <a:ext cx="9144000" cy="5143500"/>
          </a:xfrm>
          <a:prstGeom prst="rect">
            <a:avLst/>
          </a:prstGeom>
          <a:gradFill>
            <a:gsLst>
              <a:gs pos="0">
                <a:schemeClr val="accent1">
                  <a:lumMod val="5000"/>
                  <a:lumOff val="95000"/>
                </a:schemeClr>
              </a:gs>
              <a:gs pos="37000">
                <a:schemeClr val="bg1">
                  <a:alpha val="96000"/>
                </a:schemeClr>
              </a:gs>
              <a:gs pos="71000">
                <a:schemeClr val="bg1">
                  <a:alpha val="67000"/>
                </a:schemeClr>
              </a:gs>
              <a:gs pos="100000">
                <a:schemeClr val="bg1">
                  <a:alpha val="4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a:extLst>
              <a:ext uri="{FF2B5EF4-FFF2-40B4-BE49-F238E27FC236}">
                <a16:creationId xmlns:a16="http://schemas.microsoft.com/office/drawing/2014/main" id="{F45D2EF5-E224-4644-9013-8369D9C41053}"/>
              </a:ext>
            </a:extLst>
          </p:cNvPr>
          <p:cNvSpPr txBox="1"/>
          <p:nvPr/>
        </p:nvSpPr>
        <p:spPr>
          <a:xfrm>
            <a:off x="3952875" y="2374503"/>
            <a:ext cx="4286250" cy="1433021"/>
          </a:xfrm>
          <a:prstGeom prst="rect">
            <a:avLst/>
          </a:prstGeom>
          <a:noFill/>
        </p:spPr>
        <p:txBody>
          <a:bodyPr wrap="square" rtlCol="0">
            <a:spAutoFit/>
          </a:bodyPr>
          <a:lstStyle/>
          <a:p>
            <a:pPr algn="ctr">
              <a:lnSpc>
                <a:spcPct val="80000"/>
              </a:lnSpc>
            </a:pPr>
            <a:r>
              <a:rPr lang="en-CA" sz="3600" dirty="0">
                <a:latin typeface="Calibri" panose="020F0502020204030204" pitchFamily="34" charset="0"/>
              </a:rPr>
              <a:t>Selling Accessible Documents</a:t>
            </a:r>
          </a:p>
          <a:p>
            <a:pPr algn="ctr">
              <a:lnSpc>
                <a:spcPct val="80000"/>
              </a:lnSpc>
            </a:pPr>
            <a:r>
              <a:rPr lang="en-CA" sz="3600" b="1" dirty="0">
                <a:solidFill>
                  <a:srgbClr val="000000"/>
                </a:solidFill>
                <a:latin typeface="Calibri" panose="020F0502020204030204" pitchFamily="34" charset="0"/>
              </a:rPr>
              <a:t>Module 2</a:t>
            </a:r>
            <a:endParaRPr lang="en-US" sz="3600" b="1" dirty="0">
              <a:solidFill>
                <a:srgbClr val="00000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543050"/>
            <a:ext cx="3545586" cy="587502"/>
          </a:xfrm>
          <a:prstGeom prst="rect">
            <a:avLst/>
          </a:prstGeom>
        </p:spPr>
      </p:pic>
    </p:spTree>
    <p:extLst>
      <p:ext uri="{BB962C8B-B14F-4D97-AF65-F5344CB8AC3E}">
        <p14:creationId xmlns:p14="http://schemas.microsoft.com/office/powerpoint/2010/main" val="381881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524000"/>
            <a:ext cx="8534878" cy="701675"/>
          </a:xfrm>
        </p:spPr>
        <p:txBody>
          <a:bodyPr/>
          <a:lstStyle/>
          <a:p>
            <a:r>
              <a:rPr lang="en-CA" dirty="0">
                <a:latin typeface="Calibri" panose="020F0502020204030204" pitchFamily="34" charset="0"/>
              </a:rPr>
              <a:t>Selling</a:t>
            </a:r>
          </a:p>
        </p:txBody>
      </p:sp>
      <p:sp>
        <p:nvSpPr>
          <p:cNvPr id="3" name="Content Placeholder 2"/>
          <p:cNvSpPr>
            <a:spLocks noGrp="1"/>
          </p:cNvSpPr>
          <p:nvPr>
            <p:ph type="body" sz="quarter" idx="10"/>
          </p:nvPr>
        </p:nvSpPr>
        <p:spPr>
          <a:xfrm>
            <a:off x="1736725" y="2590800"/>
            <a:ext cx="8534650" cy="3962400"/>
          </a:xfrm>
        </p:spPr>
        <p:txBody>
          <a:bodyPr/>
          <a:lstStyle/>
          <a:p>
            <a:r>
              <a:rPr lang="en-CA" dirty="0">
                <a:latin typeface="Calibri" panose="020F0502020204030204" pitchFamily="34" charset="0"/>
              </a:rPr>
              <a:t>Look at your existing business</a:t>
            </a:r>
          </a:p>
          <a:p>
            <a:pPr lvl="1"/>
            <a:r>
              <a:rPr lang="en-CA" dirty="0">
                <a:latin typeface="Calibri" panose="020F0502020204030204" pitchFamily="34" charset="0"/>
              </a:rPr>
              <a:t>Transaction</a:t>
            </a:r>
          </a:p>
          <a:p>
            <a:pPr lvl="1"/>
            <a:r>
              <a:rPr lang="en-CA" dirty="0">
                <a:solidFill>
                  <a:srgbClr val="194792"/>
                </a:solidFill>
                <a:latin typeface="Calibri" panose="020F0502020204030204" pitchFamily="34" charset="0"/>
              </a:rPr>
              <a:t>Compound documents</a:t>
            </a:r>
          </a:p>
          <a:p>
            <a:pPr lvl="1"/>
            <a:r>
              <a:rPr lang="en-CA" dirty="0">
                <a:solidFill>
                  <a:srgbClr val="194792"/>
                </a:solidFill>
                <a:latin typeface="Calibri" panose="020F0502020204030204" pitchFamily="34" charset="0"/>
              </a:rPr>
              <a:t>On-demand fulfillment</a:t>
            </a:r>
          </a:p>
          <a:p>
            <a:pPr lvl="1"/>
            <a:r>
              <a:rPr lang="en-CA" dirty="0">
                <a:solidFill>
                  <a:srgbClr val="194792"/>
                </a:solidFill>
                <a:latin typeface="Calibri" panose="020F0502020204030204" pitchFamily="34" charset="0"/>
              </a:rPr>
              <a:t>Documents on the web</a:t>
            </a:r>
          </a:p>
          <a:p>
            <a:pPr lvl="1"/>
            <a:r>
              <a:rPr lang="en-CA" dirty="0">
                <a:solidFill>
                  <a:srgbClr val="194792"/>
                </a:solidFill>
                <a:latin typeface="Calibri" panose="020F0502020204030204" pitchFamily="34" charset="0"/>
              </a:rPr>
              <a:t>Documents that are created in your office</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10</a:t>
            </a:fld>
            <a:endParaRPr lang="en-US" dirty="0">
              <a:solidFill>
                <a:srgbClr val="012169"/>
              </a:solidFill>
            </a:endParaRPr>
          </a:p>
        </p:txBody>
      </p:sp>
    </p:spTree>
    <p:extLst>
      <p:ext uri="{BB962C8B-B14F-4D97-AF65-F5344CB8AC3E}">
        <p14:creationId xmlns:p14="http://schemas.microsoft.com/office/powerpoint/2010/main" val="210618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447800"/>
            <a:ext cx="8534878" cy="701675"/>
          </a:xfrm>
        </p:spPr>
        <p:txBody>
          <a:bodyPr/>
          <a:lstStyle/>
          <a:p>
            <a:r>
              <a:rPr lang="en-CA" dirty="0">
                <a:latin typeface="+mn-lt"/>
              </a:rPr>
              <a:t>Strategy</a:t>
            </a:r>
          </a:p>
        </p:txBody>
      </p:sp>
      <p:sp>
        <p:nvSpPr>
          <p:cNvPr id="3" name="Content Placeholder 2"/>
          <p:cNvSpPr>
            <a:spLocks noGrp="1"/>
          </p:cNvSpPr>
          <p:nvPr>
            <p:ph type="body" sz="quarter" idx="10"/>
          </p:nvPr>
        </p:nvSpPr>
        <p:spPr>
          <a:xfrm>
            <a:off x="1736725" y="2514600"/>
            <a:ext cx="8534650" cy="3962400"/>
          </a:xfrm>
        </p:spPr>
        <p:txBody>
          <a:bodyPr/>
          <a:lstStyle/>
          <a:p>
            <a:endParaRPr lang="en-CA" dirty="0">
              <a:latin typeface="+mn-lt"/>
            </a:endParaRPr>
          </a:p>
          <a:p>
            <a:pPr marL="342900" indent="-342900">
              <a:buFont typeface="Arial" panose="020B0604020202020204" pitchFamily="34" charset="0"/>
              <a:buChar char="•"/>
            </a:pPr>
            <a:r>
              <a:rPr lang="en-CA" dirty="0">
                <a:latin typeface="+mn-lt"/>
              </a:rPr>
              <a:t>AccessibilityNow Publisher for Published documents</a:t>
            </a:r>
          </a:p>
          <a:p>
            <a:pPr marL="342900" indent="-342900">
              <a:buFont typeface="Arial" panose="020B0604020202020204" pitchFamily="34" charset="0"/>
              <a:buChar char="•"/>
            </a:pPr>
            <a:r>
              <a:rPr lang="en-CA" dirty="0">
                <a:latin typeface="+mn-lt"/>
              </a:rPr>
              <a:t>AccesssibilityNow.com for published documents that are ad hoc</a:t>
            </a:r>
          </a:p>
          <a:p>
            <a:pPr marL="342900" indent="-342900">
              <a:buFont typeface="Arial" panose="020B0604020202020204" pitchFamily="34" charset="0"/>
              <a:buChar char="•"/>
            </a:pPr>
            <a:r>
              <a:rPr lang="en-CA" dirty="0" err="1">
                <a:latin typeface="+mn-lt"/>
              </a:rPr>
              <a:t>AccessibilityNow</a:t>
            </a:r>
            <a:r>
              <a:rPr lang="en-CA" dirty="0">
                <a:latin typeface="+mn-lt"/>
              </a:rPr>
              <a:t> Transactional for high volume systematically generated content</a:t>
            </a:r>
          </a:p>
          <a:p>
            <a:pPr marL="342900" indent="-342900">
              <a:buFont typeface="Arial" panose="020B0604020202020204" pitchFamily="34" charset="0"/>
              <a:buChar char="•"/>
            </a:pPr>
            <a:r>
              <a:rPr lang="en-CA" dirty="0" err="1">
                <a:latin typeface="+mn-lt"/>
              </a:rPr>
              <a:t>AccessibilityNow</a:t>
            </a:r>
            <a:r>
              <a:rPr lang="en-CA" dirty="0">
                <a:latin typeface="+mn-lt"/>
              </a:rPr>
              <a:t> </a:t>
            </a:r>
            <a:r>
              <a:rPr lang="en-CA" dirty="0" err="1">
                <a:latin typeface="+mn-lt"/>
              </a:rPr>
              <a:t>SiteScan</a:t>
            </a:r>
            <a:r>
              <a:rPr lang="en-CA" dirty="0">
                <a:latin typeface="+mn-lt"/>
              </a:rPr>
              <a:t> &amp; Validator for documents accessed via website</a:t>
            </a:r>
          </a:p>
          <a:p>
            <a:pPr marL="342900" indent="-342900">
              <a:buFont typeface="Arial" panose="020B0604020202020204" pitchFamily="34" charset="0"/>
              <a:buChar char="•"/>
            </a:pPr>
            <a:r>
              <a:rPr lang="en-CA" dirty="0">
                <a:latin typeface="+mn-lt"/>
              </a:rPr>
              <a:t>Alternate formats – braille, large print, </a:t>
            </a:r>
            <a:r>
              <a:rPr lang="en-CA" dirty="0" err="1">
                <a:latin typeface="+mn-lt"/>
              </a:rPr>
              <a:t>eText</a:t>
            </a:r>
            <a:r>
              <a:rPr lang="en-CA" dirty="0">
                <a:latin typeface="+mn-lt"/>
              </a:rPr>
              <a:t> and Audio</a:t>
            </a:r>
          </a:p>
          <a:p>
            <a:endParaRPr lang="en-CA" dirty="0">
              <a:latin typeface="+mn-lt"/>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11</a:t>
            </a:fld>
            <a:endParaRPr lang="en-US" dirty="0">
              <a:solidFill>
                <a:srgbClr val="012169"/>
              </a:solidFill>
            </a:endParaRPr>
          </a:p>
        </p:txBody>
      </p:sp>
    </p:spTree>
    <p:extLst>
      <p:ext uri="{BB962C8B-B14F-4D97-AF65-F5344CB8AC3E}">
        <p14:creationId xmlns:p14="http://schemas.microsoft.com/office/powerpoint/2010/main" val="149132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219200"/>
            <a:ext cx="8534878" cy="701675"/>
          </a:xfrm>
        </p:spPr>
        <p:txBody>
          <a:bodyPr/>
          <a:lstStyle/>
          <a:p>
            <a:r>
              <a:rPr lang="en-CA" sz="3200" dirty="0">
                <a:latin typeface="+mn-lt"/>
              </a:rPr>
              <a:t>Ask: What is your Accessibility Strategy?</a:t>
            </a:r>
          </a:p>
        </p:txBody>
      </p:sp>
      <p:sp>
        <p:nvSpPr>
          <p:cNvPr id="3" name="Content Placeholder 2"/>
          <p:cNvSpPr>
            <a:spLocks noGrp="1"/>
          </p:cNvSpPr>
          <p:nvPr>
            <p:ph type="body" sz="quarter" idx="10"/>
          </p:nvPr>
        </p:nvSpPr>
        <p:spPr>
          <a:xfrm>
            <a:off x="1736725" y="2286000"/>
            <a:ext cx="8534650" cy="3962400"/>
          </a:xfrm>
        </p:spPr>
        <p:txBody>
          <a:bodyPr>
            <a:normAutofit/>
          </a:bodyPr>
          <a:lstStyle/>
          <a:p>
            <a:r>
              <a:rPr lang="en-CA" sz="2800" dirty="0">
                <a:latin typeface="+mn-lt"/>
              </a:rPr>
              <a:t>Discuss – accommodation versus compliance </a:t>
            </a:r>
          </a:p>
          <a:p>
            <a:pPr lvl="1"/>
            <a:r>
              <a:rPr lang="en-CA" sz="2400" dirty="0">
                <a:solidFill>
                  <a:srgbClr val="194792"/>
                </a:solidFill>
              </a:rPr>
              <a:t>Are you planning to make all documents accessible?</a:t>
            </a:r>
          </a:p>
          <a:p>
            <a:pPr lvl="1"/>
            <a:r>
              <a:rPr lang="en-CA" sz="2400" dirty="0">
                <a:solidFill>
                  <a:srgbClr val="194792"/>
                </a:solidFill>
              </a:rPr>
              <a:t>Is client services trained to respond to requests?  Do you have a means to log requests</a:t>
            </a:r>
          </a:p>
          <a:p>
            <a:pPr lvl="1"/>
            <a:r>
              <a:rPr lang="en-CA" sz="2400" dirty="0">
                <a:solidFill>
                  <a:srgbClr val="194792"/>
                </a:solidFill>
              </a:rPr>
              <a:t>Are you considering short term and long term?</a:t>
            </a:r>
          </a:p>
          <a:p>
            <a:pPr lvl="1"/>
            <a:r>
              <a:rPr lang="en-CA" sz="2400" dirty="0">
                <a:solidFill>
                  <a:srgbClr val="194792"/>
                </a:solidFill>
              </a:rPr>
              <a:t>Do you want across the board compliance or only deal with accommodation requests</a:t>
            </a:r>
          </a:p>
          <a:p>
            <a:pPr lvl="1"/>
            <a:r>
              <a:rPr lang="en-CA" sz="2400" dirty="0">
                <a:solidFill>
                  <a:srgbClr val="194792"/>
                </a:solidFill>
              </a:rPr>
              <a:t>AODA will push demand - Canada</a:t>
            </a:r>
          </a:p>
          <a:p>
            <a:pPr lvl="1"/>
            <a:r>
              <a:rPr lang="en-CA" sz="2400" dirty="0">
                <a:solidFill>
                  <a:srgbClr val="194792"/>
                </a:solidFill>
              </a:rPr>
              <a:t>ADA and Section 508 ICT Refresh</a:t>
            </a:r>
          </a:p>
          <a:p>
            <a:pPr lvl="1"/>
            <a:r>
              <a:rPr lang="en-CA" sz="2400" dirty="0">
                <a:solidFill>
                  <a:srgbClr val="194792"/>
                </a:solidFill>
              </a:rPr>
              <a:t>Global laws – EU/UK</a:t>
            </a:r>
          </a:p>
          <a:p>
            <a:pPr marL="457200" lvl="1" indent="0">
              <a:buNone/>
            </a:pPr>
            <a:endParaRPr lang="en-CA" sz="2400" dirty="0"/>
          </a:p>
          <a:p>
            <a:pPr lvl="1"/>
            <a:endParaRPr lang="en-CA" sz="2400" dirty="0"/>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12</a:t>
            </a:fld>
            <a:endParaRPr lang="en-US" dirty="0">
              <a:solidFill>
                <a:srgbClr val="012169"/>
              </a:solidFill>
            </a:endParaRPr>
          </a:p>
        </p:txBody>
      </p:sp>
    </p:spTree>
    <p:extLst>
      <p:ext uri="{BB962C8B-B14F-4D97-AF65-F5344CB8AC3E}">
        <p14:creationId xmlns:p14="http://schemas.microsoft.com/office/powerpoint/2010/main" val="176630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143000"/>
            <a:ext cx="8534878" cy="701675"/>
          </a:xfrm>
        </p:spPr>
        <p:txBody>
          <a:bodyPr>
            <a:normAutofit fontScale="90000"/>
          </a:bodyPr>
          <a:lstStyle/>
          <a:p>
            <a:r>
              <a:rPr lang="en-CA" sz="3200" dirty="0">
                <a:latin typeface="+mn-lt"/>
              </a:rPr>
              <a:t>Focus on Regulatory Mandates</a:t>
            </a:r>
            <a:br>
              <a:rPr lang="en-CA" sz="3200" dirty="0">
                <a:latin typeface="+mn-lt"/>
              </a:rPr>
            </a:br>
            <a:r>
              <a:rPr lang="en-CA" sz="3200" dirty="0">
                <a:latin typeface="+mn-lt"/>
              </a:rPr>
              <a:t>For Accessible Documents</a:t>
            </a:r>
          </a:p>
        </p:txBody>
      </p:sp>
      <p:sp>
        <p:nvSpPr>
          <p:cNvPr id="3" name="Content Placeholder 2"/>
          <p:cNvSpPr>
            <a:spLocks noGrp="1"/>
          </p:cNvSpPr>
          <p:nvPr>
            <p:ph type="body" sz="quarter" idx="10"/>
          </p:nvPr>
        </p:nvSpPr>
        <p:spPr>
          <a:xfrm>
            <a:off x="1736725" y="2209800"/>
            <a:ext cx="8534650" cy="3962400"/>
          </a:xfrm>
        </p:spPr>
        <p:txBody>
          <a:bodyPr>
            <a:normAutofit fontScale="92500" lnSpcReduction="10000"/>
          </a:bodyPr>
          <a:lstStyle/>
          <a:p>
            <a:r>
              <a:rPr lang="en-CA" dirty="0">
                <a:latin typeface="+mn-lt"/>
              </a:rPr>
              <a:t>Each vertical now has specific legislation.  Ask about what your clients are doing.  If they are working with the US GOV… ask!</a:t>
            </a:r>
          </a:p>
          <a:p>
            <a:endParaRPr lang="en-CA" dirty="0">
              <a:latin typeface="+mn-lt"/>
            </a:endParaRPr>
          </a:p>
          <a:p>
            <a:r>
              <a:rPr lang="en-CA" dirty="0">
                <a:latin typeface="+mn-lt"/>
              </a:rPr>
              <a:t>Health</a:t>
            </a:r>
          </a:p>
          <a:p>
            <a:r>
              <a:rPr lang="en-CA" dirty="0">
                <a:latin typeface="+mn-lt"/>
              </a:rPr>
              <a:t>Pharmacy</a:t>
            </a:r>
          </a:p>
          <a:p>
            <a:r>
              <a:rPr lang="en-CA" dirty="0">
                <a:latin typeface="+mn-lt"/>
              </a:rPr>
              <a:t>Banking</a:t>
            </a:r>
          </a:p>
          <a:p>
            <a:r>
              <a:rPr lang="en-CA" dirty="0">
                <a:latin typeface="+mn-lt"/>
              </a:rPr>
              <a:t>Telecom</a:t>
            </a:r>
          </a:p>
          <a:p>
            <a:r>
              <a:rPr lang="en-CA" dirty="0">
                <a:latin typeface="+mn-lt"/>
              </a:rPr>
              <a:t>Student Loans</a:t>
            </a:r>
          </a:p>
          <a:p>
            <a:r>
              <a:rPr lang="en-CA" dirty="0">
                <a:latin typeface="+mn-lt"/>
              </a:rPr>
              <a:t>Elections</a:t>
            </a:r>
          </a:p>
          <a:p>
            <a:r>
              <a:rPr lang="en-CA" dirty="0">
                <a:latin typeface="+mn-lt"/>
              </a:rPr>
              <a:t>Government</a:t>
            </a:r>
          </a:p>
          <a:p>
            <a:r>
              <a:rPr lang="en-CA" dirty="0">
                <a:latin typeface="+mn-lt"/>
              </a:rPr>
              <a:t>Wealth</a:t>
            </a:r>
          </a:p>
          <a:p>
            <a:endParaRPr lang="en-CA" dirty="0">
              <a:latin typeface="+mn-lt"/>
            </a:endParaRPr>
          </a:p>
          <a:p>
            <a:endParaRPr lang="en-CA" dirty="0">
              <a:latin typeface="+mn-lt"/>
            </a:endParaRPr>
          </a:p>
          <a:p>
            <a:endParaRPr lang="en-CA" dirty="0">
              <a:latin typeface="+mn-lt"/>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13</a:t>
            </a:fld>
            <a:endParaRPr lang="en-US" dirty="0">
              <a:solidFill>
                <a:srgbClr val="012169"/>
              </a:solidFill>
            </a:endParaRPr>
          </a:p>
        </p:txBody>
      </p:sp>
    </p:spTree>
    <p:extLst>
      <p:ext uri="{BB962C8B-B14F-4D97-AF65-F5344CB8AC3E}">
        <p14:creationId xmlns:p14="http://schemas.microsoft.com/office/powerpoint/2010/main" val="244446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F27E-C5DC-4131-BACA-E1197173A052}"/>
              </a:ext>
            </a:extLst>
          </p:cNvPr>
          <p:cNvSpPr>
            <a:spLocks noGrp="1"/>
          </p:cNvSpPr>
          <p:nvPr>
            <p:ph type="title"/>
          </p:nvPr>
        </p:nvSpPr>
        <p:spPr>
          <a:xfrm>
            <a:off x="1736497" y="1219200"/>
            <a:ext cx="8534878" cy="701675"/>
          </a:xfrm>
        </p:spPr>
        <p:txBody>
          <a:bodyPr/>
          <a:lstStyle/>
          <a:p>
            <a:r>
              <a:rPr lang="en-US" dirty="0">
                <a:latin typeface="+mn-lt"/>
              </a:rPr>
              <a:t>Vertical Regulations</a:t>
            </a:r>
          </a:p>
        </p:txBody>
      </p:sp>
      <p:sp>
        <p:nvSpPr>
          <p:cNvPr id="3" name="Text Placeholder 2">
            <a:extLst>
              <a:ext uri="{FF2B5EF4-FFF2-40B4-BE49-F238E27FC236}">
                <a16:creationId xmlns:a16="http://schemas.microsoft.com/office/drawing/2014/main" id="{852BD282-07B1-4E2B-84F0-05184D4AD089}"/>
              </a:ext>
            </a:extLst>
          </p:cNvPr>
          <p:cNvSpPr>
            <a:spLocks noGrp="1"/>
          </p:cNvSpPr>
          <p:nvPr>
            <p:ph type="body" sz="quarter" idx="10"/>
          </p:nvPr>
        </p:nvSpPr>
        <p:spPr>
          <a:xfrm>
            <a:off x="1736725" y="2286000"/>
            <a:ext cx="8534650" cy="3962400"/>
          </a:xfrm>
        </p:spPr>
        <p:txBody>
          <a:bodyPr>
            <a:normAutofit/>
          </a:bodyPr>
          <a:lstStyle/>
          <a:p>
            <a:r>
              <a:rPr lang="en-US" dirty="0">
                <a:latin typeface="+mn-lt"/>
              </a:rPr>
              <a:t>ADA – Title II, III</a:t>
            </a:r>
          </a:p>
          <a:p>
            <a:r>
              <a:rPr lang="en-US" dirty="0">
                <a:latin typeface="+mn-lt"/>
              </a:rPr>
              <a:t>Health – Affordable Care Act</a:t>
            </a:r>
          </a:p>
          <a:p>
            <a:r>
              <a:rPr lang="en-US" dirty="0">
                <a:latin typeface="+mn-lt"/>
              </a:rPr>
              <a:t>Food/Drug – Section 904 Food and Drug Safety Innovation Act</a:t>
            </a:r>
          </a:p>
          <a:p>
            <a:r>
              <a:rPr lang="en-US" dirty="0">
                <a:latin typeface="+mn-lt"/>
              </a:rPr>
              <a:t>Telecom – Section 255 (part of ICT Refresh)</a:t>
            </a:r>
          </a:p>
          <a:p>
            <a:r>
              <a:rPr lang="en-US" dirty="0">
                <a:latin typeface="+mn-lt"/>
              </a:rPr>
              <a:t>Section 504 – Education / funded</a:t>
            </a:r>
          </a:p>
          <a:p>
            <a:r>
              <a:rPr lang="en-US" dirty="0">
                <a:latin typeface="+mn-lt"/>
              </a:rPr>
              <a:t>SEC – upcoming Section 30 e3</a:t>
            </a:r>
          </a:p>
          <a:p>
            <a:r>
              <a:rPr lang="en-US" dirty="0">
                <a:latin typeface="+mn-lt"/>
              </a:rPr>
              <a:t>Banking – rulings</a:t>
            </a:r>
          </a:p>
          <a:p>
            <a:r>
              <a:rPr lang="en-US" dirty="0">
                <a:latin typeface="+mn-lt"/>
              </a:rPr>
              <a:t>Student Loan – rulings</a:t>
            </a:r>
          </a:p>
          <a:p>
            <a:r>
              <a:rPr lang="en-US" dirty="0">
                <a:latin typeface="+mn-lt"/>
              </a:rPr>
              <a:t>ADA – website litigation including documents</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99971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219200"/>
            <a:ext cx="8534878" cy="701675"/>
          </a:xfrm>
        </p:spPr>
        <p:txBody>
          <a:bodyPr/>
          <a:lstStyle/>
          <a:p>
            <a:r>
              <a:rPr lang="en-CA" dirty="0">
                <a:latin typeface="+mn-lt"/>
              </a:rPr>
              <a:t>Key applications – Health - US</a:t>
            </a:r>
          </a:p>
        </p:txBody>
      </p:sp>
      <p:sp>
        <p:nvSpPr>
          <p:cNvPr id="3" name="Content Placeholder 2"/>
          <p:cNvSpPr>
            <a:spLocks noGrp="1"/>
          </p:cNvSpPr>
          <p:nvPr>
            <p:ph type="body" sz="quarter" idx="10"/>
          </p:nvPr>
        </p:nvSpPr>
        <p:spPr>
          <a:xfrm>
            <a:off x="1736725" y="2286000"/>
            <a:ext cx="8534650" cy="3962400"/>
          </a:xfrm>
        </p:spPr>
        <p:txBody>
          <a:bodyPr>
            <a:normAutofit fontScale="92500" lnSpcReduction="10000"/>
          </a:bodyPr>
          <a:lstStyle/>
          <a:p>
            <a:r>
              <a:rPr lang="en-CA" sz="2800" dirty="0">
                <a:latin typeface="+mn-lt"/>
              </a:rPr>
              <a:t>Affordable Health Care Act – Medicare/Medicaid</a:t>
            </a:r>
          </a:p>
          <a:p>
            <a:r>
              <a:rPr lang="en-CA" sz="2800" dirty="0">
                <a:latin typeface="+mn-lt"/>
              </a:rPr>
              <a:t>ANOC (Annual Notice of Change)</a:t>
            </a:r>
          </a:p>
          <a:p>
            <a:r>
              <a:rPr lang="en-CA" sz="2800" dirty="0">
                <a:latin typeface="+mn-lt"/>
              </a:rPr>
              <a:t>EOC (Evidence of Coverage)</a:t>
            </a:r>
          </a:p>
          <a:p>
            <a:r>
              <a:rPr lang="en-CA" sz="2800" dirty="0">
                <a:latin typeface="+mn-lt"/>
              </a:rPr>
              <a:t>Directories</a:t>
            </a:r>
          </a:p>
          <a:p>
            <a:r>
              <a:rPr lang="en-CA" sz="2800" dirty="0">
                <a:latin typeface="+mn-lt"/>
              </a:rPr>
              <a:t>SBs Statement of benefits</a:t>
            </a:r>
          </a:p>
          <a:p>
            <a:r>
              <a:rPr lang="en-CA" sz="2800" dirty="0">
                <a:latin typeface="+mn-lt"/>
              </a:rPr>
              <a:t>EOBs (Explanation of Benefits)</a:t>
            </a:r>
          </a:p>
          <a:p>
            <a:r>
              <a:rPr lang="en-CA" sz="2800" dirty="0">
                <a:latin typeface="+mn-lt"/>
              </a:rPr>
              <a:t>Patient release</a:t>
            </a:r>
          </a:p>
          <a:p>
            <a:r>
              <a:rPr lang="en-CA" sz="2800" dirty="0">
                <a:latin typeface="+mn-lt"/>
              </a:rPr>
              <a:t>Brochureware</a:t>
            </a:r>
          </a:p>
          <a:p>
            <a:r>
              <a:rPr lang="en-CA" sz="2800" dirty="0">
                <a:latin typeface="+mn-lt"/>
              </a:rPr>
              <a:t>Letter generation</a:t>
            </a:r>
          </a:p>
          <a:p>
            <a:endParaRPr lang="en-CA" dirty="0">
              <a:latin typeface="+mn-lt"/>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15</a:t>
            </a:fld>
            <a:endParaRPr lang="en-US" dirty="0">
              <a:solidFill>
                <a:srgbClr val="012169"/>
              </a:solidFill>
            </a:endParaRPr>
          </a:p>
        </p:txBody>
      </p:sp>
    </p:spTree>
    <p:extLst>
      <p:ext uri="{BB962C8B-B14F-4D97-AF65-F5344CB8AC3E}">
        <p14:creationId xmlns:p14="http://schemas.microsoft.com/office/powerpoint/2010/main" val="419525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524000"/>
            <a:ext cx="8534878" cy="701675"/>
          </a:xfrm>
        </p:spPr>
        <p:txBody>
          <a:bodyPr/>
          <a:lstStyle/>
          <a:p>
            <a:r>
              <a:rPr lang="en-CA" dirty="0">
                <a:latin typeface="+mn-lt"/>
              </a:rPr>
              <a:t>Telecom</a:t>
            </a:r>
          </a:p>
        </p:txBody>
      </p:sp>
      <p:sp>
        <p:nvSpPr>
          <p:cNvPr id="3" name="Content Placeholder 2"/>
          <p:cNvSpPr>
            <a:spLocks noGrp="1"/>
          </p:cNvSpPr>
          <p:nvPr>
            <p:ph type="body" sz="quarter" idx="10"/>
          </p:nvPr>
        </p:nvSpPr>
        <p:spPr>
          <a:xfrm>
            <a:off x="1736725" y="2590800"/>
            <a:ext cx="8534650" cy="3962400"/>
          </a:xfrm>
        </p:spPr>
        <p:txBody>
          <a:bodyPr/>
          <a:lstStyle/>
          <a:p>
            <a:r>
              <a:rPr lang="en-CA" dirty="0">
                <a:latin typeface="+mn-lt"/>
              </a:rPr>
              <a:t>Statements and invoices</a:t>
            </a:r>
          </a:p>
          <a:p>
            <a:r>
              <a:rPr lang="en-CA" dirty="0">
                <a:latin typeface="+mn-lt"/>
              </a:rPr>
              <a:t>Contracts</a:t>
            </a:r>
          </a:p>
          <a:p>
            <a:pPr lvl="1"/>
            <a:r>
              <a:rPr lang="en-CA" dirty="0">
                <a:solidFill>
                  <a:srgbClr val="194792"/>
                </a:solidFill>
              </a:rPr>
              <a:t>CSA – Customer Service Agreements</a:t>
            </a:r>
          </a:p>
          <a:p>
            <a:pPr lvl="1"/>
            <a:r>
              <a:rPr lang="en-CA" dirty="0">
                <a:solidFill>
                  <a:srgbClr val="194792"/>
                </a:solidFill>
              </a:rPr>
              <a:t>WSA – Wireless Service Agreements</a:t>
            </a:r>
          </a:p>
          <a:p>
            <a:pPr lvl="1"/>
            <a:r>
              <a:rPr lang="en-CA" dirty="0">
                <a:solidFill>
                  <a:srgbClr val="194792"/>
                </a:solidFill>
              </a:rPr>
              <a:t>WCOC – Wireless Code of Conduct</a:t>
            </a:r>
          </a:p>
          <a:p>
            <a:pPr lvl="1"/>
            <a:r>
              <a:rPr lang="en-CA" dirty="0">
                <a:solidFill>
                  <a:srgbClr val="194792"/>
                </a:solidFill>
              </a:rPr>
              <a:t>Privacy Statements</a:t>
            </a:r>
          </a:p>
          <a:p>
            <a:pPr lvl="1"/>
            <a:r>
              <a:rPr lang="en-CA" dirty="0">
                <a:solidFill>
                  <a:srgbClr val="194792"/>
                </a:solidFill>
              </a:rPr>
              <a:t>Code of Conduct</a:t>
            </a:r>
          </a:p>
          <a:p>
            <a:pPr lvl="1"/>
            <a:r>
              <a:rPr lang="en-CA" dirty="0">
                <a:solidFill>
                  <a:srgbClr val="194792"/>
                </a:solidFill>
              </a:rPr>
              <a:t>Letters</a:t>
            </a:r>
          </a:p>
          <a:p>
            <a:r>
              <a:rPr lang="en-CA" dirty="0">
                <a:latin typeface="+mn-lt"/>
              </a:rPr>
              <a:t>Welcome kits</a:t>
            </a:r>
          </a:p>
          <a:p>
            <a:endParaRPr lang="en-CA" dirty="0">
              <a:latin typeface="+mn-lt"/>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16</a:t>
            </a:fld>
            <a:endParaRPr lang="en-US" dirty="0">
              <a:solidFill>
                <a:srgbClr val="012169"/>
              </a:solidFill>
            </a:endParaRPr>
          </a:p>
        </p:txBody>
      </p:sp>
    </p:spTree>
    <p:extLst>
      <p:ext uri="{BB962C8B-B14F-4D97-AF65-F5344CB8AC3E}">
        <p14:creationId xmlns:p14="http://schemas.microsoft.com/office/powerpoint/2010/main" val="229021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524000"/>
            <a:ext cx="8534878" cy="701675"/>
          </a:xfrm>
        </p:spPr>
        <p:txBody>
          <a:bodyPr/>
          <a:lstStyle/>
          <a:p>
            <a:r>
              <a:rPr lang="en-CA" dirty="0">
                <a:latin typeface="+mn-lt"/>
              </a:rPr>
              <a:t>Pharmacy</a:t>
            </a:r>
          </a:p>
        </p:txBody>
      </p:sp>
      <p:sp>
        <p:nvSpPr>
          <p:cNvPr id="3" name="Content Placeholder 2"/>
          <p:cNvSpPr>
            <a:spLocks noGrp="1"/>
          </p:cNvSpPr>
          <p:nvPr>
            <p:ph type="body" sz="quarter" idx="10"/>
          </p:nvPr>
        </p:nvSpPr>
        <p:spPr>
          <a:xfrm>
            <a:off x="1736725" y="2590800"/>
            <a:ext cx="8534650" cy="3962400"/>
          </a:xfrm>
        </p:spPr>
        <p:txBody>
          <a:bodyPr/>
          <a:lstStyle/>
          <a:p>
            <a:r>
              <a:rPr lang="en-CA" dirty="0">
                <a:latin typeface="+mn-lt"/>
              </a:rPr>
              <a:t>Prescriptions</a:t>
            </a:r>
          </a:p>
          <a:p>
            <a:r>
              <a:rPr lang="en-CA" dirty="0">
                <a:latin typeface="+mn-lt"/>
              </a:rPr>
              <a:t>Drug information sheets</a:t>
            </a:r>
          </a:p>
          <a:p>
            <a:r>
              <a:rPr lang="en-CA" dirty="0">
                <a:latin typeface="+mn-lt"/>
              </a:rPr>
              <a:t>Drug prescription history</a:t>
            </a:r>
          </a:p>
          <a:p>
            <a:r>
              <a:rPr lang="en-CA" dirty="0">
                <a:latin typeface="+mn-lt"/>
              </a:rPr>
              <a:t>Drug Interaction information</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17</a:t>
            </a:fld>
            <a:endParaRPr lang="en-US" dirty="0">
              <a:solidFill>
                <a:srgbClr val="012169"/>
              </a:solidFill>
            </a:endParaRPr>
          </a:p>
        </p:txBody>
      </p:sp>
    </p:spTree>
    <p:extLst>
      <p:ext uri="{BB962C8B-B14F-4D97-AF65-F5344CB8AC3E}">
        <p14:creationId xmlns:p14="http://schemas.microsoft.com/office/powerpoint/2010/main" val="318798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371600"/>
            <a:ext cx="8534878" cy="701675"/>
          </a:xfrm>
        </p:spPr>
        <p:txBody>
          <a:bodyPr/>
          <a:lstStyle/>
          <a:p>
            <a:r>
              <a:rPr lang="en-CA" dirty="0">
                <a:latin typeface="+mn-lt"/>
              </a:rPr>
              <a:t>Public Sector</a:t>
            </a:r>
          </a:p>
        </p:txBody>
      </p:sp>
      <p:sp>
        <p:nvSpPr>
          <p:cNvPr id="3" name="Content Placeholder 2"/>
          <p:cNvSpPr>
            <a:spLocks noGrp="1"/>
          </p:cNvSpPr>
          <p:nvPr>
            <p:ph type="body" sz="quarter" idx="10"/>
          </p:nvPr>
        </p:nvSpPr>
        <p:spPr>
          <a:xfrm>
            <a:off x="1736725" y="2438400"/>
            <a:ext cx="8534650" cy="3962400"/>
          </a:xfrm>
        </p:spPr>
        <p:txBody>
          <a:bodyPr/>
          <a:lstStyle/>
          <a:p>
            <a:r>
              <a:rPr lang="en-CA" dirty="0">
                <a:latin typeface="+mn-lt"/>
              </a:rPr>
              <a:t>All documents</a:t>
            </a:r>
          </a:p>
          <a:p>
            <a:r>
              <a:rPr lang="en-CA" dirty="0">
                <a:latin typeface="+mn-lt"/>
              </a:rPr>
              <a:t>All documents on a website</a:t>
            </a:r>
          </a:p>
          <a:p>
            <a:r>
              <a:rPr lang="en-CA" dirty="0">
                <a:latin typeface="+mn-lt"/>
              </a:rPr>
              <a:t>Public access to information</a:t>
            </a:r>
          </a:p>
          <a:p>
            <a:r>
              <a:rPr lang="en-CA" dirty="0">
                <a:latin typeface="+mn-lt"/>
              </a:rPr>
              <a:t>Pay / Pensions</a:t>
            </a:r>
          </a:p>
          <a:p>
            <a:r>
              <a:rPr lang="en-CA" dirty="0">
                <a:latin typeface="+mn-lt"/>
              </a:rPr>
              <a:t>Letter generation</a:t>
            </a:r>
          </a:p>
          <a:p>
            <a:r>
              <a:rPr lang="en-CA" dirty="0">
                <a:latin typeface="+mn-lt"/>
              </a:rPr>
              <a:t>Organizations doing business with the Federal government – Section 508 NPRM (US) and European Union (EN 301-549)</a:t>
            </a:r>
          </a:p>
          <a:p>
            <a:r>
              <a:rPr lang="en-CA" dirty="0">
                <a:latin typeface="+mn-lt"/>
              </a:rPr>
              <a:t>Archived documents</a:t>
            </a:r>
          </a:p>
          <a:p>
            <a:endParaRPr lang="en-CA" dirty="0">
              <a:latin typeface="+mn-lt"/>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18</a:t>
            </a:fld>
            <a:endParaRPr lang="en-US" dirty="0">
              <a:solidFill>
                <a:srgbClr val="012169"/>
              </a:solidFill>
            </a:endParaRPr>
          </a:p>
        </p:txBody>
      </p:sp>
    </p:spTree>
    <p:extLst>
      <p:ext uri="{BB962C8B-B14F-4D97-AF65-F5344CB8AC3E}">
        <p14:creationId xmlns:p14="http://schemas.microsoft.com/office/powerpoint/2010/main" val="281495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524000"/>
            <a:ext cx="8534878" cy="701675"/>
          </a:xfrm>
        </p:spPr>
        <p:txBody>
          <a:bodyPr/>
          <a:lstStyle/>
          <a:p>
            <a:r>
              <a:rPr lang="en-CA" dirty="0">
                <a:latin typeface="+mn-lt"/>
              </a:rPr>
              <a:t>Insurance</a:t>
            </a:r>
          </a:p>
        </p:txBody>
      </p:sp>
      <p:sp>
        <p:nvSpPr>
          <p:cNvPr id="3" name="Content Placeholder 2"/>
          <p:cNvSpPr>
            <a:spLocks noGrp="1"/>
          </p:cNvSpPr>
          <p:nvPr>
            <p:ph type="body" sz="quarter" idx="10"/>
          </p:nvPr>
        </p:nvSpPr>
        <p:spPr>
          <a:xfrm>
            <a:off x="1736725" y="2590800"/>
            <a:ext cx="8534650" cy="3962400"/>
          </a:xfrm>
        </p:spPr>
        <p:txBody>
          <a:bodyPr/>
          <a:lstStyle/>
          <a:p>
            <a:r>
              <a:rPr lang="en-CA" dirty="0">
                <a:latin typeface="+mn-lt"/>
              </a:rPr>
              <a:t>Health</a:t>
            </a:r>
          </a:p>
          <a:p>
            <a:r>
              <a:rPr lang="en-CA" dirty="0">
                <a:latin typeface="+mn-lt"/>
              </a:rPr>
              <a:t>Property &amp; Casualty</a:t>
            </a:r>
          </a:p>
          <a:p>
            <a:r>
              <a:rPr lang="en-CA" dirty="0">
                <a:latin typeface="+mn-lt"/>
              </a:rPr>
              <a:t>Life</a:t>
            </a:r>
          </a:p>
          <a:p>
            <a:r>
              <a:rPr lang="en-CA" dirty="0">
                <a:latin typeface="+mn-lt"/>
              </a:rPr>
              <a:t>Auto (yes even Auto)</a:t>
            </a:r>
          </a:p>
          <a:p>
            <a:r>
              <a:rPr lang="en-CA" dirty="0">
                <a:latin typeface="+mn-lt"/>
              </a:rPr>
              <a:t>Letter generation</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19</a:t>
            </a:fld>
            <a:endParaRPr lang="en-US" dirty="0">
              <a:solidFill>
                <a:srgbClr val="012169"/>
              </a:solidFill>
            </a:endParaRPr>
          </a:p>
        </p:txBody>
      </p:sp>
    </p:spTree>
    <p:extLst>
      <p:ext uri="{BB962C8B-B14F-4D97-AF65-F5344CB8AC3E}">
        <p14:creationId xmlns:p14="http://schemas.microsoft.com/office/powerpoint/2010/main" val="195052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6497" y="1600200"/>
            <a:ext cx="8534878" cy="701675"/>
          </a:xfrm>
        </p:spPr>
        <p:txBody>
          <a:bodyPr/>
          <a:lstStyle/>
          <a:p>
            <a:r>
              <a:rPr lang="en-CA" sz="2800" dirty="0">
                <a:latin typeface="+mn-lt"/>
              </a:rPr>
              <a:t>Every Organization needs to consider Accessibility</a:t>
            </a:r>
          </a:p>
        </p:txBody>
      </p:sp>
      <p:sp>
        <p:nvSpPr>
          <p:cNvPr id="5" name="Content Placeholder 4"/>
          <p:cNvSpPr>
            <a:spLocks noGrp="1"/>
          </p:cNvSpPr>
          <p:nvPr>
            <p:ph type="body" sz="quarter" idx="10"/>
          </p:nvPr>
        </p:nvSpPr>
        <p:spPr>
          <a:xfrm>
            <a:off x="1736725" y="2667000"/>
            <a:ext cx="8534650" cy="3962400"/>
          </a:xfrm>
        </p:spPr>
        <p:txBody>
          <a:bodyPr/>
          <a:lstStyle/>
          <a:p>
            <a:r>
              <a:rPr lang="en-CA" sz="2400" dirty="0">
                <a:latin typeface="+mn-lt"/>
              </a:rPr>
              <a:t>Why Introduce Accessibility in your Conversations?</a:t>
            </a:r>
          </a:p>
          <a:p>
            <a:pPr lvl="1"/>
            <a:r>
              <a:rPr lang="en-CA" sz="2000" dirty="0">
                <a:solidFill>
                  <a:srgbClr val="194792"/>
                </a:solidFill>
              </a:rPr>
              <a:t>Right thing to do</a:t>
            </a:r>
          </a:p>
          <a:p>
            <a:pPr lvl="1"/>
            <a:r>
              <a:rPr lang="en-CA" sz="2000" dirty="0">
                <a:solidFill>
                  <a:srgbClr val="194792"/>
                </a:solidFill>
              </a:rPr>
              <a:t>Anti-discrimination</a:t>
            </a:r>
          </a:p>
          <a:p>
            <a:pPr lvl="1"/>
            <a:r>
              <a:rPr lang="en-CA" sz="2000" dirty="0">
                <a:solidFill>
                  <a:srgbClr val="194792"/>
                </a:solidFill>
              </a:rPr>
              <a:t>Compliance and penalty avoidance</a:t>
            </a:r>
          </a:p>
          <a:p>
            <a:pPr lvl="1"/>
            <a:r>
              <a:rPr lang="en-CA" sz="2000" dirty="0">
                <a:solidFill>
                  <a:srgbClr val="194792"/>
                </a:solidFill>
              </a:rPr>
              <a:t>Customer Satisfaction and keeping a client</a:t>
            </a:r>
          </a:p>
          <a:p>
            <a:pPr lvl="1"/>
            <a:r>
              <a:rPr lang="en-CA" sz="2000" dirty="0">
                <a:solidFill>
                  <a:srgbClr val="194792"/>
                </a:solidFill>
              </a:rPr>
              <a:t>Aging population </a:t>
            </a:r>
          </a:p>
        </p:txBody>
      </p:sp>
      <p:sp>
        <p:nvSpPr>
          <p:cNvPr id="3" name="Slide Number Placeholder 2"/>
          <p:cNvSpPr>
            <a:spLocks noGrp="1"/>
          </p:cNvSpPr>
          <p:nvPr>
            <p:ph type="sldNum" sz="quarter" idx="4294967295"/>
          </p:nvPr>
        </p:nvSpPr>
        <p:spPr>
          <a:xfrm>
            <a:off x="10880725" y="6459538"/>
            <a:ext cx="1311275" cy="365125"/>
          </a:xfrm>
          <a:prstGeom prst="rect">
            <a:avLst/>
          </a:prstGeom>
        </p:spPr>
        <p:txBody>
          <a:bodyPr/>
          <a:lstStyle/>
          <a:p>
            <a:pPr>
              <a:defRPr/>
            </a:pPr>
            <a:fld id="{8ACAD6AA-5626-4603-97E0-78B0F4936996}" type="slidenum">
              <a:rPr lang="en-US" smtClean="0">
                <a:solidFill>
                  <a:srgbClr val="012169"/>
                </a:solidFill>
              </a:rPr>
              <a:pPr>
                <a:defRPr/>
              </a:pPr>
              <a:t>2</a:t>
            </a:fld>
            <a:endParaRPr lang="en-US" dirty="0">
              <a:solidFill>
                <a:srgbClr val="012169"/>
              </a:solidFill>
            </a:endParaRPr>
          </a:p>
        </p:txBody>
      </p:sp>
    </p:spTree>
    <p:extLst>
      <p:ext uri="{BB962C8B-B14F-4D97-AF65-F5344CB8AC3E}">
        <p14:creationId xmlns:p14="http://schemas.microsoft.com/office/powerpoint/2010/main" val="157665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524000"/>
            <a:ext cx="8534878" cy="701675"/>
          </a:xfrm>
        </p:spPr>
        <p:txBody>
          <a:bodyPr/>
          <a:lstStyle/>
          <a:p>
            <a:r>
              <a:rPr lang="en-CA" dirty="0">
                <a:latin typeface="+mn-lt"/>
              </a:rPr>
              <a:t>Banks</a:t>
            </a:r>
          </a:p>
        </p:txBody>
      </p:sp>
      <p:sp>
        <p:nvSpPr>
          <p:cNvPr id="3" name="Content Placeholder 2"/>
          <p:cNvSpPr>
            <a:spLocks noGrp="1"/>
          </p:cNvSpPr>
          <p:nvPr>
            <p:ph type="body" sz="quarter" idx="10"/>
          </p:nvPr>
        </p:nvSpPr>
        <p:spPr>
          <a:xfrm>
            <a:off x="1736725" y="2590800"/>
            <a:ext cx="8534650" cy="3962400"/>
          </a:xfrm>
        </p:spPr>
        <p:txBody>
          <a:bodyPr/>
          <a:lstStyle/>
          <a:p>
            <a:r>
              <a:rPr lang="en-CA" dirty="0">
                <a:latin typeface="+mn-lt"/>
              </a:rPr>
              <a:t>Statements</a:t>
            </a:r>
          </a:p>
          <a:p>
            <a:r>
              <a:rPr lang="en-CA" dirty="0">
                <a:latin typeface="+mn-lt"/>
              </a:rPr>
              <a:t>Credit Card </a:t>
            </a:r>
          </a:p>
          <a:p>
            <a:r>
              <a:rPr lang="en-CA" dirty="0">
                <a:latin typeface="+mn-lt"/>
              </a:rPr>
              <a:t>Mortgage</a:t>
            </a:r>
          </a:p>
          <a:p>
            <a:r>
              <a:rPr lang="en-CA" dirty="0">
                <a:latin typeface="+mn-lt"/>
              </a:rPr>
              <a:t>Loans</a:t>
            </a:r>
          </a:p>
          <a:p>
            <a:r>
              <a:rPr lang="en-CA" dirty="0">
                <a:latin typeface="+mn-lt"/>
              </a:rPr>
              <a:t>Letter generation</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20</a:t>
            </a:fld>
            <a:endParaRPr lang="en-US" dirty="0">
              <a:solidFill>
                <a:srgbClr val="012169"/>
              </a:solidFill>
            </a:endParaRPr>
          </a:p>
        </p:txBody>
      </p:sp>
    </p:spTree>
    <p:extLst>
      <p:ext uri="{BB962C8B-B14F-4D97-AF65-F5344CB8AC3E}">
        <p14:creationId xmlns:p14="http://schemas.microsoft.com/office/powerpoint/2010/main" val="362829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00200"/>
            <a:ext cx="8534878" cy="701675"/>
          </a:xfrm>
        </p:spPr>
        <p:txBody>
          <a:bodyPr/>
          <a:lstStyle/>
          <a:p>
            <a:r>
              <a:rPr lang="en-CA" dirty="0">
                <a:latin typeface="+mn-lt"/>
              </a:rPr>
              <a:t>Print Service Providers</a:t>
            </a:r>
          </a:p>
        </p:txBody>
      </p:sp>
      <p:sp>
        <p:nvSpPr>
          <p:cNvPr id="3" name="Content Placeholder 2"/>
          <p:cNvSpPr>
            <a:spLocks noGrp="1"/>
          </p:cNvSpPr>
          <p:nvPr>
            <p:ph type="body" sz="quarter" idx="10"/>
          </p:nvPr>
        </p:nvSpPr>
        <p:spPr>
          <a:xfrm>
            <a:off x="1736725" y="2667000"/>
            <a:ext cx="8534650" cy="3962400"/>
          </a:xfrm>
        </p:spPr>
        <p:txBody>
          <a:bodyPr/>
          <a:lstStyle/>
          <a:p>
            <a:r>
              <a:rPr lang="en-CA" dirty="0">
                <a:latin typeface="+mn-lt"/>
              </a:rPr>
              <a:t>Many are being asked by their banks, health, wealth, insurance and government providers to have accessibility</a:t>
            </a:r>
          </a:p>
          <a:p>
            <a:pPr lvl="1"/>
            <a:r>
              <a:rPr lang="en-CA" dirty="0">
                <a:solidFill>
                  <a:srgbClr val="194792"/>
                </a:solidFill>
              </a:rPr>
              <a:t>AccessibilityNow Transactional</a:t>
            </a:r>
          </a:p>
          <a:p>
            <a:pPr lvl="1"/>
            <a:r>
              <a:rPr lang="en-CA" dirty="0">
                <a:solidFill>
                  <a:srgbClr val="194792"/>
                </a:solidFill>
              </a:rPr>
              <a:t>Alternate formats</a:t>
            </a:r>
          </a:p>
          <a:p>
            <a:pPr lvl="1"/>
            <a:r>
              <a:rPr lang="en-CA" dirty="0">
                <a:solidFill>
                  <a:srgbClr val="194792"/>
                </a:solidFill>
              </a:rPr>
              <a:t>Accessible documents  - tagging and remediation</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21</a:t>
            </a:fld>
            <a:endParaRPr lang="en-US" dirty="0">
              <a:solidFill>
                <a:srgbClr val="012169"/>
              </a:solidFill>
            </a:endParaRPr>
          </a:p>
        </p:txBody>
      </p:sp>
    </p:spTree>
    <p:extLst>
      <p:ext uri="{BB962C8B-B14F-4D97-AF65-F5344CB8AC3E}">
        <p14:creationId xmlns:p14="http://schemas.microsoft.com/office/powerpoint/2010/main" val="96558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76400"/>
            <a:ext cx="8534878" cy="701675"/>
          </a:xfrm>
        </p:spPr>
        <p:txBody>
          <a:bodyPr/>
          <a:lstStyle/>
          <a:p>
            <a:r>
              <a:rPr lang="en-CA" dirty="0">
                <a:latin typeface="+mn-lt"/>
              </a:rPr>
              <a:t>What to Probe</a:t>
            </a:r>
          </a:p>
        </p:txBody>
      </p:sp>
      <p:sp>
        <p:nvSpPr>
          <p:cNvPr id="3" name="Content Placeholder 2"/>
          <p:cNvSpPr>
            <a:spLocks noGrp="1"/>
          </p:cNvSpPr>
          <p:nvPr>
            <p:ph type="body" sz="quarter" idx="10"/>
          </p:nvPr>
        </p:nvSpPr>
        <p:spPr>
          <a:xfrm>
            <a:off x="1736725" y="2743200"/>
            <a:ext cx="8534650" cy="3962400"/>
          </a:xfrm>
        </p:spPr>
        <p:txBody>
          <a:bodyPr/>
          <a:lstStyle/>
          <a:p>
            <a:r>
              <a:rPr lang="en-CA" dirty="0">
                <a:latin typeface="+mn-lt"/>
              </a:rPr>
              <a:t>Discuss AODA / ADA / Section 508 timelines</a:t>
            </a:r>
          </a:p>
          <a:p>
            <a:r>
              <a:rPr lang="en-CA" dirty="0">
                <a:latin typeface="+mn-lt"/>
              </a:rPr>
              <a:t>Look at transaction documents</a:t>
            </a:r>
          </a:p>
          <a:p>
            <a:r>
              <a:rPr lang="en-CA" dirty="0">
                <a:latin typeface="+mn-lt"/>
              </a:rPr>
              <a:t>Ask about number of requests for accommodation</a:t>
            </a:r>
          </a:p>
          <a:p>
            <a:r>
              <a:rPr lang="en-CA" dirty="0">
                <a:latin typeface="+mn-lt"/>
              </a:rPr>
              <a:t>Understand compliance vs accommodation</a:t>
            </a:r>
          </a:p>
          <a:p>
            <a:endParaRPr lang="en-CA" dirty="0">
              <a:latin typeface="+mn-lt"/>
            </a:endParaRPr>
          </a:p>
          <a:p>
            <a:endParaRPr lang="en-CA" dirty="0">
              <a:latin typeface="+mn-lt"/>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22</a:t>
            </a:fld>
            <a:endParaRPr lang="en-US" dirty="0">
              <a:solidFill>
                <a:srgbClr val="012169"/>
              </a:solidFill>
            </a:endParaRPr>
          </a:p>
        </p:txBody>
      </p:sp>
    </p:spTree>
    <p:extLst>
      <p:ext uri="{BB962C8B-B14F-4D97-AF65-F5344CB8AC3E}">
        <p14:creationId xmlns:p14="http://schemas.microsoft.com/office/powerpoint/2010/main" val="2879560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00200"/>
            <a:ext cx="8534878" cy="701675"/>
          </a:xfrm>
        </p:spPr>
        <p:txBody>
          <a:bodyPr/>
          <a:lstStyle/>
          <a:p>
            <a:r>
              <a:rPr lang="en-CA" dirty="0">
                <a:latin typeface="+mn-lt"/>
              </a:rPr>
              <a:t>Discuss</a:t>
            </a:r>
          </a:p>
        </p:txBody>
      </p:sp>
      <p:sp>
        <p:nvSpPr>
          <p:cNvPr id="3" name="Content Placeholder 2"/>
          <p:cNvSpPr>
            <a:spLocks noGrp="1"/>
          </p:cNvSpPr>
          <p:nvPr>
            <p:ph type="body" sz="quarter" idx="10"/>
          </p:nvPr>
        </p:nvSpPr>
        <p:spPr>
          <a:xfrm>
            <a:off x="1736725" y="2667000"/>
            <a:ext cx="8534650" cy="3962400"/>
          </a:xfrm>
        </p:spPr>
        <p:txBody>
          <a:bodyPr/>
          <a:lstStyle/>
          <a:p>
            <a:r>
              <a:rPr lang="en-CA" dirty="0">
                <a:latin typeface="+mn-lt"/>
              </a:rPr>
              <a:t>Automating document accessibility production</a:t>
            </a:r>
          </a:p>
          <a:p>
            <a:r>
              <a:rPr lang="en-CA" dirty="0">
                <a:latin typeface="+mn-lt"/>
              </a:rPr>
              <a:t>Making paper accessible – Large Print</a:t>
            </a:r>
          </a:p>
          <a:p>
            <a:r>
              <a:rPr lang="en-CA" dirty="0" err="1">
                <a:latin typeface="+mn-lt"/>
              </a:rPr>
              <a:t>eDelivery</a:t>
            </a:r>
            <a:r>
              <a:rPr lang="en-CA" dirty="0">
                <a:latin typeface="+mn-lt"/>
              </a:rPr>
              <a:t> &amp; ePresentment  - Accessible PDF</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23</a:t>
            </a:fld>
            <a:endParaRPr lang="en-US" dirty="0">
              <a:solidFill>
                <a:srgbClr val="012169"/>
              </a:solidFill>
            </a:endParaRPr>
          </a:p>
        </p:txBody>
      </p:sp>
    </p:spTree>
    <p:extLst>
      <p:ext uri="{BB962C8B-B14F-4D97-AF65-F5344CB8AC3E}">
        <p14:creationId xmlns:p14="http://schemas.microsoft.com/office/powerpoint/2010/main" val="277547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00200"/>
            <a:ext cx="8534878" cy="701675"/>
          </a:xfrm>
        </p:spPr>
        <p:txBody>
          <a:bodyPr/>
          <a:lstStyle/>
          <a:p>
            <a:r>
              <a:rPr lang="en-CA" dirty="0">
                <a:latin typeface="+mn-lt"/>
              </a:rPr>
              <a:t>Your Clients</a:t>
            </a:r>
          </a:p>
        </p:txBody>
      </p:sp>
      <p:sp>
        <p:nvSpPr>
          <p:cNvPr id="3" name="Content Placeholder 2"/>
          <p:cNvSpPr>
            <a:spLocks noGrp="1"/>
          </p:cNvSpPr>
          <p:nvPr>
            <p:ph type="body" sz="quarter" idx="10"/>
          </p:nvPr>
        </p:nvSpPr>
        <p:spPr>
          <a:xfrm>
            <a:off x="1736725" y="2667000"/>
            <a:ext cx="8534650" cy="3962400"/>
          </a:xfrm>
        </p:spPr>
        <p:txBody>
          <a:bodyPr/>
          <a:lstStyle/>
          <a:p>
            <a:r>
              <a:rPr lang="en-CA" dirty="0">
                <a:latin typeface="Calibri" panose="020F0502020204030204" pitchFamily="34" charset="0"/>
              </a:rPr>
              <a:t>There are still certain organizations that do not know about AODA / ADA  / Section 508 (few)</a:t>
            </a:r>
          </a:p>
          <a:p>
            <a:r>
              <a:rPr lang="en-CA" dirty="0">
                <a:latin typeface="Calibri" panose="020F0502020204030204" pitchFamily="34" charset="0"/>
              </a:rPr>
              <a:t>Many organizations are focused on web pages and ensuring compliance</a:t>
            </a:r>
          </a:p>
          <a:p>
            <a:r>
              <a:rPr lang="en-CA" dirty="0">
                <a:latin typeface="Calibri" panose="020F0502020204030204" pitchFamily="34" charset="0"/>
              </a:rPr>
              <a:t>Web &amp; documents must be synchronized</a:t>
            </a:r>
          </a:p>
          <a:p>
            <a:endParaRPr lang="en-CA" dirty="0"/>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24</a:t>
            </a:fld>
            <a:endParaRPr lang="en-US" dirty="0">
              <a:solidFill>
                <a:srgbClr val="012169"/>
              </a:solidFill>
            </a:endParaRPr>
          </a:p>
        </p:txBody>
      </p:sp>
    </p:spTree>
    <p:extLst>
      <p:ext uri="{BB962C8B-B14F-4D97-AF65-F5344CB8AC3E}">
        <p14:creationId xmlns:p14="http://schemas.microsoft.com/office/powerpoint/2010/main" val="174433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447800"/>
            <a:ext cx="8534878" cy="701675"/>
          </a:xfrm>
        </p:spPr>
        <p:txBody>
          <a:bodyPr/>
          <a:lstStyle/>
          <a:p>
            <a:r>
              <a:rPr lang="en-CA" dirty="0">
                <a:latin typeface="Calibri" panose="020F0502020204030204" pitchFamily="34" charset="0"/>
              </a:rPr>
              <a:t>CrawfordTech Strategy</a:t>
            </a:r>
          </a:p>
        </p:txBody>
      </p:sp>
      <p:sp>
        <p:nvSpPr>
          <p:cNvPr id="3" name="Content Placeholder 2"/>
          <p:cNvSpPr>
            <a:spLocks noGrp="1"/>
          </p:cNvSpPr>
          <p:nvPr>
            <p:ph type="body" sz="quarter" idx="10"/>
          </p:nvPr>
        </p:nvSpPr>
        <p:spPr>
          <a:xfrm>
            <a:off x="1736725" y="2514600"/>
            <a:ext cx="8534650" cy="3962400"/>
          </a:xfrm>
        </p:spPr>
        <p:txBody>
          <a:bodyPr/>
          <a:lstStyle/>
          <a:p>
            <a:r>
              <a:rPr lang="en-CA" dirty="0">
                <a:latin typeface="Calibri" panose="020F0502020204030204" pitchFamily="34" charset="0"/>
              </a:rPr>
              <a:t>Sell our solution as a one-stop strategy for document accessibility needs</a:t>
            </a:r>
          </a:p>
          <a:p>
            <a:r>
              <a:rPr lang="en-CA" dirty="0" err="1">
                <a:latin typeface="Calibri" panose="020F0502020204030204" pitchFamily="34" charset="0"/>
              </a:rPr>
              <a:t>AccessibilityNow</a:t>
            </a:r>
            <a:r>
              <a:rPr lang="en-CA" dirty="0">
                <a:latin typeface="Calibri" panose="020F0502020204030204" pitchFamily="34" charset="0"/>
              </a:rPr>
              <a:t> Total Document Accessibility Platform</a:t>
            </a:r>
          </a:p>
          <a:p>
            <a:r>
              <a:rPr lang="en-CA" dirty="0">
                <a:latin typeface="Calibri" panose="020F0502020204030204" pitchFamily="34" charset="0"/>
              </a:rPr>
              <a:t>One Stop Accessibility Service Bureau</a:t>
            </a:r>
          </a:p>
          <a:p>
            <a:pPr lvl="1"/>
            <a:r>
              <a:rPr lang="en-CA" dirty="0">
                <a:solidFill>
                  <a:srgbClr val="194792"/>
                </a:solidFill>
                <a:latin typeface="Calibri" panose="020F0502020204030204" pitchFamily="34" charset="0"/>
              </a:rPr>
              <a:t>Accommodation</a:t>
            </a:r>
          </a:p>
          <a:p>
            <a:pPr lvl="2"/>
            <a:r>
              <a:rPr lang="en-CA" dirty="0">
                <a:solidFill>
                  <a:srgbClr val="194792"/>
                </a:solidFill>
                <a:latin typeface="Calibri" panose="020F0502020204030204" pitchFamily="34" charset="0"/>
              </a:rPr>
              <a:t>Static &amp; Transactional</a:t>
            </a:r>
          </a:p>
          <a:p>
            <a:pPr lvl="2"/>
            <a:r>
              <a:rPr lang="en-CA" dirty="0">
                <a:solidFill>
                  <a:srgbClr val="194792"/>
                </a:solidFill>
                <a:latin typeface="Calibri" panose="020F0502020204030204" pitchFamily="34" charset="0"/>
              </a:rPr>
              <a:t>Remediation &amp; Transcription</a:t>
            </a:r>
          </a:p>
          <a:p>
            <a:r>
              <a:rPr lang="en-CA" dirty="0">
                <a:solidFill>
                  <a:schemeClr val="tx1"/>
                </a:solidFill>
                <a:latin typeface="Calibri" panose="020F0502020204030204" pitchFamily="34" charset="0"/>
              </a:rPr>
              <a:t>QA and QC</a:t>
            </a:r>
          </a:p>
          <a:p>
            <a:pPr indent="-285750"/>
            <a:r>
              <a:rPr lang="en-CA" dirty="0">
                <a:solidFill>
                  <a:schemeClr val="tx1"/>
                </a:solidFill>
                <a:latin typeface="Calibri" panose="020F0502020204030204" pitchFamily="34" charset="0"/>
              </a:rPr>
              <a:t>Consulting and Training</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25</a:t>
            </a:fld>
            <a:endParaRPr lang="en-US" dirty="0">
              <a:solidFill>
                <a:srgbClr val="012169"/>
              </a:solidFill>
            </a:endParaRPr>
          </a:p>
        </p:txBody>
      </p:sp>
    </p:spTree>
    <p:extLst>
      <p:ext uri="{BB962C8B-B14F-4D97-AF65-F5344CB8AC3E}">
        <p14:creationId xmlns:p14="http://schemas.microsoft.com/office/powerpoint/2010/main" val="13061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00200"/>
            <a:ext cx="8534878" cy="701675"/>
          </a:xfrm>
        </p:spPr>
        <p:txBody>
          <a:bodyPr/>
          <a:lstStyle/>
          <a:p>
            <a:r>
              <a:rPr lang="en-CA" dirty="0">
                <a:latin typeface="Calibri" panose="020F0502020204030204" pitchFamily="34" charset="0"/>
              </a:rPr>
              <a:t>Selling against Composition</a:t>
            </a:r>
          </a:p>
        </p:txBody>
      </p:sp>
      <p:sp>
        <p:nvSpPr>
          <p:cNvPr id="3" name="Content Placeholder 2"/>
          <p:cNvSpPr>
            <a:spLocks noGrp="1"/>
          </p:cNvSpPr>
          <p:nvPr>
            <p:ph type="body" sz="quarter" idx="10"/>
          </p:nvPr>
        </p:nvSpPr>
        <p:spPr>
          <a:xfrm>
            <a:off x="1736725" y="2667000"/>
            <a:ext cx="8534650" cy="3962400"/>
          </a:xfrm>
        </p:spPr>
        <p:txBody>
          <a:bodyPr/>
          <a:lstStyle/>
          <a:p>
            <a:r>
              <a:rPr lang="en-CA" dirty="0">
                <a:latin typeface="Calibri" panose="020F0502020204030204" pitchFamily="34" charset="0"/>
              </a:rPr>
              <a:t>See whitepaper – email</a:t>
            </a:r>
          </a:p>
          <a:p>
            <a:pPr lvl="1"/>
            <a:r>
              <a:rPr lang="en-CA" dirty="0">
                <a:solidFill>
                  <a:srgbClr val="194792"/>
                </a:solidFill>
                <a:latin typeface="Calibri" panose="020F0502020204030204" pitchFamily="34" charset="0"/>
              </a:rPr>
              <a:t>Composition costs are high</a:t>
            </a:r>
          </a:p>
          <a:p>
            <a:pPr lvl="1"/>
            <a:r>
              <a:rPr lang="en-CA" dirty="0">
                <a:solidFill>
                  <a:srgbClr val="194792"/>
                </a:solidFill>
                <a:latin typeface="Calibri" panose="020F0502020204030204" pitchFamily="34" charset="0"/>
              </a:rPr>
              <a:t>Use of programmer versus a person who tags</a:t>
            </a:r>
          </a:p>
          <a:p>
            <a:pPr lvl="1"/>
            <a:r>
              <a:rPr lang="en-CA" dirty="0">
                <a:solidFill>
                  <a:srgbClr val="194792"/>
                </a:solidFill>
                <a:latin typeface="Calibri" panose="020F0502020204030204" pitchFamily="34" charset="0"/>
              </a:rPr>
              <a:t>Lack of testing</a:t>
            </a:r>
          </a:p>
          <a:p>
            <a:pPr lvl="1"/>
            <a:r>
              <a:rPr lang="en-CA" dirty="0">
                <a:solidFill>
                  <a:srgbClr val="194792"/>
                </a:solidFill>
                <a:latin typeface="Calibri" panose="020F0502020204030204" pitchFamily="34" charset="0"/>
              </a:rPr>
              <a:t>Updates in composition versions need files to be recompiled or adjusted</a:t>
            </a:r>
          </a:p>
          <a:p>
            <a:pPr lvl="1"/>
            <a:r>
              <a:rPr lang="en-CA" dirty="0">
                <a:solidFill>
                  <a:srgbClr val="194792"/>
                </a:solidFill>
                <a:latin typeface="Calibri" panose="020F0502020204030204" pitchFamily="34" charset="0"/>
              </a:rPr>
              <a:t>PDF “bloating”</a:t>
            </a:r>
          </a:p>
          <a:p>
            <a:pPr lvl="1"/>
            <a:r>
              <a:rPr lang="en-CA" dirty="0">
                <a:solidFill>
                  <a:srgbClr val="194792"/>
                </a:solidFill>
                <a:latin typeface="Calibri" panose="020F0502020204030204" pitchFamily="34" charset="0"/>
              </a:rPr>
              <a:t>Archive storage costs</a:t>
            </a:r>
          </a:p>
          <a:p>
            <a:pPr lvl="1"/>
            <a:endParaRPr lang="en-CA" dirty="0"/>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26</a:t>
            </a:fld>
            <a:endParaRPr lang="en-US" dirty="0">
              <a:solidFill>
                <a:srgbClr val="012169"/>
              </a:solidFill>
            </a:endParaRPr>
          </a:p>
        </p:txBody>
      </p:sp>
    </p:spTree>
    <p:extLst>
      <p:ext uri="{BB962C8B-B14F-4D97-AF65-F5344CB8AC3E}">
        <p14:creationId xmlns:p14="http://schemas.microsoft.com/office/powerpoint/2010/main" val="334319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752600"/>
            <a:ext cx="8534878" cy="701675"/>
          </a:xfrm>
        </p:spPr>
        <p:txBody>
          <a:bodyPr/>
          <a:lstStyle/>
          <a:p>
            <a:r>
              <a:rPr lang="en-CA" dirty="0">
                <a:latin typeface="Calibri" panose="020F0502020204030204" pitchFamily="34" charset="0"/>
              </a:rPr>
              <a:t>Complexity Examples</a:t>
            </a:r>
          </a:p>
        </p:txBody>
      </p:sp>
      <p:sp>
        <p:nvSpPr>
          <p:cNvPr id="3" name="Content Placeholder 2"/>
          <p:cNvSpPr>
            <a:spLocks noGrp="1"/>
          </p:cNvSpPr>
          <p:nvPr>
            <p:ph type="body" sz="quarter" idx="10"/>
          </p:nvPr>
        </p:nvSpPr>
        <p:spPr>
          <a:xfrm>
            <a:off x="1736725" y="2819400"/>
            <a:ext cx="8534650" cy="3962400"/>
          </a:xfrm>
        </p:spPr>
        <p:txBody>
          <a:bodyPr/>
          <a:lstStyle/>
          <a:p>
            <a:r>
              <a:rPr lang="en-CA" dirty="0">
                <a:latin typeface="Calibri" panose="020F0502020204030204" pitchFamily="34" charset="0"/>
              </a:rPr>
              <a:t>Simple Document: Bank Statement – Level 1</a:t>
            </a:r>
          </a:p>
          <a:p>
            <a:r>
              <a:rPr lang="en-CA" dirty="0">
                <a:latin typeface="Calibri" panose="020F0502020204030204" pitchFamily="34" charset="0"/>
              </a:rPr>
              <a:t>Columns / Tables &amp; Subsections: Wireless Statement – Level 2</a:t>
            </a:r>
          </a:p>
          <a:p>
            <a:r>
              <a:rPr lang="en-CA" dirty="0">
                <a:latin typeface="Calibri" panose="020F0502020204030204" pitchFamily="34" charset="0"/>
              </a:rPr>
              <a:t>Graphics, compound documents: Insurance Policy – Level 3</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27</a:t>
            </a:fld>
            <a:endParaRPr lang="en-US" dirty="0">
              <a:solidFill>
                <a:srgbClr val="012169"/>
              </a:solidFill>
            </a:endParaRPr>
          </a:p>
        </p:txBody>
      </p:sp>
    </p:spTree>
    <p:extLst>
      <p:ext uri="{BB962C8B-B14F-4D97-AF65-F5344CB8AC3E}">
        <p14:creationId xmlns:p14="http://schemas.microsoft.com/office/powerpoint/2010/main" val="1397407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00200"/>
            <a:ext cx="8534878" cy="701675"/>
          </a:xfrm>
        </p:spPr>
        <p:txBody>
          <a:bodyPr/>
          <a:lstStyle/>
          <a:p>
            <a:r>
              <a:rPr lang="en-CA" dirty="0">
                <a:latin typeface="Calibri" panose="020F0502020204030204" pitchFamily="34" charset="0"/>
              </a:rPr>
              <a:t>What are the objections</a:t>
            </a:r>
          </a:p>
        </p:txBody>
      </p:sp>
      <p:sp>
        <p:nvSpPr>
          <p:cNvPr id="3" name="Content Placeholder 2"/>
          <p:cNvSpPr>
            <a:spLocks noGrp="1"/>
          </p:cNvSpPr>
          <p:nvPr>
            <p:ph type="body" sz="quarter" idx="10"/>
          </p:nvPr>
        </p:nvSpPr>
        <p:spPr>
          <a:xfrm>
            <a:off x="1736725" y="2667000"/>
            <a:ext cx="8534650" cy="3962400"/>
          </a:xfrm>
        </p:spPr>
        <p:txBody>
          <a:bodyPr/>
          <a:lstStyle/>
          <a:p>
            <a:r>
              <a:rPr lang="en-CA" dirty="0">
                <a:latin typeface="Calibri" panose="020F0502020204030204" pitchFamily="34" charset="0"/>
              </a:rPr>
              <a:t>Cost of set up too high for small numbers</a:t>
            </a:r>
          </a:p>
          <a:p>
            <a:r>
              <a:rPr lang="en-CA" dirty="0">
                <a:latin typeface="Calibri" panose="020F0502020204030204" pitchFamily="34" charset="0"/>
              </a:rPr>
              <a:t>I can read it to the client - NOT</a:t>
            </a:r>
          </a:p>
          <a:p>
            <a:r>
              <a:rPr lang="en-CA" dirty="0">
                <a:latin typeface="Calibri" panose="020F0502020204030204" pitchFamily="34" charset="0"/>
              </a:rPr>
              <a:t>Needs to be WCAG 2.0 Level AA not PDF/UA</a:t>
            </a:r>
          </a:p>
          <a:p>
            <a:r>
              <a:rPr lang="en-CA" dirty="0">
                <a:latin typeface="Calibri" panose="020F0502020204030204" pitchFamily="34" charset="0"/>
              </a:rPr>
              <a:t>Electronic testing – user testing</a:t>
            </a:r>
          </a:p>
          <a:p>
            <a:endParaRPr lang="en-CA" dirty="0"/>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28</a:t>
            </a:fld>
            <a:endParaRPr lang="en-US" dirty="0">
              <a:solidFill>
                <a:srgbClr val="012169"/>
              </a:solidFill>
            </a:endParaRPr>
          </a:p>
        </p:txBody>
      </p:sp>
    </p:spTree>
    <p:extLst>
      <p:ext uri="{BB962C8B-B14F-4D97-AF65-F5344CB8AC3E}">
        <p14:creationId xmlns:p14="http://schemas.microsoft.com/office/powerpoint/2010/main" val="1058214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524000"/>
            <a:ext cx="8534878" cy="701675"/>
          </a:xfrm>
        </p:spPr>
        <p:txBody>
          <a:bodyPr/>
          <a:lstStyle/>
          <a:p>
            <a:r>
              <a:rPr lang="en-CA" dirty="0">
                <a:latin typeface="Calibri" panose="020F0502020204030204" pitchFamily="34" charset="0"/>
              </a:rPr>
              <a:t>PDF/UA &amp; WCAG</a:t>
            </a:r>
          </a:p>
        </p:txBody>
      </p:sp>
      <p:sp>
        <p:nvSpPr>
          <p:cNvPr id="3" name="Content Placeholder 2"/>
          <p:cNvSpPr>
            <a:spLocks noGrp="1"/>
          </p:cNvSpPr>
          <p:nvPr>
            <p:ph type="body" sz="quarter" idx="10"/>
          </p:nvPr>
        </p:nvSpPr>
        <p:spPr>
          <a:xfrm>
            <a:off x="1736725" y="2590800"/>
            <a:ext cx="8534650" cy="3962400"/>
          </a:xfrm>
        </p:spPr>
        <p:txBody>
          <a:bodyPr/>
          <a:lstStyle/>
          <a:p>
            <a:r>
              <a:rPr lang="en-CA" dirty="0">
                <a:latin typeface="Calibri" panose="020F0502020204030204" pitchFamily="34" charset="0"/>
              </a:rPr>
              <a:t>WCAG 2.0 Level AA</a:t>
            </a:r>
          </a:p>
          <a:p>
            <a:r>
              <a:rPr lang="en-CA" dirty="0">
                <a:latin typeface="Calibri" panose="020F0502020204030204" pitchFamily="34" charset="0"/>
              </a:rPr>
              <a:t>PDF/UA</a:t>
            </a:r>
          </a:p>
          <a:p>
            <a:r>
              <a:rPr lang="en-CA" dirty="0">
                <a:latin typeface="Calibri" panose="020F0502020204030204" pitchFamily="34" charset="0"/>
              </a:rPr>
              <a:t>Section 508 ICT Refresh</a:t>
            </a:r>
          </a:p>
          <a:p>
            <a:endParaRPr lang="en-CA" dirty="0"/>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pPr>
                <a:defRPr/>
              </a:pPr>
              <a:t>29</a:t>
            </a:fld>
            <a:endParaRPr lang="en-US" dirty="0"/>
          </a:p>
        </p:txBody>
      </p:sp>
      <p:pic>
        <p:nvPicPr>
          <p:cNvPr id="2050" name="Picture 2" descr="http://www.pdfa.org/wp-content/uploads/2015/04/WCAG20-PDFUA-G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71801"/>
            <a:ext cx="4680172" cy="299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3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91044C-D3AC-45BE-B913-E5BED54CC62A}"/>
              </a:ext>
            </a:extLst>
          </p:cNvPr>
          <p:cNvSpPr>
            <a:spLocks noGrp="1"/>
          </p:cNvSpPr>
          <p:nvPr>
            <p:ph type="ftr" sz="quarter" idx="11"/>
          </p:nvPr>
        </p:nvSpPr>
        <p:spPr/>
        <p:txBody>
          <a:bodyPr/>
          <a:lstStyle/>
          <a:p>
            <a:pPr defTabSz="914247"/>
            <a:r>
              <a:rPr lang="en-US">
                <a:latin typeface="Calibri"/>
              </a:rPr>
              <a:t>www.crawfordtech.com</a:t>
            </a:r>
            <a:endParaRPr lang="id-ID" dirty="0">
              <a:latin typeface="Calibri"/>
            </a:endParaRPr>
          </a:p>
        </p:txBody>
      </p:sp>
      <p:sp>
        <p:nvSpPr>
          <p:cNvPr id="3" name="Slide Number Placeholder 2">
            <a:extLst>
              <a:ext uri="{FF2B5EF4-FFF2-40B4-BE49-F238E27FC236}">
                <a16:creationId xmlns:a16="http://schemas.microsoft.com/office/drawing/2014/main" id="{08E64010-E48A-4A3D-9017-C483F901A270}"/>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3</a:t>
            </a:fld>
            <a:endParaRPr lang="id-ID" dirty="0">
              <a:solidFill>
                <a:prstClr val="black">
                  <a:tint val="75000"/>
                </a:prstClr>
              </a:solidFill>
              <a:latin typeface="Calibri"/>
            </a:endParaRPr>
          </a:p>
        </p:txBody>
      </p:sp>
      <p:grpSp>
        <p:nvGrpSpPr>
          <p:cNvPr id="4" name="Group 3">
            <a:extLst>
              <a:ext uri="{FF2B5EF4-FFF2-40B4-BE49-F238E27FC236}">
                <a16:creationId xmlns:a16="http://schemas.microsoft.com/office/drawing/2014/main" id="{59D7EB9A-9529-4221-AE0A-A908249C7A74}"/>
              </a:ext>
            </a:extLst>
          </p:cNvPr>
          <p:cNvGrpSpPr/>
          <p:nvPr/>
        </p:nvGrpSpPr>
        <p:grpSpPr>
          <a:xfrm>
            <a:off x="0" y="262078"/>
            <a:ext cx="4498492" cy="1039659"/>
            <a:chOff x="0" y="412456"/>
            <a:chExt cx="6747738" cy="1559488"/>
          </a:xfrm>
        </p:grpSpPr>
        <p:pic>
          <p:nvPicPr>
            <p:cNvPr id="5" name="Picture 4">
              <a:extLst>
                <a:ext uri="{FF2B5EF4-FFF2-40B4-BE49-F238E27FC236}">
                  <a16:creationId xmlns:a16="http://schemas.microsoft.com/office/drawing/2014/main" id="{57081762-4DA0-42D0-9DB5-24404B55F31F}"/>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6" name="Rectangle 5">
              <a:extLst>
                <a:ext uri="{FF2B5EF4-FFF2-40B4-BE49-F238E27FC236}">
                  <a16:creationId xmlns:a16="http://schemas.microsoft.com/office/drawing/2014/main" id="{C4FB6AED-6E08-4DB4-8E28-4F2CB680C1E3}"/>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7" name="TextBox 6">
            <a:extLst>
              <a:ext uri="{FF2B5EF4-FFF2-40B4-BE49-F238E27FC236}">
                <a16:creationId xmlns:a16="http://schemas.microsoft.com/office/drawing/2014/main" id="{BE1619FC-90D4-47FD-82EF-19271B23F13B}"/>
              </a:ext>
            </a:extLst>
          </p:cNvPr>
          <p:cNvSpPr txBox="1"/>
          <p:nvPr/>
        </p:nvSpPr>
        <p:spPr>
          <a:xfrm>
            <a:off x="4905829" y="421274"/>
            <a:ext cx="7063619" cy="646331"/>
          </a:xfrm>
          <a:prstGeom prst="rect">
            <a:avLst/>
          </a:prstGeom>
          <a:noFill/>
        </p:spPr>
        <p:txBody>
          <a:bodyPr wrap="square" rtlCol="0">
            <a:spAutoFit/>
          </a:bodyPr>
          <a:lstStyle/>
          <a:p>
            <a:pPr defTabSz="914247">
              <a:lnSpc>
                <a:spcPct val="90000"/>
              </a:lnSpc>
              <a:spcBef>
                <a:spcPct val="0"/>
              </a:spcBef>
            </a:pPr>
            <a:r>
              <a:rPr lang="en-US" sz="4000" dirty="0">
                <a:solidFill>
                  <a:prstClr val="white"/>
                </a:solidFill>
                <a:latin typeface="Calibri Light"/>
              </a:rPr>
              <a:t>Accessibility Spectrum</a:t>
            </a:r>
          </a:p>
        </p:txBody>
      </p:sp>
      <p:sp>
        <p:nvSpPr>
          <p:cNvPr id="8" name="TextBox 7">
            <a:extLst>
              <a:ext uri="{FF2B5EF4-FFF2-40B4-BE49-F238E27FC236}">
                <a16:creationId xmlns:a16="http://schemas.microsoft.com/office/drawing/2014/main" id="{BE619D64-DA82-418A-8EFA-6824DE53EF53}"/>
              </a:ext>
            </a:extLst>
          </p:cNvPr>
          <p:cNvSpPr txBox="1"/>
          <p:nvPr/>
        </p:nvSpPr>
        <p:spPr>
          <a:xfrm>
            <a:off x="2711752" y="1795617"/>
            <a:ext cx="6768495" cy="830997"/>
          </a:xfrm>
          <a:prstGeom prst="rect">
            <a:avLst/>
          </a:prstGeom>
          <a:noFill/>
          <a:ln>
            <a:solidFill>
              <a:srgbClr val="042066"/>
            </a:solidFill>
          </a:ln>
        </p:spPr>
        <p:txBody>
          <a:bodyPr wrap="square" rtlCol="0">
            <a:spAutoFit/>
          </a:bodyPr>
          <a:lstStyle/>
          <a:p>
            <a:pPr algn="ctr" defTabSz="914247"/>
            <a:r>
              <a:rPr lang="en-US" sz="2400" b="1" dirty="0">
                <a:solidFill>
                  <a:srgbClr val="042066"/>
                </a:solidFill>
                <a:latin typeface="Calibri"/>
              </a:rPr>
              <a:t>Regulatory Compliance:</a:t>
            </a:r>
          </a:p>
          <a:p>
            <a:pPr algn="ctr" defTabSz="914247"/>
            <a:r>
              <a:rPr lang="en-US" sz="2400" b="1" dirty="0">
                <a:solidFill>
                  <a:srgbClr val="042066"/>
                </a:solidFill>
                <a:latin typeface="Calibri"/>
              </a:rPr>
              <a:t>Making Websites and Documents Accessible to All</a:t>
            </a:r>
          </a:p>
        </p:txBody>
      </p:sp>
      <p:cxnSp>
        <p:nvCxnSpPr>
          <p:cNvPr id="10" name="Straight Arrow Connector 9">
            <a:extLst>
              <a:ext uri="{FF2B5EF4-FFF2-40B4-BE49-F238E27FC236}">
                <a16:creationId xmlns:a16="http://schemas.microsoft.com/office/drawing/2014/main" id="{905BE20E-83F8-43FD-BF89-81485361510C}"/>
              </a:ext>
            </a:extLst>
          </p:cNvPr>
          <p:cNvCxnSpPr>
            <a:cxnSpLocks/>
          </p:cNvCxnSpPr>
          <p:nvPr/>
        </p:nvCxnSpPr>
        <p:spPr>
          <a:xfrm>
            <a:off x="1103086" y="3429000"/>
            <a:ext cx="9976152" cy="0"/>
          </a:xfrm>
          <a:prstGeom prst="straightConnector1">
            <a:avLst/>
          </a:prstGeom>
          <a:ln w="190500">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9F06929-003E-4A18-8367-3AE33CE9F604}"/>
              </a:ext>
            </a:extLst>
          </p:cNvPr>
          <p:cNvSpPr txBox="1"/>
          <p:nvPr/>
        </p:nvSpPr>
        <p:spPr>
          <a:xfrm>
            <a:off x="474134" y="4030901"/>
            <a:ext cx="2051353" cy="892360"/>
          </a:xfrm>
          <a:prstGeom prst="rect">
            <a:avLst/>
          </a:prstGeom>
          <a:noFill/>
          <a:ln>
            <a:solidFill>
              <a:srgbClr val="144592"/>
            </a:solidFill>
          </a:ln>
        </p:spPr>
        <p:txBody>
          <a:bodyPr wrap="square" rtlCol="0">
            <a:spAutoFit/>
          </a:bodyPr>
          <a:lstStyle/>
          <a:p>
            <a:pPr defTabSz="914247"/>
            <a:r>
              <a:rPr lang="en-US" sz="1733" dirty="0">
                <a:solidFill>
                  <a:prstClr val="black"/>
                </a:solidFill>
                <a:latin typeface="Calibri"/>
              </a:rPr>
              <a:t>Full self-sufficiency – everything must be completed in-house</a:t>
            </a:r>
          </a:p>
        </p:txBody>
      </p:sp>
      <p:sp>
        <p:nvSpPr>
          <p:cNvPr id="13" name="TextBox 12">
            <a:extLst>
              <a:ext uri="{FF2B5EF4-FFF2-40B4-BE49-F238E27FC236}">
                <a16:creationId xmlns:a16="http://schemas.microsoft.com/office/drawing/2014/main" id="{B9FDB48A-AB38-4BB2-9EEB-0F735859D962}"/>
              </a:ext>
            </a:extLst>
          </p:cNvPr>
          <p:cNvSpPr txBox="1"/>
          <p:nvPr/>
        </p:nvSpPr>
        <p:spPr>
          <a:xfrm>
            <a:off x="9666514" y="4030901"/>
            <a:ext cx="2051353" cy="625684"/>
          </a:xfrm>
          <a:prstGeom prst="rect">
            <a:avLst/>
          </a:prstGeom>
          <a:noFill/>
          <a:ln>
            <a:solidFill>
              <a:srgbClr val="144592"/>
            </a:solidFill>
          </a:ln>
        </p:spPr>
        <p:txBody>
          <a:bodyPr wrap="square" rtlCol="0">
            <a:spAutoFit/>
          </a:bodyPr>
          <a:lstStyle/>
          <a:p>
            <a:pPr algn="r" defTabSz="914247"/>
            <a:r>
              <a:rPr lang="en-US" sz="1733" dirty="0">
                <a:solidFill>
                  <a:prstClr val="black"/>
                </a:solidFill>
                <a:latin typeface="Calibri"/>
              </a:rPr>
              <a:t>Prefer to outsource as much as possible</a:t>
            </a:r>
          </a:p>
        </p:txBody>
      </p:sp>
      <p:sp>
        <p:nvSpPr>
          <p:cNvPr id="14" name="TextBox 13">
            <a:extLst>
              <a:ext uri="{FF2B5EF4-FFF2-40B4-BE49-F238E27FC236}">
                <a16:creationId xmlns:a16="http://schemas.microsoft.com/office/drawing/2014/main" id="{E428321C-63F5-4978-B209-FD08535AA30E}"/>
              </a:ext>
            </a:extLst>
          </p:cNvPr>
          <p:cNvSpPr txBox="1"/>
          <p:nvPr/>
        </p:nvSpPr>
        <p:spPr>
          <a:xfrm>
            <a:off x="5070324" y="4030901"/>
            <a:ext cx="2051353" cy="1425711"/>
          </a:xfrm>
          <a:prstGeom prst="rect">
            <a:avLst/>
          </a:prstGeom>
          <a:noFill/>
          <a:ln>
            <a:solidFill>
              <a:srgbClr val="144592"/>
            </a:solidFill>
          </a:ln>
        </p:spPr>
        <p:txBody>
          <a:bodyPr wrap="square" rtlCol="0">
            <a:spAutoFit/>
          </a:bodyPr>
          <a:lstStyle/>
          <a:p>
            <a:pPr algn="ctr" defTabSz="914247"/>
            <a:r>
              <a:rPr lang="en-US" sz="1733" dirty="0">
                <a:solidFill>
                  <a:prstClr val="black"/>
                </a:solidFill>
                <a:latin typeface="Calibri"/>
              </a:rPr>
              <a:t>Will choose approach according to in-house skills and available offerings</a:t>
            </a:r>
          </a:p>
        </p:txBody>
      </p:sp>
      <p:cxnSp>
        <p:nvCxnSpPr>
          <p:cNvPr id="16" name="Straight Connector 15">
            <a:extLst>
              <a:ext uri="{FF2B5EF4-FFF2-40B4-BE49-F238E27FC236}">
                <a16:creationId xmlns:a16="http://schemas.microsoft.com/office/drawing/2014/main" id="{A390582F-48D4-4587-827D-3AD1ADF074D0}"/>
              </a:ext>
            </a:extLst>
          </p:cNvPr>
          <p:cNvCxnSpPr>
            <a:cxnSpLocks/>
            <a:endCxn id="12" idx="0"/>
          </p:cNvCxnSpPr>
          <p:nvPr/>
        </p:nvCxnSpPr>
        <p:spPr>
          <a:xfrm>
            <a:off x="1103086" y="3480405"/>
            <a:ext cx="396725" cy="550496"/>
          </a:xfrm>
          <a:prstGeom prst="line">
            <a:avLst/>
          </a:prstGeom>
          <a:ln>
            <a:solidFill>
              <a:srgbClr val="0420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F31BDC-42DF-463E-8A6D-B8BDFE1E9064}"/>
              </a:ext>
            </a:extLst>
          </p:cNvPr>
          <p:cNvCxnSpPr>
            <a:cxnSpLocks/>
            <a:endCxn id="14" idx="0"/>
          </p:cNvCxnSpPr>
          <p:nvPr/>
        </p:nvCxnSpPr>
        <p:spPr>
          <a:xfrm>
            <a:off x="6091162" y="3526750"/>
            <a:ext cx="4839" cy="504151"/>
          </a:xfrm>
          <a:prstGeom prst="line">
            <a:avLst/>
          </a:prstGeom>
          <a:ln>
            <a:solidFill>
              <a:srgbClr val="0420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9B0BA6-FF52-4248-8754-45C3F614B428}"/>
              </a:ext>
            </a:extLst>
          </p:cNvPr>
          <p:cNvCxnSpPr>
            <a:cxnSpLocks/>
            <a:endCxn id="13" idx="0"/>
          </p:cNvCxnSpPr>
          <p:nvPr/>
        </p:nvCxnSpPr>
        <p:spPr>
          <a:xfrm flipH="1">
            <a:off x="10692191" y="3480405"/>
            <a:ext cx="387048" cy="550496"/>
          </a:xfrm>
          <a:prstGeom prst="line">
            <a:avLst/>
          </a:prstGeom>
          <a:ln>
            <a:solidFill>
              <a:srgbClr val="04206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2FE6CAD-3E7D-4B07-BA8E-FCDF63D4C85A}"/>
              </a:ext>
            </a:extLst>
          </p:cNvPr>
          <p:cNvGrpSpPr/>
          <p:nvPr/>
        </p:nvGrpSpPr>
        <p:grpSpPr>
          <a:xfrm>
            <a:off x="7578876" y="4760686"/>
            <a:ext cx="2544837" cy="1595622"/>
            <a:chOff x="11368314" y="7141029"/>
            <a:chExt cx="3817256" cy="2393433"/>
          </a:xfrm>
        </p:grpSpPr>
        <p:sp>
          <p:nvSpPr>
            <p:cNvPr id="25" name="Thought Bubble: Cloud 24">
              <a:extLst>
                <a:ext uri="{FF2B5EF4-FFF2-40B4-BE49-F238E27FC236}">
                  <a16:creationId xmlns:a16="http://schemas.microsoft.com/office/drawing/2014/main" id="{1ED85DC8-72C9-41E1-AD02-C1A058185316}"/>
                </a:ext>
              </a:extLst>
            </p:cNvPr>
            <p:cNvSpPr/>
            <p:nvPr/>
          </p:nvSpPr>
          <p:spPr>
            <a:xfrm>
              <a:off x="11368314" y="7141029"/>
              <a:ext cx="3817256" cy="2393433"/>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
          <p:nvSpPr>
            <p:cNvPr id="26" name="TextBox 25">
              <a:extLst>
                <a:ext uri="{FF2B5EF4-FFF2-40B4-BE49-F238E27FC236}">
                  <a16:creationId xmlns:a16="http://schemas.microsoft.com/office/drawing/2014/main" id="{FCE02C8E-A666-4501-AAD7-86183FD8C69A}"/>
                </a:ext>
              </a:extLst>
            </p:cNvPr>
            <p:cNvSpPr txBox="1"/>
            <p:nvPr/>
          </p:nvSpPr>
          <p:spPr>
            <a:xfrm>
              <a:off x="11658599" y="7859276"/>
              <a:ext cx="3236685" cy="877163"/>
            </a:xfrm>
            <a:prstGeom prst="rect">
              <a:avLst/>
            </a:prstGeom>
            <a:noFill/>
          </p:spPr>
          <p:txBody>
            <a:bodyPr wrap="square" rtlCol="0">
              <a:spAutoFit/>
            </a:bodyPr>
            <a:lstStyle/>
            <a:p>
              <a:pPr algn="ctr" defTabSz="914247"/>
              <a:r>
                <a:rPr lang="en-US" sz="1600" b="1" dirty="0">
                  <a:solidFill>
                    <a:prstClr val="black"/>
                  </a:solidFill>
                  <a:latin typeface="Calibri"/>
                </a:rPr>
                <a:t>Where do you fit along this spectrum?</a:t>
              </a:r>
            </a:p>
          </p:txBody>
        </p:sp>
      </p:grpSp>
    </p:spTree>
    <p:extLst>
      <p:ext uri="{BB962C8B-B14F-4D97-AF65-F5344CB8AC3E}">
        <p14:creationId xmlns:p14="http://schemas.microsoft.com/office/powerpoint/2010/main" val="154741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1000"/>
                            </p:stCondLst>
                            <p:childTnLst>
                              <p:par>
                                <p:cTn id="16" presetID="22" presetClass="entr" presetSubtype="1" fill="hold" nodeType="after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1" fill="hold" nodeType="after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00200"/>
            <a:ext cx="8534878" cy="701675"/>
          </a:xfrm>
        </p:spPr>
        <p:txBody>
          <a:bodyPr/>
          <a:lstStyle/>
          <a:p>
            <a:r>
              <a:rPr lang="en-CA" dirty="0">
                <a:latin typeface="+mn-lt"/>
              </a:rPr>
              <a:t>Handling objections</a:t>
            </a:r>
          </a:p>
        </p:txBody>
      </p:sp>
      <p:sp>
        <p:nvSpPr>
          <p:cNvPr id="3" name="Content Placeholder 2"/>
          <p:cNvSpPr>
            <a:spLocks noGrp="1"/>
          </p:cNvSpPr>
          <p:nvPr>
            <p:ph type="body" sz="quarter" idx="10"/>
          </p:nvPr>
        </p:nvSpPr>
        <p:spPr>
          <a:xfrm>
            <a:off x="1736725" y="2667000"/>
            <a:ext cx="8534650" cy="3962400"/>
          </a:xfrm>
        </p:spPr>
        <p:txBody>
          <a:bodyPr/>
          <a:lstStyle/>
          <a:p>
            <a:r>
              <a:rPr lang="en-CA" dirty="0">
                <a:latin typeface="+mn-lt"/>
              </a:rPr>
              <a:t>Discuss alternate format costs</a:t>
            </a:r>
          </a:p>
          <a:p>
            <a:r>
              <a:rPr lang="en-CA" dirty="0">
                <a:latin typeface="+mn-lt"/>
              </a:rPr>
              <a:t>Legal obligation</a:t>
            </a:r>
          </a:p>
          <a:p>
            <a:r>
              <a:rPr lang="en-CA" dirty="0">
                <a:latin typeface="+mn-lt"/>
              </a:rPr>
              <a:t>Timing for implementation?</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30</a:t>
            </a:fld>
            <a:endParaRPr lang="en-US" dirty="0">
              <a:solidFill>
                <a:srgbClr val="012169"/>
              </a:solidFill>
            </a:endParaRPr>
          </a:p>
        </p:txBody>
      </p:sp>
    </p:spTree>
    <p:extLst>
      <p:ext uri="{BB962C8B-B14F-4D97-AF65-F5344CB8AC3E}">
        <p14:creationId xmlns:p14="http://schemas.microsoft.com/office/powerpoint/2010/main" val="3546241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600200"/>
            <a:ext cx="8534878" cy="701675"/>
          </a:xfrm>
        </p:spPr>
        <p:txBody>
          <a:bodyPr/>
          <a:lstStyle/>
          <a:p>
            <a:r>
              <a:rPr lang="en-CA" dirty="0">
                <a:latin typeface="+mn-lt"/>
              </a:rPr>
              <a:t>Legality of Alternate Formats</a:t>
            </a:r>
          </a:p>
        </p:txBody>
      </p:sp>
      <p:sp>
        <p:nvSpPr>
          <p:cNvPr id="3" name="Content Placeholder 2"/>
          <p:cNvSpPr>
            <a:spLocks noGrp="1"/>
          </p:cNvSpPr>
          <p:nvPr>
            <p:ph type="body" sz="quarter" idx="10"/>
          </p:nvPr>
        </p:nvSpPr>
        <p:spPr>
          <a:xfrm>
            <a:off x="1736725" y="2667000"/>
            <a:ext cx="8534650" cy="3962400"/>
          </a:xfrm>
        </p:spPr>
        <p:txBody>
          <a:bodyPr/>
          <a:lstStyle/>
          <a:p>
            <a:r>
              <a:rPr lang="en-CA" dirty="0">
                <a:latin typeface="+mn-lt"/>
              </a:rPr>
              <a:t>Paper accommodation documents are not legal.  Printed paper is legal</a:t>
            </a:r>
          </a:p>
          <a:p>
            <a:r>
              <a:rPr lang="en-CA" dirty="0">
                <a:latin typeface="+mn-lt"/>
              </a:rPr>
              <a:t>PDF or PDF Accessible is deemed legal</a:t>
            </a: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31</a:t>
            </a:fld>
            <a:endParaRPr lang="en-US" dirty="0">
              <a:solidFill>
                <a:srgbClr val="012169"/>
              </a:solidFill>
            </a:endParaRPr>
          </a:p>
        </p:txBody>
      </p:sp>
    </p:spTree>
    <p:extLst>
      <p:ext uri="{BB962C8B-B14F-4D97-AF65-F5344CB8AC3E}">
        <p14:creationId xmlns:p14="http://schemas.microsoft.com/office/powerpoint/2010/main" val="78012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97" y="1371600"/>
            <a:ext cx="8534878" cy="701675"/>
          </a:xfrm>
        </p:spPr>
        <p:txBody>
          <a:bodyPr/>
          <a:lstStyle/>
          <a:p>
            <a:r>
              <a:rPr lang="en-CA" dirty="0">
                <a:latin typeface="Calibri" panose="020F0502020204030204" pitchFamily="34" charset="0"/>
              </a:rPr>
              <a:t>Resources</a:t>
            </a:r>
          </a:p>
        </p:txBody>
      </p:sp>
      <p:sp>
        <p:nvSpPr>
          <p:cNvPr id="3" name="Content Placeholder 2"/>
          <p:cNvSpPr>
            <a:spLocks noGrp="1"/>
          </p:cNvSpPr>
          <p:nvPr>
            <p:ph type="body" sz="quarter" idx="10"/>
          </p:nvPr>
        </p:nvSpPr>
        <p:spPr>
          <a:xfrm>
            <a:off x="1736725" y="2438400"/>
            <a:ext cx="8534650" cy="3962400"/>
          </a:xfrm>
        </p:spPr>
        <p:txBody>
          <a:bodyPr/>
          <a:lstStyle/>
          <a:p>
            <a:r>
              <a:rPr lang="en-CA" dirty="0">
                <a:latin typeface="Calibri" panose="020F0502020204030204" pitchFamily="34" charset="0"/>
              </a:rPr>
              <a:t>Samples</a:t>
            </a:r>
          </a:p>
          <a:p>
            <a:r>
              <a:rPr lang="en-CA" dirty="0">
                <a:latin typeface="Calibri" panose="020F0502020204030204" pitchFamily="34" charset="0"/>
              </a:rPr>
              <a:t>Presentation</a:t>
            </a:r>
          </a:p>
          <a:p>
            <a:r>
              <a:rPr lang="en-CA" dirty="0">
                <a:latin typeface="Calibri" panose="020F0502020204030204" pitchFamily="34" charset="0"/>
              </a:rPr>
              <a:t>Brochures and spotlights</a:t>
            </a:r>
          </a:p>
          <a:p>
            <a:r>
              <a:rPr lang="en-CA" dirty="0">
                <a:latin typeface="Calibri" panose="020F0502020204030204" pitchFamily="34" charset="0"/>
              </a:rPr>
              <a:t>Whitepapers</a:t>
            </a:r>
          </a:p>
          <a:p>
            <a:r>
              <a:rPr lang="en-CA" dirty="0">
                <a:latin typeface="Calibri" panose="020F0502020204030204" pitchFamily="34" charset="0"/>
              </a:rPr>
              <a:t>Web Content</a:t>
            </a:r>
          </a:p>
          <a:p>
            <a:r>
              <a:rPr lang="en-CA" dirty="0">
                <a:latin typeface="Calibri" panose="020F0502020204030204" pitchFamily="34" charset="0"/>
              </a:rPr>
              <a:t>Webinars – upcoming &amp; </a:t>
            </a:r>
            <a:r>
              <a:rPr lang="en-CA" dirty="0" err="1">
                <a:latin typeface="Calibri" panose="020F0502020204030204" pitchFamily="34" charset="0"/>
              </a:rPr>
              <a:t>prerecorded</a:t>
            </a:r>
            <a:endParaRPr lang="en-CA" dirty="0">
              <a:latin typeface="Calibri" panose="020F0502020204030204" pitchFamily="34" charset="0"/>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32</a:t>
            </a:fld>
            <a:endParaRPr lang="en-US" dirty="0">
              <a:solidFill>
                <a:srgbClr val="012169"/>
              </a:solidFill>
            </a:endParaRPr>
          </a:p>
        </p:txBody>
      </p:sp>
    </p:spTree>
    <p:extLst>
      <p:ext uri="{BB962C8B-B14F-4D97-AF65-F5344CB8AC3E}">
        <p14:creationId xmlns:p14="http://schemas.microsoft.com/office/powerpoint/2010/main" val="3941505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39A530-5F01-4030-966E-322B2777AAD3}"/>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33</a:t>
            </a:fld>
            <a:endParaRPr lang="id-ID">
              <a:solidFill>
                <a:prstClr val="black">
                  <a:tint val="75000"/>
                </a:prstClr>
              </a:solidFill>
              <a:latin typeface="Calibri"/>
            </a:endParaRPr>
          </a:p>
        </p:txBody>
      </p:sp>
      <p:grpSp>
        <p:nvGrpSpPr>
          <p:cNvPr id="13" name="Group 12">
            <a:extLst>
              <a:ext uri="{FF2B5EF4-FFF2-40B4-BE49-F238E27FC236}">
                <a16:creationId xmlns:a16="http://schemas.microsoft.com/office/drawing/2014/main" id="{A864E8D5-AA28-4DCA-861B-69010BB9D2F5}"/>
              </a:ext>
            </a:extLst>
          </p:cNvPr>
          <p:cNvGrpSpPr/>
          <p:nvPr/>
        </p:nvGrpSpPr>
        <p:grpSpPr>
          <a:xfrm>
            <a:off x="880604" y="5043778"/>
            <a:ext cx="4959369" cy="538483"/>
            <a:chOff x="9986412" y="5136237"/>
            <a:chExt cx="7439054" cy="807724"/>
          </a:xfrm>
        </p:grpSpPr>
        <p:grpSp>
          <p:nvGrpSpPr>
            <p:cNvPr id="20" name="Group 19">
              <a:extLst>
                <a:ext uri="{FF2B5EF4-FFF2-40B4-BE49-F238E27FC236}">
                  <a16:creationId xmlns:a16="http://schemas.microsoft.com/office/drawing/2014/main" id="{71483690-8D1F-41E0-876B-4E026F8F5C42}"/>
                </a:ext>
              </a:extLst>
            </p:cNvPr>
            <p:cNvGrpSpPr>
              <a:grpSpLocks noChangeAspect="1"/>
            </p:cNvGrpSpPr>
            <p:nvPr/>
          </p:nvGrpSpPr>
          <p:grpSpPr>
            <a:xfrm>
              <a:off x="9986412" y="5136237"/>
              <a:ext cx="3368156" cy="807724"/>
              <a:chOff x="747112" y="6274842"/>
              <a:chExt cx="5010912" cy="1238478"/>
            </a:xfrm>
          </p:grpSpPr>
          <p:pic>
            <p:nvPicPr>
              <p:cNvPr id="21" name="Picture 20">
                <a:extLst>
                  <a:ext uri="{FF2B5EF4-FFF2-40B4-BE49-F238E27FC236}">
                    <a16:creationId xmlns:a16="http://schemas.microsoft.com/office/drawing/2014/main" id="{65D301F8-D8A5-4308-9D76-D988A526BB0F}"/>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22" name="Rectangle 21">
                <a:extLst>
                  <a:ext uri="{FF2B5EF4-FFF2-40B4-BE49-F238E27FC236}">
                    <a16:creationId xmlns:a16="http://schemas.microsoft.com/office/drawing/2014/main" id="{F2DF218C-1235-4369-984A-1C61733D37E6}"/>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23" name="TextBox 22">
              <a:extLst>
                <a:ext uri="{FF2B5EF4-FFF2-40B4-BE49-F238E27FC236}">
                  <a16:creationId xmlns:a16="http://schemas.microsoft.com/office/drawing/2014/main" id="{5E5BDE75-195A-4799-96AA-B75AF64A2357}"/>
                </a:ext>
              </a:extLst>
            </p:cNvPr>
            <p:cNvSpPr txBox="1"/>
            <p:nvPr/>
          </p:nvSpPr>
          <p:spPr>
            <a:xfrm>
              <a:off x="13331448" y="5230329"/>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Remediate</a:t>
              </a:r>
            </a:p>
          </p:txBody>
        </p:sp>
      </p:grpSp>
      <p:sp>
        <p:nvSpPr>
          <p:cNvPr id="31" name="TextBox 30">
            <a:extLst>
              <a:ext uri="{FF2B5EF4-FFF2-40B4-BE49-F238E27FC236}">
                <a16:creationId xmlns:a16="http://schemas.microsoft.com/office/drawing/2014/main" id="{EA6A46DA-49F2-40EB-8411-663FE2D57239}"/>
              </a:ext>
            </a:extLst>
          </p:cNvPr>
          <p:cNvSpPr txBox="1"/>
          <p:nvPr/>
        </p:nvSpPr>
        <p:spPr>
          <a:xfrm>
            <a:off x="4697506" y="404625"/>
            <a:ext cx="7494494" cy="646331"/>
          </a:xfrm>
          <a:prstGeom prst="rect">
            <a:avLst/>
          </a:prstGeom>
          <a:noFill/>
        </p:spPr>
        <p:txBody>
          <a:bodyPr wrap="square" rtlCol="0">
            <a:spAutoFit/>
          </a:bodyPr>
          <a:lstStyle/>
          <a:p>
            <a:pPr algn="ctr" defTabSz="914247"/>
            <a:r>
              <a:rPr lang="en-US" sz="3600" dirty="0">
                <a:solidFill>
                  <a:prstClr val="white"/>
                </a:solidFill>
                <a:latin typeface="Calibri"/>
              </a:rPr>
              <a:t>Total Document Accessibility Solutions</a:t>
            </a:r>
          </a:p>
        </p:txBody>
      </p:sp>
      <p:grpSp>
        <p:nvGrpSpPr>
          <p:cNvPr id="50" name="Group 49">
            <a:extLst>
              <a:ext uri="{FF2B5EF4-FFF2-40B4-BE49-F238E27FC236}">
                <a16:creationId xmlns:a16="http://schemas.microsoft.com/office/drawing/2014/main" id="{649920F0-B32D-46C1-8D69-E0626A8790ED}"/>
              </a:ext>
            </a:extLst>
          </p:cNvPr>
          <p:cNvGrpSpPr>
            <a:grpSpLocks noChangeAspect="1"/>
          </p:cNvGrpSpPr>
          <p:nvPr/>
        </p:nvGrpSpPr>
        <p:grpSpPr>
          <a:xfrm>
            <a:off x="0" y="274971"/>
            <a:ext cx="4498492" cy="1078792"/>
            <a:chOff x="747112" y="6274842"/>
            <a:chExt cx="5010912" cy="1238478"/>
          </a:xfrm>
        </p:grpSpPr>
        <p:pic>
          <p:nvPicPr>
            <p:cNvPr id="51" name="Picture 50">
              <a:extLst>
                <a:ext uri="{FF2B5EF4-FFF2-40B4-BE49-F238E27FC236}">
                  <a16:creationId xmlns:a16="http://schemas.microsoft.com/office/drawing/2014/main" id="{63B0B3C1-97E9-4537-B709-E4DB96165A02}"/>
                </a:ext>
              </a:extLst>
            </p:cNvPr>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2" name="Rectangle 51">
              <a:extLst>
                <a:ext uri="{FF2B5EF4-FFF2-40B4-BE49-F238E27FC236}">
                  <a16:creationId xmlns:a16="http://schemas.microsoft.com/office/drawing/2014/main" id="{22E388BF-4F46-41F3-8390-877EBFBF5295}"/>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nvGrpSpPr>
          <p:cNvPr id="12" name="Group 11">
            <a:extLst>
              <a:ext uri="{FF2B5EF4-FFF2-40B4-BE49-F238E27FC236}">
                <a16:creationId xmlns:a16="http://schemas.microsoft.com/office/drawing/2014/main" id="{5B399C70-1846-4825-9F11-2A0717461C1A}"/>
              </a:ext>
            </a:extLst>
          </p:cNvPr>
          <p:cNvGrpSpPr/>
          <p:nvPr/>
        </p:nvGrpSpPr>
        <p:grpSpPr>
          <a:xfrm>
            <a:off x="875173" y="4505477"/>
            <a:ext cx="4974783" cy="538483"/>
            <a:chOff x="9961388" y="4328514"/>
            <a:chExt cx="7462174" cy="807724"/>
          </a:xfrm>
        </p:grpSpPr>
        <p:sp>
          <p:nvSpPr>
            <p:cNvPr id="19" name="TextBox 18">
              <a:extLst>
                <a:ext uri="{FF2B5EF4-FFF2-40B4-BE49-F238E27FC236}">
                  <a16:creationId xmlns:a16="http://schemas.microsoft.com/office/drawing/2014/main" id="{9F5806D7-3C0E-4C28-A8F5-4F5EAD32F2E0}"/>
                </a:ext>
              </a:extLst>
            </p:cNvPr>
            <p:cNvSpPr txBox="1"/>
            <p:nvPr/>
          </p:nvSpPr>
          <p:spPr>
            <a:xfrm>
              <a:off x="13329543" y="4426587"/>
              <a:ext cx="4094019" cy="523317"/>
            </a:xfrm>
            <a:prstGeom prst="rect">
              <a:avLst/>
            </a:prstGeom>
            <a:noFill/>
          </p:spPr>
          <p:txBody>
            <a:bodyPr wrap="square" rtlCol="0">
              <a:spAutoFit/>
            </a:bodyPr>
            <a:lstStyle>
              <a:defPPr>
                <a:defRPr lang="id-ID"/>
              </a:defPPr>
              <a:lvl1pPr>
                <a:defRPr sz="2500" b="1">
                  <a:solidFill>
                    <a:srgbClr val="586186"/>
                  </a:solidFill>
                  <a:latin typeface="Segoe UI" panose="020B0502040204020203" pitchFamily="34" charset="0"/>
                  <a:ea typeface="Segoe UI Emoji" panose="020B0502040204020203" pitchFamily="34" charset="0"/>
                  <a:cs typeface="Segoe UI" panose="020B0502040204020203" pitchFamily="34" charset="0"/>
                </a:defRPr>
              </a:lvl1pPr>
            </a:lstStyle>
            <a:p>
              <a:pPr defTabSz="914247"/>
              <a:r>
                <a:rPr lang="en-US" sz="1667" dirty="0" err="1"/>
                <a:t>SiteScan</a:t>
              </a:r>
              <a:endParaRPr lang="en-US" sz="1667" dirty="0"/>
            </a:p>
          </p:txBody>
        </p:sp>
        <p:grpSp>
          <p:nvGrpSpPr>
            <p:cNvPr id="53" name="Group 52">
              <a:extLst>
                <a:ext uri="{FF2B5EF4-FFF2-40B4-BE49-F238E27FC236}">
                  <a16:creationId xmlns:a16="http://schemas.microsoft.com/office/drawing/2014/main" id="{F87FDF27-7F7D-49A0-BE76-7D2F71E8A367}"/>
                </a:ext>
              </a:extLst>
            </p:cNvPr>
            <p:cNvGrpSpPr>
              <a:grpSpLocks noChangeAspect="1"/>
            </p:cNvGrpSpPr>
            <p:nvPr/>
          </p:nvGrpSpPr>
          <p:grpSpPr>
            <a:xfrm>
              <a:off x="9961388" y="4328514"/>
              <a:ext cx="3368156" cy="807724"/>
              <a:chOff x="747112" y="6274842"/>
              <a:chExt cx="5010912" cy="1238478"/>
            </a:xfrm>
          </p:grpSpPr>
          <p:pic>
            <p:nvPicPr>
              <p:cNvPr id="54" name="Picture 53">
                <a:extLst>
                  <a:ext uri="{FF2B5EF4-FFF2-40B4-BE49-F238E27FC236}">
                    <a16:creationId xmlns:a16="http://schemas.microsoft.com/office/drawing/2014/main" id="{4E130F5E-904E-46C9-B8AA-49C1BD0221D9}"/>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5" name="Rectangle 54">
                <a:extLst>
                  <a:ext uri="{FF2B5EF4-FFF2-40B4-BE49-F238E27FC236}">
                    <a16:creationId xmlns:a16="http://schemas.microsoft.com/office/drawing/2014/main" id="{01C76424-90FE-47E1-AB97-CBF065C3AA84}"/>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10" name="Group 9">
            <a:extLst>
              <a:ext uri="{FF2B5EF4-FFF2-40B4-BE49-F238E27FC236}">
                <a16:creationId xmlns:a16="http://schemas.microsoft.com/office/drawing/2014/main" id="{A2FF1F25-6F3B-4BF8-AE57-CE2292BFE2D6}"/>
              </a:ext>
            </a:extLst>
          </p:cNvPr>
          <p:cNvGrpSpPr/>
          <p:nvPr/>
        </p:nvGrpSpPr>
        <p:grpSpPr>
          <a:xfrm>
            <a:off x="880604" y="2908831"/>
            <a:ext cx="4974783" cy="538483"/>
            <a:chOff x="9937903" y="3581470"/>
            <a:chExt cx="7462174" cy="807724"/>
          </a:xfrm>
        </p:grpSpPr>
        <p:sp>
          <p:nvSpPr>
            <p:cNvPr id="27" name="TextBox 26">
              <a:extLst>
                <a:ext uri="{FF2B5EF4-FFF2-40B4-BE49-F238E27FC236}">
                  <a16:creationId xmlns:a16="http://schemas.microsoft.com/office/drawing/2014/main" id="{58139DD0-428C-4839-9D7B-89130FD9570D}"/>
                </a:ext>
              </a:extLst>
            </p:cNvPr>
            <p:cNvSpPr txBox="1"/>
            <p:nvPr/>
          </p:nvSpPr>
          <p:spPr>
            <a:xfrm>
              <a:off x="13306058" y="3680810"/>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Designer</a:t>
              </a:r>
            </a:p>
          </p:txBody>
        </p:sp>
        <p:grpSp>
          <p:nvGrpSpPr>
            <p:cNvPr id="56" name="Group 55">
              <a:extLst>
                <a:ext uri="{FF2B5EF4-FFF2-40B4-BE49-F238E27FC236}">
                  <a16:creationId xmlns:a16="http://schemas.microsoft.com/office/drawing/2014/main" id="{5499F308-9A9F-48FC-AE75-3329BA993403}"/>
                </a:ext>
              </a:extLst>
            </p:cNvPr>
            <p:cNvGrpSpPr>
              <a:grpSpLocks noChangeAspect="1"/>
            </p:cNvGrpSpPr>
            <p:nvPr/>
          </p:nvGrpSpPr>
          <p:grpSpPr>
            <a:xfrm>
              <a:off x="9937903" y="3581470"/>
              <a:ext cx="3368156" cy="807724"/>
              <a:chOff x="747112" y="6274842"/>
              <a:chExt cx="5010912" cy="1238478"/>
            </a:xfrm>
          </p:grpSpPr>
          <p:pic>
            <p:nvPicPr>
              <p:cNvPr id="57" name="Picture 56">
                <a:extLst>
                  <a:ext uri="{FF2B5EF4-FFF2-40B4-BE49-F238E27FC236}">
                    <a16:creationId xmlns:a16="http://schemas.microsoft.com/office/drawing/2014/main" id="{51A4789B-24C4-499E-AB4E-D12F7A81DEE3}"/>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8" name="Rectangle 57">
                <a:extLst>
                  <a:ext uri="{FF2B5EF4-FFF2-40B4-BE49-F238E27FC236}">
                    <a16:creationId xmlns:a16="http://schemas.microsoft.com/office/drawing/2014/main" id="{45C91245-00B0-4F41-85B3-4CCA51FA36B9}"/>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4" name="Group 3">
            <a:extLst>
              <a:ext uri="{FF2B5EF4-FFF2-40B4-BE49-F238E27FC236}">
                <a16:creationId xmlns:a16="http://schemas.microsoft.com/office/drawing/2014/main" id="{18F8FCF7-E013-42A5-8853-8C7FB05AE975}"/>
              </a:ext>
            </a:extLst>
          </p:cNvPr>
          <p:cNvGrpSpPr/>
          <p:nvPr/>
        </p:nvGrpSpPr>
        <p:grpSpPr>
          <a:xfrm>
            <a:off x="880604" y="1314629"/>
            <a:ext cx="4969353" cy="538483"/>
            <a:chOff x="3482224" y="3550929"/>
            <a:chExt cx="7454029" cy="807724"/>
          </a:xfrm>
        </p:grpSpPr>
        <p:sp>
          <p:nvSpPr>
            <p:cNvPr id="11" name="TextBox 10">
              <a:extLst>
                <a:ext uri="{FF2B5EF4-FFF2-40B4-BE49-F238E27FC236}">
                  <a16:creationId xmlns:a16="http://schemas.microsoft.com/office/drawing/2014/main" id="{227A5969-F19F-43D8-AAAE-D41EF2DEE371}"/>
                </a:ext>
              </a:extLst>
            </p:cNvPr>
            <p:cNvSpPr txBox="1"/>
            <p:nvPr/>
          </p:nvSpPr>
          <p:spPr>
            <a:xfrm>
              <a:off x="6842235" y="3645895"/>
              <a:ext cx="4094018" cy="523317"/>
            </a:xfrm>
            <a:prstGeom prst="rect">
              <a:avLst/>
            </a:prstGeom>
            <a:noFill/>
          </p:spPr>
          <p:txBody>
            <a:bodyPr wrap="square" rtlCol="0">
              <a:spAutoFit/>
            </a:bodyPr>
            <a:lstStyle>
              <a:defPPr>
                <a:defRPr lang="id-ID"/>
              </a:defPPr>
              <a:lvl1pPr>
                <a:defRPr sz="2500" b="1">
                  <a:solidFill>
                    <a:srgbClr val="586186"/>
                  </a:solidFill>
                  <a:latin typeface="Segoe UI" panose="020B0502040204020203" pitchFamily="34" charset="0"/>
                  <a:ea typeface="Segoe UI Emoji" panose="020B0502040204020203" pitchFamily="34" charset="0"/>
                  <a:cs typeface="Segoe UI" panose="020B0502040204020203" pitchFamily="34" charset="0"/>
                </a:defRPr>
              </a:lvl1pPr>
            </a:lstStyle>
            <a:p>
              <a:pPr defTabSz="914247"/>
              <a:r>
                <a:rPr lang="en-US" sz="1667" dirty="0"/>
                <a:t>Transactional</a:t>
              </a:r>
            </a:p>
          </p:txBody>
        </p:sp>
        <p:grpSp>
          <p:nvGrpSpPr>
            <p:cNvPr id="59" name="Group 58">
              <a:extLst>
                <a:ext uri="{FF2B5EF4-FFF2-40B4-BE49-F238E27FC236}">
                  <a16:creationId xmlns:a16="http://schemas.microsoft.com/office/drawing/2014/main" id="{C135416F-C744-4618-9AA5-32F54D33874C}"/>
                </a:ext>
              </a:extLst>
            </p:cNvPr>
            <p:cNvGrpSpPr>
              <a:grpSpLocks noChangeAspect="1"/>
            </p:cNvGrpSpPr>
            <p:nvPr/>
          </p:nvGrpSpPr>
          <p:grpSpPr>
            <a:xfrm>
              <a:off x="3482224" y="3550929"/>
              <a:ext cx="3368156" cy="807724"/>
              <a:chOff x="747112" y="6274842"/>
              <a:chExt cx="5010912" cy="1238478"/>
            </a:xfrm>
          </p:grpSpPr>
          <p:pic>
            <p:nvPicPr>
              <p:cNvPr id="60" name="Picture 59">
                <a:extLst>
                  <a:ext uri="{FF2B5EF4-FFF2-40B4-BE49-F238E27FC236}">
                    <a16:creationId xmlns:a16="http://schemas.microsoft.com/office/drawing/2014/main" id="{BD0F0B70-7A22-42B1-8554-CCAA2FAD36EE}"/>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1" name="Rectangle 60">
                <a:extLst>
                  <a:ext uri="{FF2B5EF4-FFF2-40B4-BE49-F238E27FC236}">
                    <a16:creationId xmlns:a16="http://schemas.microsoft.com/office/drawing/2014/main" id="{80253844-4606-448D-8040-D50D494EB7A6}"/>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5" name="Group 4">
            <a:extLst>
              <a:ext uri="{FF2B5EF4-FFF2-40B4-BE49-F238E27FC236}">
                <a16:creationId xmlns:a16="http://schemas.microsoft.com/office/drawing/2014/main" id="{1F998236-F4FE-431B-BB3C-44D1AA84E0B1}"/>
              </a:ext>
            </a:extLst>
          </p:cNvPr>
          <p:cNvGrpSpPr/>
          <p:nvPr/>
        </p:nvGrpSpPr>
        <p:grpSpPr>
          <a:xfrm>
            <a:off x="880604" y="1853272"/>
            <a:ext cx="4969353" cy="538483"/>
            <a:chOff x="3490370" y="4343583"/>
            <a:chExt cx="7454029" cy="807724"/>
          </a:xfrm>
        </p:grpSpPr>
        <p:sp>
          <p:nvSpPr>
            <p:cNvPr id="7" name="TextBox 6">
              <a:extLst>
                <a:ext uri="{FF2B5EF4-FFF2-40B4-BE49-F238E27FC236}">
                  <a16:creationId xmlns:a16="http://schemas.microsoft.com/office/drawing/2014/main" id="{967F8350-DC06-45FD-A66B-A1768F20CAFA}"/>
                </a:ext>
              </a:extLst>
            </p:cNvPr>
            <p:cNvSpPr txBox="1"/>
            <p:nvPr/>
          </p:nvSpPr>
          <p:spPr>
            <a:xfrm>
              <a:off x="6850381" y="4442443"/>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Publisher</a:t>
              </a:r>
            </a:p>
          </p:txBody>
        </p:sp>
        <p:grpSp>
          <p:nvGrpSpPr>
            <p:cNvPr id="62" name="Group 61">
              <a:extLst>
                <a:ext uri="{FF2B5EF4-FFF2-40B4-BE49-F238E27FC236}">
                  <a16:creationId xmlns:a16="http://schemas.microsoft.com/office/drawing/2014/main" id="{116B873C-C364-4B0A-A713-4F506A8275BB}"/>
                </a:ext>
              </a:extLst>
            </p:cNvPr>
            <p:cNvGrpSpPr>
              <a:grpSpLocks noChangeAspect="1"/>
            </p:cNvGrpSpPr>
            <p:nvPr/>
          </p:nvGrpSpPr>
          <p:grpSpPr>
            <a:xfrm>
              <a:off x="3490370" y="4343583"/>
              <a:ext cx="3368156" cy="807724"/>
              <a:chOff x="747112" y="6274842"/>
              <a:chExt cx="5010912" cy="1238478"/>
            </a:xfrm>
          </p:grpSpPr>
          <p:pic>
            <p:nvPicPr>
              <p:cNvPr id="63" name="Picture 62">
                <a:extLst>
                  <a:ext uri="{FF2B5EF4-FFF2-40B4-BE49-F238E27FC236}">
                    <a16:creationId xmlns:a16="http://schemas.microsoft.com/office/drawing/2014/main" id="{7CA6067F-FCCC-42DF-9C67-D2C57DE3F878}"/>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4" name="Rectangle 63">
                <a:extLst>
                  <a:ext uri="{FF2B5EF4-FFF2-40B4-BE49-F238E27FC236}">
                    <a16:creationId xmlns:a16="http://schemas.microsoft.com/office/drawing/2014/main" id="{2EE919C8-8219-41FC-823C-D22461089A34}"/>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6" name="Group 5">
            <a:extLst>
              <a:ext uri="{FF2B5EF4-FFF2-40B4-BE49-F238E27FC236}">
                <a16:creationId xmlns:a16="http://schemas.microsoft.com/office/drawing/2014/main" id="{E34088AF-04AF-43D8-92C0-0068BA100ADA}"/>
              </a:ext>
            </a:extLst>
          </p:cNvPr>
          <p:cNvGrpSpPr/>
          <p:nvPr/>
        </p:nvGrpSpPr>
        <p:grpSpPr>
          <a:xfrm>
            <a:off x="875173" y="3988768"/>
            <a:ext cx="4969353" cy="538483"/>
            <a:chOff x="3490370" y="5136237"/>
            <a:chExt cx="7454029" cy="807724"/>
          </a:xfrm>
        </p:grpSpPr>
        <p:sp>
          <p:nvSpPr>
            <p:cNvPr id="15" name="TextBox 14">
              <a:extLst>
                <a:ext uri="{FF2B5EF4-FFF2-40B4-BE49-F238E27FC236}">
                  <a16:creationId xmlns:a16="http://schemas.microsoft.com/office/drawing/2014/main" id="{57C1D129-23A2-4827-9F4B-9375FD76A022}"/>
                </a:ext>
              </a:extLst>
            </p:cNvPr>
            <p:cNvSpPr txBox="1"/>
            <p:nvPr/>
          </p:nvSpPr>
          <p:spPr>
            <a:xfrm>
              <a:off x="6850381" y="5228670"/>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Validator</a:t>
              </a:r>
            </a:p>
          </p:txBody>
        </p:sp>
        <p:grpSp>
          <p:nvGrpSpPr>
            <p:cNvPr id="65" name="Group 64">
              <a:extLst>
                <a:ext uri="{FF2B5EF4-FFF2-40B4-BE49-F238E27FC236}">
                  <a16:creationId xmlns:a16="http://schemas.microsoft.com/office/drawing/2014/main" id="{A960EEB5-ACC7-43F6-9FBD-B5469BC76004}"/>
                </a:ext>
              </a:extLst>
            </p:cNvPr>
            <p:cNvGrpSpPr>
              <a:grpSpLocks noChangeAspect="1"/>
            </p:cNvGrpSpPr>
            <p:nvPr/>
          </p:nvGrpSpPr>
          <p:grpSpPr>
            <a:xfrm>
              <a:off x="3490370" y="5136237"/>
              <a:ext cx="3368156" cy="807724"/>
              <a:chOff x="747112" y="6274842"/>
              <a:chExt cx="5010912" cy="1238478"/>
            </a:xfrm>
          </p:grpSpPr>
          <p:pic>
            <p:nvPicPr>
              <p:cNvPr id="66" name="Picture 65">
                <a:extLst>
                  <a:ext uri="{FF2B5EF4-FFF2-40B4-BE49-F238E27FC236}">
                    <a16:creationId xmlns:a16="http://schemas.microsoft.com/office/drawing/2014/main" id="{5C403D71-62B3-4513-83F9-7331BC08396A}"/>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7" name="Rectangle 66">
                <a:extLst>
                  <a:ext uri="{FF2B5EF4-FFF2-40B4-BE49-F238E27FC236}">
                    <a16:creationId xmlns:a16="http://schemas.microsoft.com/office/drawing/2014/main" id="{70BFC693-6901-4D0B-8C0D-26FFF62743E9}"/>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8" name="Group 7">
            <a:extLst>
              <a:ext uri="{FF2B5EF4-FFF2-40B4-BE49-F238E27FC236}">
                <a16:creationId xmlns:a16="http://schemas.microsoft.com/office/drawing/2014/main" id="{D1ACC1F1-6E08-48F3-975E-1DBDBE5BDC2D}"/>
              </a:ext>
            </a:extLst>
          </p:cNvPr>
          <p:cNvGrpSpPr/>
          <p:nvPr/>
        </p:nvGrpSpPr>
        <p:grpSpPr>
          <a:xfrm>
            <a:off x="880604" y="6081495"/>
            <a:ext cx="4974783" cy="538483"/>
            <a:chOff x="3490370" y="5928891"/>
            <a:chExt cx="7462174" cy="807724"/>
          </a:xfrm>
        </p:grpSpPr>
        <p:grpSp>
          <p:nvGrpSpPr>
            <p:cNvPr id="38" name="Group 37">
              <a:extLst>
                <a:ext uri="{FF2B5EF4-FFF2-40B4-BE49-F238E27FC236}">
                  <a16:creationId xmlns:a16="http://schemas.microsoft.com/office/drawing/2014/main" id="{93DEFCD3-075B-4366-B33F-D581AE534EB7}"/>
                </a:ext>
              </a:extLst>
            </p:cNvPr>
            <p:cNvGrpSpPr>
              <a:grpSpLocks noChangeAspect="1"/>
            </p:cNvGrpSpPr>
            <p:nvPr/>
          </p:nvGrpSpPr>
          <p:grpSpPr>
            <a:xfrm>
              <a:off x="3490370" y="5928891"/>
              <a:ext cx="3368156" cy="807724"/>
              <a:chOff x="747112" y="6274842"/>
              <a:chExt cx="5010912" cy="1238478"/>
            </a:xfrm>
          </p:grpSpPr>
          <p:pic>
            <p:nvPicPr>
              <p:cNvPr id="39" name="Picture 38">
                <a:extLst>
                  <a:ext uri="{FF2B5EF4-FFF2-40B4-BE49-F238E27FC236}">
                    <a16:creationId xmlns:a16="http://schemas.microsoft.com/office/drawing/2014/main" id="{8F18B593-A022-4BC3-B133-2B2C6F59E2BB}"/>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0" name="Rectangle 39">
                <a:extLst>
                  <a:ext uri="{FF2B5EF4-FFF2-40B4-BE49-F238E27FC236}">
                    <a16:creationId xmlns:a16="http://schemas.microsoft.com/office/drawing/2014/main" id="{FBC557EC-43C2-4A2F-A93D-A9E4DFF1A7DE}"/>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68" name="TextBox 67">
              <a:extLst>
                <a:ext uri="{FF2B5EF4-FFF2-40B4-BE49-F238E27FC236}">
                  <a16:creationId xmlns:a16="http://schemas.microsoft.com/office/drawing/2014/main" id="{C25316D3-CA19-4092-B1DA-2FE53B76D586}"/>
                </a:ext>
              </a:extLst>
            </p:cNvPr>
            <p:cNvSpPr txBox="1"/>
            <p:nvPr/>
          </p:nvSpPr>
          <p:spPr>
            <a:xfrm>
              <a:off x="6858525" y="6021450"/>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Dashboard</a:t>
              </a:r>
            </a:p>
          </p:txBody>
        </p:sp>
      </p:grpSp>
      <p:grpSp>
        <p:nvGrpSpPr>
          <p:cNvPr id="9" name="Group 8">
            <a:extLst>
              <a:ext uri="{FF2B5EF4-FFF2-40B4-BE49-F238E27FC236}">
                <a16:creationId xmlns:a16="http://schemas.microsoft.com/office/drawing/2014/main" id="{DFD5DDAA-8FB9-4FEF-8B49-BDD2CF440BA5}"/>
              </a:ext>
            </a:extLst>
          </p:cNvPr>
          <p:cNvGrpSpPr/>
          <p:nvPr/>
        </p:nvGrpSpPr>
        <p:grpSpPr>
          <a:xfrm>
            <a:off x="880604" y="5562727"/>
            <a:ext cx="4974783" cy="538483"/>
            <a:chOff x="3482224" y="6717833"/>
            <a:chExt cx="7462174" cy="807724"/>
          </a:xfrm>
        </p:grpSpPr>
        <p:grpSp>
          <p:nvGrpSpPr>
            <p:cNvPr id="41" name="Group 40">
              <a:extLst>
                <a:ext uri="{FF2B5EF4-FFF2-40B4-BE49-F238E27FC236}">
                  <a16:creationId xmlns:a16="http://schemas.microsoft.com/office/drawing/2014/main" id="{B6BD3BE2-DAFA-4465-9FB3-D9E666B04EBF}"/>
                </a:ext>
              </a:extLst>
            </p:cNvPr>
            <p:cNvGrpSpPr>
              <a:grpSpLocks noChangeAspect="1"/>
            </p:cNvGrpSpPr>
            <p:nvPr/>
          </p:nvGrpSpPr>
          <p:grpSpPr>
            <a:xfrm>
              <a:off x="3482224" y="6717833"/>
              <a:ext cx="3368156" cy="807724"/>
              <a:chOff x="747112" y="6274842"/>
              <a:chExt cx="5010912" cy="1238478"/>
            </a:xfrm>
          </p:grpSpPr>
          <p:pic>
            <p:nvPicPr>
              <p:cNvPr id="42" name="Picture 41">
                <a:extLst>
                  <a:ext uri="{FF2B5EF4-FFF2-40B4-BE49-F238E27FC236}">
                    <a16:creationId xmlns:a16="http://schemas.microsoft.com/office/drawing/2014/main" id="{142B00CE-B49F-4F2C-AEBA-9BDA5A944E7E}"/>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3" name="Rectangle 42">
                <a:extLst>
                  <a:ext uri="{FF2B5EF4-FFF2-40B4-BE49-F238E27FC236}">
                    <a16:creationId xmlns:a16="http://schemas.microsoft.com/office/drawing/2014/main" id="{D7D6BB64-239A-4628-965B-8725B5798611}"/>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69" name="TextBox 68">
              <a:extLst>
                <a:ext uri="{FF2B5EF4-FFF2-40B4-BE49-F238E27FC236}">
                  <a16:creationId xmlns:a16="http://schemas.microsoft.com/office/drawing/2014/main" id="{6E8FCA1F-2D5B-4CE5-864F-34E09FCAEAA3}"/>
                </a:ext>
              </a:extLst>
            </p:cNvPr>
            <p:cNvSpPr txBox="1"/>
            <p:nvPr/>
          </p:nvSpPr>
          <p:spPr>
            <a:xfrm>
              <a:off x="6850379" y="6814104"/>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Assessment</a:t>
              </a:r>
            </a:p>
          </p:txBody>
        </p:sp>
      </p:grpSp>
      <p:grpSp>
        <p:nvGrpSpPr>
          <p:cNvPr id="14" name="Group 13">
            <a:extLst>
              <a:ext uri="{FF2B5EF4-FFF2-40B4-BE49-F238E27FC236}">
                <a16:creationId xmlns:a16="http://schemas.microsoft.com/office/drawing/2014/main" id="{3C68086A-5402-4230-8B65-DEA05B65B2BE}"/>
              </a:ext>
            </a:extLst>
          </p:cNvPr>
          <p:cNvGrpSpPr/>
          <p:nvPr/>
        </p:nvGrpSpPr>
        <p:grpSpPr>
          <a:xfrm>
            <a:off x="880604" y="3447637"/>
            <a:ext cx="4958101" cy="538483"/>
            <a:chOff x="9986412" y="5928543"/>
            <a:chExt cx="7437151" cy="807724"/>
          </a:xfrm>
        </p:grpSpPr>
        <p:grpSp>
          <p:nvGrpSpPr>
            <p:cNvPr id="44" name="Group 43">
              <a:extLst>
                <a:ext uri="{FF2B5EF4-FFF2-40B4-BE49-F238E27FC236}">
                  <a16:creationId xmlns:a16="http://schemas.microsoft.com/office/drawing/2014/main" id="{84393B70-4DC7-4379-A264-194E779F1A0E}"/>
                </a:ext>
              </a:extLst>
            </p:cNvPr>
            <p:cNvGrpSpPr>
              <a:grpSpLocks noChangeAspect="1"/>
            </p:cNvGrpSpPr>
            <p:nvPr/>
          </p:nvGrpSpPr>
          <p:grpSpPr>
            <a:xfrm>
              <a:off x="9986412" y="5928543"/>
              <a:ext cx="3368156" cy="807724"/>
              <a:chOff x="747112" y="6274842"/>
              <a:chExt cx="5010912" cy="1238478"/>
            </a:xfrm>
          </p:grpSpPr>
          <p:pic>
            <p:nvPicPr>
              <p:cNvPr id="45" name="Picture 44">
                <a:extLst>
                  <a:ext uri="{FF2B5EF4-FFF2-40B4-BE49-F238E27FC236}">
                    <a16:creationId xmlns:a16="http://schemas.microsoft.com/office/drawing/2014/main" id="{5FC9F92C-A94A-4237-A7FE-3E3393C619DB}"/>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6" name="Rectangle 45">
                <a:extLst>
                  <a:ext uri="{FF2B5EF4-FFF2-40B4-BE49-F238E27FC236}">
                    <a16:creationId xmlns:a16="http://schemas.microsoft.com/office/drawing/2014/main" id="{6DDFBE7F-87FB-4364-9489-31527B585EB5}"/>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70" name="TextBox 69">
              <a:extLst>
                <a:ext uri="{FF2B5EF4-FFF2-40B4-BE49-F238E27FC236}">
                  <a16:creationId xmlns:a16="http://schemas.microsoft.com/office/drawing/2014/main" id="{649E52D9-23E2-47BB-A0DF-5F2D7589F497}"/>
                </a:ext>
              </a:extLst>
            </p:cNvPr>
            <p:cNvSpPr txBox="1"/>
            <p:nvPr/>
          </p:nvSpPr>
          <p:spPr>
            <a:xfrm>
              <a:off x="13329545" y="6018330"/>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Gateway</a:t>
              </a:r>
            </a:p>
          </p:txBody>
        </p:sp>
      </p:grpSp>
      <p:pic>
        <p:nvPicPr>
          <p:cNvPr id="72" name="Picture 71">
            <a:extLst>
              <a:ext uri="{FF2B5EF4-FFF2-40B4-BE49-F238E27FC236}">
                <a16:creationId xmlns:a16="http://schemas.microsoft.com/office/drawing/2014/main" id="{1DBD4136-FA63-419C-9AD6-D7473E31F70B}"/>
              </a:ext>
            </a:extLst>
          </p:cNvPr>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838200" y="2312649"/>
            <a:ext cx="2852331" cy="528520"/>
          </a:xfrm>
          <a:prstGeom prst="rect">
            <a:avLst/>
          </a:prstGeom>
        </p:spPr>
      </p:pic>
      <p:sp>
        <p:nvSpPr>
          <p:cNvPr id="17" name="TextBox 16">
            <a:extLst>
              <a:ext uri="{FF2B5EF4-FFF2-40B4-BE49-F238E27FC236}">
                <a16:creationId xmlns:a16="http://schemas.microsoft.com/office/drawing/2014/main" id="{308C5C68-75D6-42FF-9781-A44B1346CE04}"/>
              </a:ext>
            </a:extLst>
          </p:cNvPr>
          <p:cNvSpPr txBox="1"/>
          <p:nvPr/>
        </p:nvSpPr>
        <p:spPr>
          <a:xfrm>
            <a:off x="5366048" y="1388101"/>
            <a:ext cx="6203031" cy="5159169"/>
          </a:xfrm>
          <a:prstGeom prst="rect">
            <a:avLst/>
          </a:prstGeom>
          <a:noFill/>
        </p:spPr>
        <p:txBody>
          <a:bodyPr wrap="square" rtlCol="0">
            <a:spAutoFit/>
          </a:bodyPr>
          <a:lstStyle/>
          <a:p>
            <a:pPr defTabSz="914247"/>
            <a:r>
              <a:rPr lang="en-US" sz="1733" dirty="0">
                <a:solidFill>
                  <a:srgbClr val="25408F"/>
                </a:solidFill>
                <a:latin typeface="Calibri"/>
              </a:rPr>
              <a:t>Automatic tagging of high-volume transactional documents</a:t>
            </a:r>
          </a:p>
          <a:p>
            <a:pPr defTabSz="914247"/>
            <a:endParaRPr lang="en-US" sz="1733" dirty="0">
              <a:solidFill>
                <a:srgbClr val="25408F"/>
              </a:solidFill>
              <a:latin typeface="Calibri"/>
            </a:endParaRPr>
          </a:p>
          <a:p>
            <a:pPr defTabSz="914247"/>
            <a:r>
              <a:rPr lang="en-US" sz="1733" dirty="0">
                <a:solidFill>
                  <a:srgbClr val="25408F"/>
                </a:solidFill>
                <a:latin typeface="Calibri"/>
              </a:rPr>
              <a:t>Automatic tagging of all types of static documents</a:t>
            </a:r>
          </a:p>
          <a:p>
            <a:pPr defTabSz="914247"/>
            <a:endParaRPr lang="en-US" sz="1733" dirty="0">
              <a:solidFill>
                <a:srgbClr val="25408F"/>
              </a:solidFill>
              <a:latin typeface="Calibri"/>
            </a:endParaRPr>
          </a:p>
          <a:p>
            <a:pPr defTabSz="914247"/>
            <a:r>
              <a:rPr lang="en-US" sz="1733" dirty="0">
                <a:solidFill>
                  <a:srgbClr val="25408F"/>
                </a:solidFill>
                <a:latin typeface="Calibri"/>
              </a:rPr>
              <a:t>Fast, cost-effective, automated self-service document remediation</a:t>
            </a:r>
          </a:p>
          <a:p>
            <a:pPr defTabSz="914247"/>
            <a:endParaRPr lang="en-US" sz="1733" dirty="0">
              <a:solidFill>
                <a:srgbClr val="25408F"/>
              </a:solidFill>
              <a:latin typeface="Calibri"/>
            </a:endParaRPr>
          </a:p>
          <a:p>
            <a:pPr defTabSz="914247"/>
            <a:r>
              <a:rPr lang="en-US" sz="1733" dirty="0">
                <a:solidFill>
                  <a:srgbClr val="25408F"/>
                </a:solidFill>
                <a:latin typeface="Calibri"/>
              </a:rPr>
              <a:t>Designer for configuring transactional tagging rules</a:t>
            </a:r>
          </a:p>
          <a:p>
            <a:pPr defTabSz="914247"/>
            <a:endParaRPr lang="en-US" sz="1733" dirty="0">
              <a:solidFill>
                <a:srgbClr val="25408F"/>
              </a:solidFill>
              <a:latin typeface="Calibri"/>
            </a:endParaRPr>
          </a:p>
          <a:p>
            <a:pPr defTabSz="914247"/>
            <a:r>
              <a:rPr lang="en-US" sz="1733" dirty="0">
                <a:solidFill>
                  <a:srgbClr val="25408F"/>
                </a:solidFill>
                <a:latin typeface="Calibri"/>
              </a:rPr>
              <a:t>Connectors for ECM and Content Services platforms</a:t>
            </a:r>
          </a:p>
          <a:p>
            <a:pPr defTabSz="914247"/>
            <a:endParaRPr lang="en-US" sz="1733" dirty="0">
              <a:solidFill>
                <a:srgbClr val="25408F"/>
              </a:solidFill>
              <a:latin typeface="Calibri"/>
            </a:endParaRPr>
          </a:p>
          <a:p>
            <a:pPr defTabSz="914247"/>
            <a:r>
              <a:rPr lang="en-US" sz="1733" dirty="0">
                <a:solidFill>
                  <a:srgbClr val="25408F"/>
                </a:solidFill>
                <a:latin typeface="Calibri"/>
              </a:rPr>
              <a:t>Validate that documents are accessible</a:t>
            </a:r>
          </a:p>
          <a:p>
            <a:pPr defTabSz="914247"/>
            <a:endParaRPr lang="en-US" sz="1733" dirty="0">
              <a:solidFill>
                <a:srgbClr val="25408F"/>
              </a:solidFill>
              <a:latin typeface="Calibri"/>
            </a:endParaRPr>
          </a:p>
          <a:p>
            <a:pPr defTabSz="914247"/>
            <a:r>
              <a:rPr lang="en-US" sz="1733" dirty="0">
                <a:solidFill>
                  <a:srgbClr val="25408F"/>
                </a:solidFill>
                <a:latin typeface="Calibri"/>
              </a:rPr>
              <a:t>Scope website PDF accessibility state</a:t>
            </a:r>
          </a:p>
          <a:p>
            <a:pPr defTabSz="914247"/>
            <a:endParaRPr lang="en-US" sz="1733" dirty="0">
              <a:solidFill>
                <a:srgbClr val="25408F"/>
              </a:solidFill>
              <a:latin typeface="Calibri"/>
            </a:endParaRPr>
          </a:p>
          <a:p>
            <a:pPr defTabSz="914247"/>
            <a:r>
              <a:rPr lang="en-US" sz="1733" dirty="0">
                <a:solidFill>
                  <a:srgbClr val="25408F"/>
                </a:solidFill>
                <a:latin typeface="Calibri"/>
              </a:rPr>
              <a:t>Document remediation and QA services</a:t>
            </a:r>
          </a:p>
          <a:p>
            <a:pPr defTabSz="914247"/>
            <a:endParaRPr lang="en-US" sz="1733" dirty="0">
              <a:solidFill>
                <a:srgbClr val="25408F"/>
              </a:solidFill>
              <a:latin typeface="Calibri"/>
            </a:endParaRPr>
          </a:p>
          <a:p>
            <a:pPr defTabSz="914247"/>
            <a:r>
              <a:rPr lang="en-US" sz="1733" dirty="0">
                <a:solidFill>
                  <a:srgbClr val="25408F"/>
                </a:solidFill>
                <a:latin typeface="Calibri"/>
              </a:rPr>
              <a:t>Assess enterprise document accessibility needs</a:t>
            </a:r>
          </a:p>
          <a:p>
            <a:pPr defTabSz="914247"/>
            <a:endParaRPr lang="en-US" sz="1733" dirty="0">
              <a:solidFill>
                <a:srgbClr val="25408F"/>
              </a:solidFill>
              <a:latin typeface="Calibri"/>
            </a:endParaRPr>
          </a:p>
          <a:p>
            <a:pPr defTabSz="914247"/>
            <a:r>
              <a:rPr lang="en-US" sz="1733" dirty="0">
                <a:solidFill>
                  <a:srgbClr val="25408F"/>
                </a:solidFill>
                <a:latin typeface="Calibri"/>
              </a:rPr>
              <a:t>Dashboard for managing remediation projects and SLAs</a:t>
            </a:r>
          </a:p>
        </p:txBody>
      </p:sp>
    </p:spTree>
    <p:extLst>
      <p:ext uri="{BB962C8B-B14F-4D97-AF65-F5344CB8AC3E}">
        <p14:creationId xmlns:p14="http://schemas.microsoft.com/office/powerpoint/2010/main" val="1986311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848" y="1752600"/>
            <a:ext cx="8534878" cy="701675"/>
          </a:xfrm>
        </p:spPr>
        <p:txBody>
          <a:bodyPr/>
          <a:lstStyle/>
          <a:p>
            <a:r>
              <a:rPr lang="en-CA" dirty="0">
                <a:latin typeface="+mn-lt"/>
              </a:rPr>
              <a:t>Additionally…</a:t>
            </a:r>
          </a:p>
        </p:txBody>
      </p:sp>
      <p:sp>
        <p:nvSpPr>
          <p:cNvPr id="3" name="Content Placeholder 2"/>
          <p:cNvSpPr>
            <a:spLocks noGrp="1"/>
          </p:cNvSpPr>
          <p:nvPr>
            <p:ph type="body" sz="quarter" idx="10"/>
          </p:nvPr>
        </p:nvSpPr>
        <p:spPr>
          <a:xfrm>
            <a:off x="1736725" y="2819400"/>
            <a:ext cx="8534650" cy="3962400"/>
          </a:xfrm>
        </p:spPr>
        <p:txBody>
          <a:bodyPr/>
          <a:lstStyle/>
          <a:p>
            <a:r>
              <a:rPr lang="en-CA" dirty="0">
                <a:latin typeface="+mn-lt"/>
              </a:rPr>
              <a:t>Call Crawford Technologies</a:t>
            </a:r>
          </a:p>
          <a:p>
            <a:r>
              <a:rPr lang="en-CA" dirty="0">
                <a:latin typeface="+mn-lt"/>
              </a:rPr>
              <a:t>Training – full accessibility training</a:t>
            </a:r>
          </a:p>
          <a:p>
            <a:r>
              <a:rPr lang="en-CA" dirty="0">
                <a:latin typeface="+mn-lt"/>
              </a:rPr>
              <a:t>Professional Services &amp; Consulting</a:t>
            </a:r>
          </a:p>
          <a:p>
            <a:endParaRPr lang="en-CA" dirty="0">
              <a:latin typeface="+mn-lt"/>
            </a:endParaRPr>
          </a:p>
        </p:txBody>
      </p:sp>
      <p:sp>
        <p:nvSpPr>
          <p:cNvPr id="4" name="Slide Number Placeholder 3"/>
          <p:cNvSpPr>
            <a:spLocks noGrp="1"/>
          </p:cNvSpPr>
          <p:nvPr>
            <p:ph type="sldNum" sz="quarter" idx="4294967295"/>
          </p:nvPr>
        </p:nvSpPr>
        <p:spPr>
          <a:xfrm>
            <a:off x="10880725" y="6459538"/>
            <a:ext cx="1311275" cy="365125"/>
          </a:xfrm>
          <a:prstGeom prst="rect">
            <a:avLst/>
          </a:prstGeom>
        </p:spPr>
        <p:txBody>
          <a:bodyPr/>
          <a:lstStyle/>
          <a:p>
            <a:pPr>
              <a:defRPr/>
            </a:pPr>
            <a:fld id="{2B004224-6445-4177-AEBD-F85BECFD19D5}" type="slidenum">
              <a:rPr lang="en-US" smtClean="0">
                <a:solidFill>
                  <a:srgbClr val="012169"/>
                </a:solidFill>
              </a:rPr>
              <a:pPr>
                <a:defRPr/>
              </a:pPr>
              <a:t>34</a:t>
            </a:fld>
            <a:endParaRPr lang="en-US" dirty="0">
              <a:solidFill>
                <a:srgbClr val="012169"/>
              </a:solidFill>
            </a:endParaRPr>
          </a:p>
        </p:txBody>
      </p:sp>
    </p:spTree>
    <p:extLst>
      <p:ext uri="{BB962C8B-B14F-4D97-AF65-F5344CB8AC3E}">
        <p14:creationId xmlns:p14="http://schemas.microsoft.com/office/powerpoint/2010/main" val="177968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962D2B-0D32-4635-B8AB-A302F2792F1F}"/>
              </a:ext>
            </a:extLst>
          </p:cNvPr>
          <p:cNvSpPr/>
          <p:nvPr/>
        </p:nvSpPr>
        <p:spPr>
          <a:xfrm>
            <a:off x="3276600" y="2835537"/>
            <a:ext cx="5638800" cy="1277403"/>
          </a:xfrm>
          <a:prstGeom prst="rect">
            <a:avLst/>
          </a:prstGeom>
          <a:gradFill>
            <a:gsLst>
              <a:gs pos="100000">
                <a:schemeClr val="accent1">
                  <a:lumMod val="75000"/>
                </a:schemeClr>
              </a:gs>
              <a:gs pos="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6" name="TextBox 5">
            <a:extLst>
              <a:ext uri="{FF2B5EF4-FFF2-40B4-BE49-F238E27FC236}">
                <a16:creationId xmlns:a16="http://schemas.microsoft.com/office/drawing/2014/main" id="{A51CE35A-9FB4-446B-B14E-58122BD3A38E}"/>
              </a:ext>
            </a:extLst>
          </p:cNvPr>
          <p:cNvSpPr txBox="1"/>
          <p:nvPr/>
        </p:nvSpPr>
        <p:spPr>
          <a:xfrm>
            <a:off x="2552700" y="2992878"/>
            <a:ext cx="7086600" cy="1101840"/>
          </a:xfrm>
          <a:prstGeom prst="rect">
            <a:avLst/>
          </a:prstGeom>
          <a:noFill/>
        </p:spPr>
        <p:txBody>
          <a:bodyPr wrap="square" rtlCol="0">
            <a:spAutoFit/>
          </a:bodyPr>
          <a:lstStyle/>
          <a:p>
            <a:pPr algn="ctr">
              <a:lnSpc>
                <a:spcPct val="80000"/>
              </a:lnSpc>
            </a:pPr>
            <a:r>
              <a:rPr lang="en-US" sz="8000" b="1" dirty="0">
                <a:solidFill>
                  <a:srgbClr val="000000"/>
                </a:solidFill>
                <a:latin typeface="+mj-lt"/>
              </a:rPr>
              <a:t>Thank You</a:t>
            </a:r>
          </a:p>
        </p:txBody>
      </p:sp>
      <p:sp>
        <p:nvSpPr>
          <p:cNvPr id="14" name="TextBox 13">
            <a:extLst>
              <a:ext uri="{FF2B5EF4-FFF2-40B4-BE49-F238E27FC236}">
                <a16:creationId xmlns:a16="http://schemas.microsoft.com/office/drawing/2014/main" id="{226036D6-83C9-4B00-A83A-DD035C95E5D7}"/>
              </a:ext>
            </a:extLst>
          </p:cNvPr>
          <p:cNvSpPr txBox="1"/>
          <p:nvPr/>
        </p:nvSpPr>
        <p:spPr>
          <a:xfrm>
            <a:off x="2552700" y="4295831"/>
            <a:ext cx="7086600" cy="510909"/>
          </a:xfrm>
          <a:prstGeom prst="rect">
            <a:avLst/>
          </a:prstGeom>
          <a:noFill/>
        </p:spPr>
        <p:txBody>
          <a:bodyPr wrap="square" rtlCol="0">
            <a:spAutoFit/>
          </a:bodyPr>
          <a:lstStyle/>
          <a:p>
            <a:pPr algn="ctr">
              <a:lnSpc>
                <a:spcPct val="80000"/>
              </a:lnSpc>
            </a:pPr>
            <a:r>
              <a:rPr lang="en-US" sz="3200" b="1" dirty="0">
                <a:solidFill>
                  <a:srgbClr val="000000"/>
                </a:solidFill>
                <a:latin typeface="+mj-lt"/>
              </a:rPr>
              <a:t>For your attention</a:t>
            </a:r>
          </a:p>
        </p:txBody>
      </p:sp>
      <p:pic>
        <p:nvPicPr>
          <p:cNvPr id="3" name="Picture 2">
            <a:extLst>
              <a:ext uri="{FF2B5EF4-FFF2-40B4-BE49-F238E27FC236}">
                <a16:creationId xmlns:a16="http://schemas.microsoft.com/office/drawing/2014/main" id="{28F5834D-B9EE-43CE-B77C-2859906B98B1}"/>
              </a:ext>
            </a:extLst>
          </p:cNvPr>
          <p:cNvPicPr>
            <a:picLocks noChangeAspect="1"/>
          </p:cNvPicPr>
          <p:nvPr/>
        </p:nvPicPr>
        <p:blipFill>
          <a:blip r:embed="rId4"/>
          <a:stretch>
            <a:fillRect/>
          </a:stretch>
        </p:blipFill>
        <p:spPr>
          <a:xfrm>
            <a:off x="3081613" y="1550806"/>
            <a:ext cx="5826530" cy="1101840"/>
          </a:xfrm>
          <a:prstGeom prst="rect">
            <a:avLst/>
          </a:prstGeom>
        </p:spPr>
      </p:pic>
    </p:spTree>
    <p:extLst>
      <p:ext uri="{BB962C8B-B14F-4D97-AF65-F5344CB8AC3E}">
        <p14:creationId xmlns:p14="http://schemas.microsoft.com/office/powerpoint/2010/main" val="26473029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sterOne_noLogo_noSubtext_2017.pdf - Adobe Acrobat Reader DC">
            <a:extLst>
              <a:ext uri="{FF2B5EF4-FFF2-40B4-BE49-F238E27FC236}">
                <a16:creationId xmlns:a16="http://schemas.microsoft.com/office/drawing/2014/main" id="{6A342914-32B4-4D54-BC85-8635C835EEE7}"/>
              </a:ext>
            </a:extLst>
          </p:cNvPr>
          <p:cNvPicPr>
            <a:picLocks noChangeAspect="1"/>
          </p:cNvPicPr>
          <p:nvPr/>
        </p:nvPicPr>
        <p:blipFill rotWithShape="1">
          <a:blip r:embed="rId3">
            <a:extLst>
              <a:ext uri="{28A0092B-C50C-407E-A947-70E740481C1C}">
                <a14:useLocalDpi xmlns:a14="http://schemas.microsoft.com/office/drawing/2010/main" val="0"/>
              </a:ext>
            </a:extLst>
          </a:blip>
          <a:srcRect l="15787" t="16854" r="27785"/>
          <a:stretch/>
        </p:blipFill>
        <p:spPr>
          <a:xfrm>
            <a:off x="6238817" y="1553601"/>
            <a:ext cx="5791200" cy="4625728"/>
          </a:xfrm>
          <a:prstGeom prst="rect">
            <a:avLst/>
          </a:prstGeom>
          <a:ln>
            <a:noFill/>
          </a:ln>
        </p:spPr>
      </p:pic>
      <p:sp>
        <p:nvSpPr>
          <p:cNvPr id="7" name="TextBox 6">
            <a:extLst>
              <a:ext uri="{FF2B5EF4-FFF2-40B4-BE49-F238E27FC236}">
                <a16:creationId xmlns:a16="http://schemas.microsoft.com/office/drawing/2014/main" id="{69FC5771-9C63-4416-8C50-9AA7E152DAA4}"/>
              </a:ext>
            </a:extLst>
          </p:cNvPr>
          <p:cNvSpPr txBox="1"/>
          <p:nvPr/>
        </p:nvSpPr>
        <p:spPr>
          <a:xfrm>
            <a:off x="4697506" y="404625"/>
            <a:ext cx="7494494" cy="646331"/>
          </a:xfrm>
          <a:prstGeom prst="rect">
            <a:avLst/>
          </a:prstGeom>
          <a:noFill/>
        </p:spPr>
        <p:txBody>
          <a:bodyPr wrap="square" rtlCol="0">
            <a:spAutoFit/>
          </a:bodyPr>
          <a:lstStyle/>
          <a:p>
            <a:pPr algn="ctr" defTabSz="914247"/>
            <a:r>
              <a:rPr lang="en-US" sz="3600" dirty="0">
                <a:solidFill>
                  <a:prstClr val="white"/>
                </a:solidFill>
                <a:latin typeface="Calibri"/>
              </a:rPr>
              <a:t>Total Document Accessibility Platform</a:t>
            </a:r>
          </a:p>
        </p:txBody>
      </p:sp>
      <p:graphicFrame>
        <p:nvGraphicFramePr>
          <p:cNvPr id="9" name="Diagram 8">
            <a:extLst>
              <a:ext uri="{FF2B5EF4-FFF2-40B4-BE49-F238E27FC236}">
                <a16:creationId xmlns:a16="http://schemas.microsoft.com/office/drawing/2014/main" id="{1EECF514-DECF-4877-8077-14B35323B4C1}"/>
              </a:ext>
            </a:extLst>
          </p:cNvPr>
          <p:cNvGraphicFramePr/>
          <p:nvPr/>
        </p:nvGraphicFramePr>
        <p:xfrm>
          <a:off x="263583" y="1553601"/>
          <a:ext cx="6238817" cy="4585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E90BD8FF-B63C-46D5-8614-5735DA42E559}"/>
              </a:ext>
            </a:extLst>
          </p:cNvPr>
          <p:cNvGrpSpPr/>
          <p:nvPr/>
        </p:nvGrpSpPr>
        <p:grpSpPr>
          <a:xfrm>
            <a:off x="0" y="262078"/>
            <a:ext cx="4498492" cy="1039659"/>
            <a:chOff x="0" y="412456"/>
            <a:chExt cx="6747738" cy="1559488"/>
          </a:xfrm>
        </p:grpSpPr>
        <p:pic>
          <p:nvPicPr>
            <p:cNvPr id="11" name="Picture 10">
              <a:extLst>
                <a:ext uri="{FF2B5EF4-FFF2-40B4-BE49-F238E27FC236}">
                  <a16:creationId xmlns:a16="http://schemas.microsoft.com/office/drawing/2014/main" id="{88516A23-1A79-404A-A0AF-A9A053937B3D}"/>
                </a:ext>
              </a:extLst>
            </p:cNvPr>
            <p:cNvPicPr>
              <a:picLocks noChangeAspect="1"/>
            </p:cNvPicPr>
            <p:nvPr/>
          </p:nvPicPr>
          <p:blipFill>
            <a:blip r:embed="rId9"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12" name="Rectangle 11">
              <a:extLst>
                <a:ext uri="{FF2B5EF4-FFF2-40B4-BE49-F238E27FC236}">
                  <a16:creationId xmlns:a16="http://schemas.microsoft.com/office/drawing/2014/main" id="{9A96ABEA-9821-4830-A748-583FBAFBA90A}"/>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29717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91C94D6D-3A2A-4C0C-88B9-CEF49D56F42F}"/>
                                            </p:graphicEl>
                                          </p:spTgt>
                                        </p:tgtEl>
                                        <p:attrNameLst>
                                          <p:attrName>style.visibility</p:attrName>
                                        </p:attrNameLst>
                                      </p:cBhvr>
                                      <p:to>
                                        <p:strVal val="visible"/>
                                      </p:to>
                                    </p:set>
                                    <p:animEffect transition="in" filter="wipe(left)">
                                      <p:cBhvr>
                                        <p:cTn id="7" dur="500"/>
                                        <p:tgtEl>
                                          <p:spTgt spid="9">
                                            <p:graphicEl>
                                              <a:dgm id="{91C94D6D-3A2A-4C0C-88B9-CEF49D56F42F}"/>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graphicEl>
                                              <a:dgm id="{417FBC3C-63E3-4ED2-AE4D-D4CA100B4BFD}"/>
                                            </p:graphicEl>
                                          </p:spTgt>
                                        </p:tgtEl>
                                        <p:attrNameLst>
                                          <p:attrName>style.visibility</p:attrName>
                                        </p:attrNameLst>
                                      </p:cBhvr>
                                      <p:to>
                                        <p:strVal val="visible"/>
                                      </p:to>
                                    </p:set>
                                    <p:animEffect transition="in" filter="wipe(left)">
                                      <p:cBhvr>
                                        <p:cTn id="10" dur="500"/>
                                        <p:tgtEl>
                                          <p:spTgt spid="9">
                                            <p:graphicEl>
                                              <a:dgm id="{417FBC3C-63E3-4ED2-AE4D-D4CA100B4BF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graphicEl>
                                              <a:dgm id="{BB74D5B6-B8D7-4E0F-B1CB-DF65B95727AF}"/>
                                            </p:graphicEl>
                                          </p:spTgt>
                                        </p:tgtEl>
                                        <p:attrNameLst>
                                          <p:attrName>style.visibility</p:attrName>
                                        </p:attrNameLst>
                                      </p:cBhvr>
                                      <p:to>
                                        <p:strVal val="visible"/>
                                      </p:to>
                                    </p:set>
                                    <p:animEffect transition="in" filter="wipe(left)">
                                      <p:cBhvr>
                                        <p:cTn id="15" dur="500"/>
                                        <p:tgtEl>
                                          <p:spTgt spid="9">
                                            <p:graphicEl>
                                              <a:dgm id="{BB74D5B6-B8D7-4E0F-B1CB-DF65B95727AF}"/>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graphicEl>
                                              <a:dgm id="{630DB158-2FAE-4891-9C0D-CBE5E8B2A906}"/>
                                            </p:graphicEl>
                                          </p:spTgt>
                                        </p:tgtEl>
                                        <p:attrNameLst>
                                          <p:attrName>style.visibility</p:attrName>
                                        </p:attrNameLst>
                                      </p:cBhvr>
                                      <p:to>
                                        <p:strVal val="visible"/>
                                      </p:to>
                                    </p:set>
                                    <p:animEffect transition="in" filter="wipe(left)">
                                      <p:cBhvr>
                                        <p:cTn id="18" dur="500"/>
                                        <p:tgtEl>
                                          <p:spTgt spid="9">
                                            <p:graphicEl>
                                              <a:dgm id="{630DB158-2FAE-4891-9C0D-CBE5E8B2A906}"/>
                                            </p:graphicEl>
                                          </p:spTgt>
                                        </p:tgtEl>
                                      </p:cBhvr>
                                    </p:animEffect>
                                  </p:childTnLst>
                                </p:cTn>
                              </p:par>
                              <p:par>
                                <p:cTn id="19" presetID="1" presetClass="entr" presetSubtype="0"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39A530-5F01-4030-966E-322B2777AAD3}"/>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5</a:t>
            </a:fld>
            <a:endParaRPr lang="id-ID">
              <a:solidFill>
                <a:prstClr val="black">
                  <a:tint val="75000"/>
                </a:prstClr>
              </a:solidFill>
              <a:latin typeface="Calibri"/>
            </a:endParaRPr>
          </a:p>
        </p:txBody>
      </p:sp>
      <p:grpSp>
        <p:nvGrpSpPr>
          <p:cNvPr id="13" name="Group 12">
            <a:extLst>
              <a:ext uri="{FF2B5EF4-FFF2-40B4-BE49-F238E27FC236}">
                <a16:creationId xmlns:a16="http://schemas.microsoft.com/office/drawing/2014/main" id="{A864E8D5-AA28-4DCA-861B-69010BB9D2F5}"/>
              </a:ext>
            </a:extLst>
          </p:cNvPr>
          <p:cNvGrpSpPr/>
          <p:nvPr/>
        </p:nvGrpSpPr>
        <p:grpSpPr>
          <a:xfrm>
            <a:off x="880604" y="5043778"/>
            <a:ext cx="4959369" cy="538483"/>
            <a:chOff x="9986412" y="5136237"/>
            <a:chExt cx="7439054" cy="807724"/>
          </a:xfrm>
        </p:grpSpPr>
        <p:grpSp>
          <p:nvGrpSpPr>
            <p:cNvPr id="20" name="Group 19">
              <a:extLst>
                <a:ext uri="{FF2B5EF4-FFF2-40B4-BE49-F238E27FC236}">
                  <a16:creationId xmlns:a16="http://schemas.microsoft.com/office/drawing/2014/main" id="{71483690-8D1F-41E0-876B-4E026F8F5C42}"/>
                </a:ext>
              </a:extLst>
            </p:cNvPr>
            <p:cNvGrpSpPr>
              <a:grpSpLocks noChangeAspect="1"/>
            </p:cNvGrpSpPr>
            <p:nvPr/>
          </p:nvGrpSpPr>
          <p:grpSpPr>
            <a:xfrm>
              <a:off x="9986412" y="5136237"/>
              <a:ext cx="3368156" cy="807724"/>
              <a:chOff x="747112" y="6274842"/>
              <a:chExt cx="5010912" cy="1238478"/>
            </a:xfrm>
          </p:grpSpPr>
          <p:pic>
            <p:nvPicPr>
              <p:cNvPr id="21" name="Picture 20">
                <a:extLst>
                  <a:ext uri="{FF2B5EF4-FFF2-40B4-BE49-F238E27FC236}">
                    <a16:creationId xmlns:a16="http://schemas.microsoft.com/office/drawing/2014/main" id="{65D301F8-D8A5-4308-9D76-D988A526BB0F}"/>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22" name="Rectangle 21">
                <a:extLst>
                  <a:ext uri="{FF2B5EF4-FFF2-40B4-BE49-F238E27FC236}">
                    <a16:creationId xmlns:a16="http://schemas.microsoft.com/office/drawing/2014/main" id="{F2DF218C-1235-4369-984A-1C61733D37E6}"/>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23" name="TextBox 22">
              <a:extLst>
                <a:ext uri="{FF2B5EF4-FFF2-40B4-BE49-F238E27FC236}">
                  <a16:creationId xmlns:a16="http://schemas.microsoft.com/office/drawing/2014/main" id="{5E5BDE75-195A-4799-96AA-B75AF64A2357}"/>
                </a:ext>
              </a:extLst>
            </p:cNvPr>
            <p:cNvSpPr txBox="1"/>
            <p:nvPr/>
          </p:nvSpPr>
          <p:spPr>
            <a:xfrm>
              <a:off x="13331448" y="5230329"/>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Remediate</a:t>
              </a:r>
            </a:p>
          </p:txBody>
        </p:sp>
      </p:grpSp>
      <p:sp>
        <p:nvSpPr>
          <p:cNvPr id="31" name="TextBox 30">
            <a:extLst>
              <a:ext uri="{FF2B5EF4-FFF2-40B4-BE49-F238E27FC236}">
                <a16:creationId xmlns:a16="http://schemas.microsoft.com/office/drawing/2014/main" id="{EA6A46DA-49F2-40EB-8411-663FE2D57239}"/>
              </a:ext>
            </a:extLst>
          </p:cNvPr>
          <p:cNvSpPr txBox="1"/>
          <p:nvPr/>
        </p:nvSpPr>
        <p:spPr>
          <a:xfrm>
            <a:off x="4697506" y="404625"/>
            <a:ext cx="7494494" cy="646331"/>
          </a:xfrm>
          <a:prstGeom prst="rect">
            <a:avLst/>
          </a:prstGeom>
          <a:noFill/>
        </p:spPr>
        <p:txBody>
          <a:bodyPr wrap="square" rtlCol="0">
            <a:spAutoFit/>
          </a:bodyPr>
          <a:lstStyle/>
          <a:p>
            <a:pPr algn="ctr" defTabSz="914247"/>
            <a:r>
              <a:rPr lang="en-US" sz="3600" dirty="0">
                <a:solidFill>
                  <a:prstClr val="white"/>
                </a:solidFill>
                <a:latin typeface="Calibri"/>
              </a:rPr>
              <a:t>Total Document Accessibility Solutions</a:t>
            </a:r>
          </a:p>
        </p:txBody>
      </p:sp>
      <p:grpSp>
        <p:nvGrpSpPr>
          <p:cNvPr id="50" name="Group 49">
            <a:extLst>
              <a:ext uri="{FF2B5EF4-FFF2-40B4-BE49-F238E27FC236}">
                <a16:creationId xmlns:a16="http://schemas.microsoft.com/office/drawing/2014/main" id="{649920F0-B32D-46C1-8D69-E0626A8790ED}"/>
              </a:ext>
            </a:extLst>
          </p:cNvPr>
          <p:cNvGrpSpPr>
            <a:grpSpLocks noChangeAspect="1"/>
          </p:cNvGrpSpPr>
          <p:nvPr/>
        </p:nvGrpSpPr>
        <p:grpSpPr>
          <a:xfrm>
            <a:off x="0" y="274971"/>
            <a:ext cx="4498492" cy="1078792"/>
            <a:chOff x="747112" y="6274842"/>
            <a:chExt cx="5010912" cy="1238478"/>
          </a:xfrm>
        </p:grpSpPr>
        <p:pic>
          <p:nvPicPr>
            <p:cNvPr id="51" name="Picture 50">
              <a:extLst>
                <a:ext uri="{FF2B5EF4-FFF2-40B4-BE49-F238E27FC236}">
                  <a16:creationId xmlns:a16="http://schemas.microsoft.com/office/drawing/2014/main" id="{63B0B3C1-97E9-4537-B709-E4DB96165A02}"/>
                </a:ext>
              </a:extLst>
            </p:cNvPr>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2" name="Rectangle 51">
              <a:extLst>
                <a:ext uri="{FF2B5EF4-FFF2-40B4-BE49-F238E27FC236}">
                  <a16:creationId xmlns:a16="http://schemas.microsoft.com/office/drawing/2014/main" id="{22E388BF-4F46-41F3-8390-877EBFBF5295}"/>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nvGrpSpPr>
          <p:cNvPr id="12" name="Group 11">
            <a:extLst>
              <a:ext uri="{FF2B5EF4-FFF2-40B4-BE49-F238E27FC236}">
                <a16:creationId xmlns:a16="http://schemas.microsoft.com/office/drawing/2014/main" id="{5B399C70-1846-4825-9F11-2A0717461C1A}"/>
              </a:ext>
            </a:extLst>
          </p:cNvPr>
          <p:cNvGrpSpPr/>
          <p:nvPr/>
        </p:nvGrpSpPr>
        <p:grpSpPr>
          <a:xfrm>
            <a:off x="875173" y="4505477"/>
            <a:ext cx="4974783" cy="538483"/>
            <a:chOff x="9961388" y="4328514"/>
            <a:chExt cx="7462174" cy="807724"/>
          </a:xfrm>
        </p:grpSpPr>
        <p:sp>
          <p:nvSpPr>
            <p:cNvPr id="19" name="TextBox 18">
              <a:extLst>
                <a:ext uri="{FF2B5EF4-FFF2-40B4-BE49-F238E27FC236}">
                  <a16:creationId xmlns:a16="http://schemas.microsoft.com/office/drawing/2014/main" id="{9F5806D7-3C0E-4C28-A8F5-4F5EAD32F2E0}"/>
                </a:ext>
              </a:extLst>
            </p:cNvPr>
            <p:cNvSpPr txBox="1"/>
            <p:nvPr/>
          </p:nvSpPr>
          <p:spPr>
            <a:xfrm>
              <a:off x="13329543" y="4426587"/>
              <a:ext cx="4094019" cy="523317"/>
            </a:xfrm>
            <a:prstGeom prst="rect">
              <a:avLst/>
            </a:prstGeom>
            <a:noFill/>
          </p:spPr>
          <p:txBody>
            <a:bodyPr wrap="square" rtlCol="0">
              <a:spAutoFit/>
            </a:bodyPr>
            <a:lstStyle>
              <a:defPPr>
                <a:defRPr lang="id-ID"/>
              </a:defPPr>
              <a:lvl1pPr>
                <a:defRPr sz="2500" b="1">
                  <a:solidFill>
                    <a:srgbClr val="586186"/>
                  </a:solidFill>
                  <a:latin typeface="Segoe UI" panose="020B0502040204020203" pitchFamily="34" charset="0"/>
                  <a:ea typeface="Segoe UI Emoji" panose="020B0502040204020203" pitchFamily="34" charset="0"/>
                  <a:cs typeface="Segoe UI" panose="020B0502040204020203" pitchFamily="34" charset="0"/>
                </a:defRPr>
              </a:lvl1pPr>
            </a:lstStyle>
            <a:p>
              <a:pPr defTabSz="914247"/>
              <a:r>
                <a:rPr lang="en-US" sz="1667" dirty="0" err="1"/>
                <a:t>SiteScan</a:t>
              </a:r>
              <a:endParaRPr lang="en-US" sz="1667" dirty="0"/>
            </a:p>
          </p:txBody>
        </p:sp>
        <p:grpSp>
          <p:nvGrpSpPr>
            <p:cNvPr id="53" name="Group 52">
              <a:extLst>
                <a:ext uri="{FF2B5EF4-FFF2-40B4-BE49-F238E27FC236}">
                  <a16:creationId xmlns:a16="http://schemas.microsoft.com/office/drawing/2014/main" id="{F87FDF27-7F7D-49A0-BE76-7D2F71E8A367}"/>
                </a:ext>
              </a:extLst>
            </p:cNvPr>
            <p:cNvGrpSpPr>
              <a:grpSpLocks noChangeAspect="1"/>
            </p:cNvGrpSpPr>
            <p:nvPr/>
          </p:nvGrpSpPr>
          <p:grpSpPr>
            <a:xfrm>
              <a:off x="9961388" y="4328514"/>
              <a:ext cx="3368156" cy="807724"/>
              <a:chOff x="747112" y="6274842"/>
              <a:chExt cx="5010912" cy="1238478"/>
            </a:xfrm>
          </p:grpSpPr>
          <p:pic>
            <p:nvPicPr>
              <p:cNvPr id="54" name="Picture 53">
                <a:extLst>
                  <a:ext uri="{FF2B5EF4-FFF2-40B4-BE49-F238E27FC236}">
                    <a16:creationId xmlns:a16="http://schemas.microsoft.com/office/drawing/2014/main" id="{4E130F5E-904E-46C9-B8AA-49C1BD0221D9}"/>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5" name="Rectangle 54">
                <a:extLst>
                  <a:ext uri="{FF2B5EF4-FFF2-40B4-BE49-F238E27FC236}">
                    <a16:creationId xmlns:a16="http://schemas.microsoft.com/office/drawing/2014/main" id="{01C76424-90FE-47E1-AB97-CBF065C3AA84}"/>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10" name="Group 9">
            <a:extLst>
              <a:ext uri="{FF2B5EF4-FFF2-40B4-BE49-F238E27FC236}">
                <a16:creationId xmlns:a16="http://schemas.microsoft.com/office/drawing/2014/main" id="{A2FF1F25-6F3B-4BF8-AE57-CE2292BFE2D6}"/>
              </a:ext>
            </a:extLst>
          </p:cNvPr>
          <p:cNvGrpSpPr/>
          <p:nvPr/>
        </p:nvGrpSpPr>
        <p:grpSpPr>
          <a:xfrm>
            <a:off x="880604" y="2908831"/>
            <a:ext cx="4974783" cy="538483"/>
            <a:chOff x="9937903" y="3581470"/>
            <a:chExt cx="7462174" cy="807724"/>
          </a:xfrm>
        </p:grpSpPr>
        <p:sp>
          <p:nvSpPr>
            <p:cNvPr id="27" name="TextBox 26">
              <a:extLst>
                <a:ext uri="{FF2B5EF4-FFF2-40B4-BE49-F238E27FC236}">
                  <a16:creationId xmlns:a16="http://schemas.microsoft.com/office/drawing/2014/main" id="{58139DD0-428C-4839-9D7B-89130FD9570D}"/>
                </a:ext>
              </a:extLst>
            </p:cNvPr>
            <p:cNvSpPr txBox="1"/>
            <p:nvPr/>
          </p:nvSpPr>
          <p:spPr>
            <a:xfrm>
              <a:off x="13306058" y="3680810"/>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Designer</a:t>
              </a:r>
            </a:p>
          </p:txBody>
        </p:sp>
        <p:grpSp>
          <p:nvGrpSpPr>
            <p:cNvPr id="56" name="Group 55">
              <a:extLst>
                <a:ext uri="{FF2B5EF4-FFF2-40B4-BE49-F238E27FC236}">
                  <a16:creationId xmlns:a16="http://schemas.microsoft.com/office/drawing/2014/main" id="{5499F308-9A9F-48FC-AE75-3329BA993403}"/>
                </a:ext>
              </a:extLst>
            </p:cNvPr>
            <p:cNvGrpSpPr>
              <a:grpSpLocks noChangeAspect="1"/>
            </p:cNvGrpSpPr>
            <p:nvPr/>
          </p:nvGrpSpPr>
          <p:grpSpPr>
            <a:xfrm>
              <a:off x="9937903" y="3581470"/>
              <a:ext cx="3368156" cy="807724"/>
              <a:chOff x="747112" y="6274842"/>
              <a:chExt cx="5010912" cy="1238478"/>
            </a:xfrm>
          </p:grpSpPr>
          <p:pic>
            <p:nvPicPr>
              <p:cNvPr id="57" name="Picture 56">
                <a:extLst>
                  <a:ext uri="{FF2B5EF4-FFF2-40B4-BE49-F238E27FC236}">
                    <a16:creationId xmlns:a16="http://schemas.microsoft.com/office/drawing/2014/main" id="{51A4789B-24C4-499E-AB4E-D12F7A81DEE3}"/>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8" name="Rectangle 57">
                <a:extLst>
                  <a:ext uri="{FF2B5EF4-FFF2-40B4-BE49-F238E27FC236}">
                    <a16:creationId xmlns:a16="http://schemas.microsoft.com/office/drawing/2014/main" id="{45C91245-00B0-4F41-85B3-4CCA51FA36B9}"/>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4" name="Group 3">
            <a:extLst>
              <a:ext uri="{FF2B5EF4-FFF2-40B4-BE49-F238E27FC236}">
                <a16:creationId xmlns:a16="http://schemas.microsoft.com/office/drawing/2014/main" id="{18F8FCF7-E013-42A5-8853-8C7FB05AE975}"/>
              </a:ext>
            </a:extLst>
          </p:cNvPr>
          <p:cNvGrpSpPr/>
          <p:nvPr/>
        </p:nvGrpSpPr>
        <p:grpSpPr>
          <a:xfrm>
            <a:off x="880604" y="1314629"/>
            <a:ext cx="4969353" cy="538483"/>
            <a:chOff x="3482224" y="3550929"/>
            <a:chExt cx="7454029" cy="807724"/>
          </a:xfrm>
        </p:grpSpPr>
        <p:sp>
          <p:nvSpPr>
            <p:cNvPr id="11" name="TextBox 10">
              <a:extLst>
                <a:ext uri="{FF2B5EF4-FFF2-40B4-BE49-F238E27FC236}">
                  <a16:creationId xmlns:a16="http://schemas.microsoft.com/office/drawing/2014/main" id="{227A5969-F19F-43D8-AAAE-D41EF2DEE371}"/>
                </a:ext>
              </a:extLst>
            </p:cNvPr>
            <p:cNvSpPr txBox="1"/>
            <p:nvPr/>
          </p:nvSpPr>
          <p:spPr>
            <a:xfrm>
              <a:off x="6842235" y="3645895"/>
              <a:ext cx="4094018" cy="523317"/>
            </a:xfrm>
            <a:prstGeom prst="rect">
              <a:avLst/>
            </a:prstGeom>
            <a:noFill/>
          </p:spPr>
          <p:txBody>
            <a:bodyPr wrap="square" rtlCol="0">
              <a:spAutoFit/>
            </a:bodyPr>
            <a:lstStyle>
              <a:defPPr>
                <a:defRPr lang="id-ID"/>
              </a:defPPr>
              <a:lvl1pPr>
                <a:defRPr sz="2500" b="1">
                  <a:solidFill>
                    <a:srgbClr val="586186"/>
                  </a:solidFill>
                  <a:latin typeface="Segoe UI" panose="020B0502040204020203" pitchFamily="34" charset="0"/>
                  <a:ea typeface="Segoe UI Emoji" panose="020B0502040204020203" pitchFamily="34" charset="0"/>
                  <a:cs typeface="Segoe UI" panose="020B0502040204020203" pitchFamily="34" charset="0"/>
                </a:defRPr>
              </a:lvl1pPr>
            </a:lstStyle>
            <a:p>
              <a:pPr defTabSz="914247"/>
              <a:r>
                <a:rPr lang="en-US" sz="1667" dirty="0"/>
                <a:t>Transactional</a:t>
              </a:r>
            </a:p>
          </p:txBody>
        </p:sp>
        <p:grpSp>
          <p:nvGrpSpPr>
            <p:cNvPr id="59" name="Group 58">
              <a:extLst>
                <a:ext uri="{FF2B5EF4-FFF2-40B4-BE49-F238E27FC236}">
                  <a16:creationId xmlns:a16="http://schemas.microsoft.com/office/drawing/2014/main" id="{C135416F-C744-4618-9AA5-32F54D33874C}"/>
                </a:ext>
              </a:extLst>
            </p:cNvPr>
            <p:cNvGrpSpPr>
              <a:grpSpLocks noChangeAspect="1"/>
            </p:cNvGrpSpPr>
            <p:nvPr/>
          </p:nvGrpSpPr>
          <p:grpSpPr>
            <a:xfrm>
              <a:off x="3482224" y="3550929"/>
              <a:ext cx="3368156" cy="807724"/>
              <a:chOff x="747112" y="6274842"/>
              <a:chExt cx="5010912" cy="1238478"/>
            </a:xfrm>
          </p:grpSpPr>
          <p:pic>
            <p:nvPicPr>
              <p:cNvPr id="60" name="Picture 59">
                <a:extLst>
                  <a:ext uri="{FF2B5EF4-FFF2-40B4-BE49-F238E27FC236}">
                    <a16:creationId xmlns:a16="http://schemas.microsoft.com/office/drawing/2014/main" id="{BD0F0B70-7A22-42B1-8554-CCAA2FAD36EE}"/>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1" name="Rectangle 60">
                <a:extLst>
                  <a:ext uri="{FF2B5EF4-FFF2-40B4-BE49-F238E27FC236}">
                    <a16:creationId xmlns:a16="http://schemas.microsoft.com/office/drawing/2014/main" id="{80253844-4606-448D-8040-D50D494EB7A6}"/>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5" name="Group 4">
            <a:extLst>
              <a:ext uri="{FF2B5EF4-FFF2-40B4-BE49-F238E27FC236}">
                <a16:creationId xmlns:a16="http://schemas.microsoft.com/office/drawing/2014/main" id="{1F998236-F4FE-431B-BB3C-44D1AA84E0B1}"/>
              </a:ext>
            </a:extLst>
          </p:cNvPr>
          <p:cNvGrpSpPr/>
          <p:nvPr/>
        </p:nvGrpSpPr>
        <p:grpSpPr>
          <a:xfrm>
            <a:off x="880604" y="1853272"/>
            <a:ext cx="4969353" cy="538483"/>
            <a:chOff x="3490370" y="4343583"/>
            <a:chExt cx="7454029" cy="807724"/>
          </a:xfrm>
        </p:grpSpPr>
        <p:sp>
          <p:nvSpPr>
            <p:cNvPr id="7" name="TextBox 6">
              <a:extLst>
                <a:ext uri="{FF2B5EF4-FFF2-40B4-BE49-F238E27FC236}">
                  <a16:creationId xmlns:a16="http://schemas.microsoft.com/office/drawing/2014/main" id="{967F8350-DC06-45FD-A66B-A1768F20CAFA}"/>
                </a:ext>
              </a:extLst>
            </p:cNvPr>
            <p:cNvSpPr txBox="1"/>
            <p:nvPr/>
          </p:nvSpPr>
          <p:spPr>
            <a:xfrm>
              <a:off x="6850381" y="4442443"/>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Publisher</a:t>
              </a:r>
            </a:p>
          </p:txBody>
        </p:sp>
        <p:grpSp>
          <p:nvGrpSpPr>
            <p:cNvPr id="62" name="Group 61">
              <a:extLst>
                <a:ext uri="{FF2B5EF4-FFF2-40B4-BE49-F238E27FC236}">
                  <a16:creationId xmlns:a16="http://schemas.microsoft.com/office/drawing/2014/main" id="{116B873C-C364-4B0A-A713-4F506A8275BB}"/>
                </a:ext>
              </a:extLst>
            </p:cNvPr>
            <p:cNvGrpSpPr>
              <a:grpSpLocks noChangeAspect="1"/>
            </p:cNvGrpSpPr>
            <p:nvPr/>
          </p:nvGrpSpPr>
          <p:grpSpPr>
            <a:xfrm>
              <a:off x="3490370" y="4343583"/>
              <a:ext cx="3368156" cy="807724"/>
              <a:chOff x="747112" y="6274842"/>
              <a:chExt cx="5010912" cy="1238478"/>
            </a:xfrm>
          </p:grpSpPr>
          <p:pic>
            <p:nvPicPr>
              <p:cNvPr id="63" name="Picture 62">
                <a:extLst>
                  <a:ext uri="{FF2B5EF4-FFF2-40B4-BE49-F238E27FC236}">
                    <a16:creationId xmlns:a16="http://schemas.microsoft.com/office/drawing/2014/main" id="{7CA6067F-FCCC-42DF-9C67-D2C57DE3F878}"/>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4" name="Rectangle 63">
                <a:extLst>
                  <a:ext uri="{FF2B5EF4-FFF2-40B4-BE49-F238E27FC236}">
                    <a16:creationId xmlns:a16="http://schemas.microsoft.com/office/drawing/2014/main" id="{2EE919C8-8219-41FC-823C-D22461089A34}"/>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6" name="Group 5">
            <a:extLst>
              <a:ext uri="{FF2B5EF4-FFF2-40B4-BE49-F238E27FC236}">
                <a16:creationId xmlns:a16="http://schemas.microsoft.com/office/drawing/2014/main" id="{E34088AF-04AF-43D8-92C0-0068BA100ADA}"/>
              </a:ext>
            </a:extLst>
          </p:cNvPr>
          <p:cNvGrpSpPr/>
          <p:nvPr/>
        </p:nvGrpSpPr>
        <p:grpSpPr>
          <a:xfrm>
            <a:off x="875173" y="3988768"/>
            <a:ext cx="4969353" cy="538483"/>
            <a:chOff x="3490370" y="5136237"/>
            <a:chExt cx="7454029" cy="807724"/>
          </a:xfrm>
        </p:grpSpPr>
        <p:sp>
          <p:nvSpPr>
            <p:cNvPr id="15" name="TextBox 14">
              <a:extLst>
                <a:ext uri="{FF2B5EF4-FFF2-40B4-BE49-F238E27FC236}">
                  <a16:creationId xmlns:a16="http://schemas.microsoft.com/office/drawing/2014/main" id="{57C1D129-23A2-4827-9F4B-9375FD76A022}"/>
                </a:ext>
              </a:extLst>
            </p:cNvPr>
            <p:cNvSpPr txBox="1"/>
            <p:nvPr/>
          </p:nvSpPr>
          <p:spPr>
            <a:xfrm>
              <a:off x="6850381" y="5228670"/>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Validator</a:t>
              </a:r>
            </a:p>
          </p:txBody>
        </p:sp>
        <p:grpSp>
          <p:nvGrpSpPr>
            <p:cNvPr id="65" name="Group 64">
              <a:extLst>
                <a:ext uri="{FF2B5EF4-FFF2-40B4-BE49-F238E27FC236}">
                  <a16:creationId xmlns:a16="http://schemas.microsoft.com/office/drawing/2014/main" id="{A960EEB5-ACC7-43F6-9FBD-B5469BC76004}"/>
                </a:ext>
              </a:extLst>
            </p:cNvPr>
            <p:cNvGrpSpPr>
              <a:grpSpLocks noChangeAspect="1"/>
            </p:cNvGrpSpPr>
            <p:nvPr/>
          </p:nvGrpSpPr>
          <p:grpSpPr>
            <a:xfrm>
              <a:off x="3490370" y="5136237"/>
              <a:ext cx="3368156" cy="807724"/>
              <a:chOff x="747112" y="6274842"/>
              <a:chExt cx="5010912" cy="1238478"/>
            </a:xfrm>
          </p:grpSpPr>
          <p:pic>
            <p:nvPicPr>
              <p:cNvPr id="66" name="Picture 65">
                <a:extLst>
                  <a:ext uri="{FF2B5EF4-FFF2-40B4-BE49-F238E27FC236}">
                    <a16:creationId xmlns:a16="http://schemas.microsoft.com/office/drawing/2014/main" id="{5C403D71-62B3-4513-83F9-7331BC08396A}"/>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7" name="Rectangle 66">
                <a:extLst>
                  <a:ext uri="{FF2B5EF4-FFF2-40B4-BE49-F238E27FC236}">
                    <a16:creationId xmlns:a16="http://schemas.microsoft.com/office/drawing/2014/main" id="{70BFC693-6901-4D0B-8C0D-26FFF62743E9}"/>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8" name="Group 7">
            <a:extLst>
              <a:ext uri="{FF2B5EF4-FFF2-40B4-BE49-F238E27FC236}">
                <a16:creationId xmlns:a16="http://schemas.microsoft.com/office/drawing/2014/main" id="{D1ACC1F1-6E08-48F3-975E-1DBDBE5BDC2D}"/>
              </a:ext>
            </a:extLst>
          </p:cNvPr>
          <p:cNvGrpSpPr/>
          <p:nvPr/>
        </p:nvGrpSpPr>
        <p:grpSpPr>
          <a:xfrm>
            <a:off x="880604" y="6081495"/>
            <a:ext cx="4974783" cy="538483"/>
            <a:chOff x="3490370" y="5928891"/>
            <a:chExt cx="7462174" cy="807724"/>
          </a:xfrm>
        </p:grpSpPr>
        <p:grpSp>
          <p:nvGrpSpPr>
            <p:cNvPr id="38" name="Group 37">
              <a:extLst>
                <a:ext uri="{FF2B5EF4-FFF2-40B4-BE49-F238E27FC236}">
                  <a16:creationId xmlns:a16="http://schemas.microsoft.com/office/drawing/2014/main" id="{93DEFCD3-075B-4366-B33F-D581AE534EB7}"/>
                </a:ext>
              </a:extLst>
            </p:cNvPr>
            <p:cNvGrpSpPr>
              <a:grpSpLocks noChangeAspect="1"/>
            </p:cNvGrpSpPr>
            <p:nvPr/>
          </p:nvGrpSpPr>
          <p:grpSpPr>
            <a:xfrm>
              <a:off x="3490370" y="5928891"/>
              <a:ext cx="3368156" cy="807724"/>
              <a:chOff x="747112" y="6274842"/>
              <a:chExt cx="5010912" cy="1238478"/>
            </a:xfrm>
          </p:grpSpPr>
          <p:pic>
            <p:nvPicPr>
              <p:cNvPr id="39" name="Picture 38">
                <a:extLst>
                  <a:ext uri="{FF2B5EF4-FFF2-40B4-BE49-F238E27FC236}">
                    <a16:creationId xmlns:a16="http://schemas.microsoft.com/office/drawing/2014/main" id="{8F18B593-A022-4BC3-B133-2B2C6F59E2BB}"/>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0" name="Rectangle 39">
                <a:extLst>
                  <a:ext uri="{FF2B5EF4-FFF2-40B4-BE49-F238E27FC236}">
                    <a16:creationId xmlns:a16="http://schemas.microsoft.com/office/drawing/2014/main" id="{FBC557EC-43C2-4A2F-A93D-A9E4DFF1A7DE}"/>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68" name="TextBox 67">
              <a:extLst>
                <a:ext uri="{FF2B5EF4-FFF2-40B4-BE49-F238E27FC236}">
                  <a16:creationId xmlns:a16="http://schemas.microsoft.com/office/drawing/2014/main" id="{C25316D3-CA19-4092-B1DA-2FE53B76D586}"/>
                </a:ext>
              </a:extLst>
            </p:cNvPr>
            <p:cNvSpPr txBox="1"/>
            <p:nvPr/>
          </p:nvSpPr>
          <p:spPr>
            <a:xfrm>
              <a:off x="6858525" y="6021450"/>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Dashboard</a:t>
              </a:r>
            </a:p>
          </p:txBody>
        </p:sp>
      </p:grpSp>
      <p:grpSp>
        <p:nvGrpSpPr>
          <p:cNvPr id="9" name="Group 8">
            <a:extLst>
              <a:ext uri="{FF2B5EF4-FFF2-40B4-BE49-F238E27FC236}">
                <a16:creationId xmlns:a16="http://schemas.microsoft.com/office/drawing/2014/main" id="{DFD5DDAA-8FB9-4FEF-8B49-BDD2CF440BA5}"/>
              </a:ext>
            </a:extLst>
          </p:cNvPr>
          <p:cNvGrpSpPr/>
          <p:nvPr/>
        </p:nvGrpSpPr>
        <p:grpSpPr>
          <a:xfrm>
            <a:off x="880604" y="5562727"/>
            <a:ext cx="4974783" cy="538483"/>
            <a:chOff x="3482224" y="6717833"/>
            <a:chExt cx="7462174" cy="807724"/>
          </a:xfrm>
        </p:grpSpPr>
        <p:grpSp>
          <p:nvGrpSpPr>
            <p:cNvPr id="41" name="Group 40">
              <a:extLst>
                <a:ext uri="{FF2B5EF4-FFF2-40B4-BE49-F238E27FC236}">
                  <a16:creationId xmlns:a16="http://schemas.microsoft.com/office/drawing/2014/main" id="{B6BD3BE2-DAFA-4465-9FB3-D9E666B04EBF}"/>
                </a:ext>
              </a:extLst>
            </p:cNvPr>
            <p:cNvGrpSpPr>
              <a:grpSpLocks noChangeAspect="1"/>
            </p:cNvGrpSpPr>
            <p:nvPr/>
          </p:nvGrpSpPr>
          <p:grpSpPr>
            <a:xfrm>
              <a:off x="3482224" y="6717833"/>
              <a:ext cx="3368156" cy="807724"/>
              <a:chOff x="747112" y="6274842"/>
              <a:chExt cx="5010912" cy="1238478"/>
            </a:xfrm>
          </p:grpSpPr>
          <p:pic>
            <p:nvPicPr>
              <p:cNvPr id="42" name="Picture 41">
                <a:extLst>
                  <a:ext uri="{FF2B5EF4-FFF2-40B4-BE49-F238E27FC236}">
                    <a16:creationId xmlns:a16="http://schemas.microsoft.com/office/drawing/2014/main" id="{142B00CE-B49F-4F2C-AEBA-9BDA5A944E7E}"/>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3" name="Rectangle 42">
                <a:extLst>
                  <a:ext uri="{FF2B5EF4-FFF2-40B4-BE49-F238E27FC236}">
                    <a16:creationId xmlns:a16="http://schemas.microsoft.com/office/drawing/2014/main" id="{D7D6BB64-239A-4628-965B-8725B5798611}"/>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69" name="TextBox 68">
              <a:extLst>
                <a:ext uri="{FF2B5EF4-FFF2-40B4-BE49-F238E27FC236}">
                  <a16:creationId xmlns:a16="http://schemas.microsoft.com/office/drawing/2014/main" id="{6E8FCA1F-2D5B-4CE5-864F-34E09FCAEAA3}"/>
                </a:ext>
              </a:extLst>
            </p:cNvPr>
            <p:cNvSpPr txBox="1"/>
            <p:nvPr/>
          </p:nvSpPr>
          <p:spPr>
            <a:xfrm>
              <a:off x="6850379" y="6814104"/>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Assessment</a:t>
              </a:r>
            </a:p>
          </p:txBody>
        </p:sp>
      </p:grpSp>
      <p:grpSp>
        <p:nvGrpSpPr>
          <p:cNvPr id="14" name="Group 13">
            <a:extLst>
              <a:ext uri="{FF2B5EF4-FFF2-40B4-BE49-F238E27FC236}">
                <a16:creationId xmlns:a16="http://schemas.microsoft.com/office/drawing/2014/main" id="{3C68086A-5402-4230-8B65-DEA05B65B2BE}"/>
              </a:ext>
            </a:extLst>
          </p:cNvPr>
          <p:cNvGrpSpPr/>
          <p:nvPr/>
        </p:nvGrpSpPr>
        <p:grpSpPr>
          <a:xfrm>
            <a:off x="880604" y="3447637"/>
            <a:ext cx="4958101" cy="538483"/>
            <a:chOff x="9986412" y="5928543"/>
            <a:chExt cx="7437151" cy="807724"/>
          </a:xfrm>
        </p:grpSpPr>
        <p:grpSp>
          <p:nvGrpSpPr>
            <p:cNvPr id="44" name="Group 43">
              <a:extLst>
                <a:ext uri="{FF2B5EF4-FFF2-40B4-BE49-F238E27FC236}">
                  <a16:creationId xmlns:a16="http://schemas.microsoft.com/office/drawing/2014/main" id="{84393B70-4DC7-4379-A264-194E779F1A0E}"/>
                </a:ext>
              </a:extLst>
            </p:cNvPr>
            <p:cNvGrpSpPr>
              <a:grpSpLocks noChangeAspect="1"/>
            </p:cNvGrpSpPr>
            <p:nvPr/>
          </p:nvGrpSpPr>
          <p:grpSpPr>
            <a:xfrm>
              <a:off x="9986412" y="5928543"/>
              <a:ext cx="3368156" cy="807724"/>
              <a:chOff x="747112" y="6274842"/>
              <a:chExt cx="5010912" cy="1238478"/>
            </a:xfrm>
          </p:grpSpPr>
          <p:pic>
            <p:nvPicPr>
              <p:cNvPr id="45" name="Picture 44">
                <a:extLst>
                  <a:ext uri="{FF2B5EF4-FFF2-40B4-BE49-F238E27FC236}">
                    <a16:creationId xmlns:a16="http://schemas.microsoft.com/office/drawing/2014/main" id="{5FC9F92C-A94A-4237-A7FE-3E3393C619DB}"/>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6" name="Rectangle 45">
                <a:extLst>
                  <a:ext uri="{FF2B5EF4-FFF2-40B4-BE49-F238E27FC236}">
                    <a16:creationId xmlns:a16="http://schemas.microsoft.com/office/drawing/2014/main" id="{6DDFBE7F-87FB-4364-9489-31527B585EB5}"/>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70" name="TextBox 69">
              <a:extLst>
                <a:ext uri="{FF2B5EF4-FFF2-40B4-BE49-F238E27FC236}">
                  <a16:creationId xmlns:a16="http://schemas.microsoft.com/office/drawing/2014/main" id="{649E52D9-23E2-47BB-A0DF-5F2D7589F497}"/>
                </a:ext>
              </a:extLst>
            </p:cNvPr>
            <p:cNvSpPr txBox="1"/>
            <p:nvPr/>
          </p:nvSpPr>
          <p:spPr>
            <a:xfrm>
              <a:off x="13329545" y="6018330"/>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Gateway</a:t>
              </a:r>
            </a:p>
          </p:txBody>
        </p:sp>
      </p:grpSp>
      <p:pic>
        <p:nvPicPr>
          <p:cNvPr id="72" name="Picture 71">
            <a:extLst>
              <a:ext uri="{FF2B5EF4-FFF2-40B4-BE49-F238E27FC236}">
                <a16:creationId xmlns:a16="http://schemas.microsoft.com/office/drawing/2014/main" id="{1DBD4136-FA63-419C-9AD6-D7473E31F70B}"/>
              </a:ext>
            </a:extLst>
          </p:cNvPr>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838200" y="2312649"/>
            <a:ext cx="2852331" cy="528520"/>
          </a:xfrm>
          <a:prstGeom prst="rect">
            <a:avLst/>
          </a:prstGeom>
        </p:spPr>
      </p:pic>
      <p:sp>
        <p:nvSpPr>
          <p:cNvPr id="17" name="TextBox 16">
            <a:extLst>
              <a:ext uri="{FF2B5EF4-FFF2-40B4-BE49-F238E27FC236}">
                <a16:creationId xmlns:a16="http://schemas.microsoft.com/office/drawing/2014/main" id="{308C5C68-75D6-42FF-9781-A44B1346CE04}"/>
              </a:ext>
            </a:extLst>
          </p:cNvPr>
          <p:cNvSpPr txBox="1"/>
          <p:nvPr/>
        </p:nvSpPr>
        <p:spPr>
          <a:xfrm>
            <a:off x="5366048" y="1388101"/>
            <a:ext cx="6203031" cy="5159169"/>
          </a:xfrm>
          <a:prstGeom prst="rect">
            <a:avLst/>
          </a:prstGeom>
          <a:noFill/>
        </p:spPr>
        <p:txBody>
          <a:bodyPr wrap="square" rtlCol="0">
            <a:spAutoFit/>
          </a:bodyPr>
          <a:lstStyle/>
          <a:p>
            <a:pPr defTabSz="914247"/>
            <a:r>
              <a:rPr lang="en-US" sz="1733" dirty="0">
                <a:solidFill>
                  <a:srgbClr val="25408F"/>
                </a:solidFill>
                <a:latin typeface="Calibri"/>
              </a:rPr>
              <a:t>Automatic tagging of high-volume transactional documents</a:t>
            </a:r>
          </a:p>
          <a:p>
            <a:pPr defTabSz="914247"/>
            <a:endParaRPr lang="en-US" sz="1733" dirty="0">
              <a:solidFill>
                <a:srgbClr val="25408F"/>
              </a:solidFill>
              <a:latin typeface="Calibri"/>
            </a:endParaRPr>
          </a:p>
          <a:p>
            <a:pPr defTabSz="914247"/>
            <a:r>
              <a:rPr lang="en-US" sz="1733" dirty="0">
                <a:solidFill>
                  <a:srgbClr val="25408F"/>
                </a:solidFill>
                <a:latin typeface="Calibri"/>
              </a:rPr>
              <a:t>Automatic tagging of all types of static documents</a:t>
            </a:r>
          </a:p>
          <a:p>
            <a:pPr defTabSz="914247"/>
            <a:endParaRPr lang="en-US" sz="1733" dirty="0">
              <a:solidFill>
                <a:srgbClr val="25408F"/>
              </a:solidFill>
              <a:latin typeface="Calibri"/>
            </a:endParaRPr>
          </a:p>
          <a:p>
            <a:pPr defTabSz="914247"/>
            <a:r>
              <a:rPr lang="en-US" sz="1733" dirty="0">
                <a:solidFill>
                  <a:srgbClr val="25408F"/>
                </a:solidFill>
                <a:latin typeface="Calibri"/>
              </a:rPr>
              <a:t>Fast, cost-effective, automated self-service document remediation</a:t>
            </a:r>
          </a:p>
          <a:p>
            <a:pPr defTabSz="914247"/>
            <a:endParaRPr lang="en-US" sz="1733" dirty="0">
              <a:solidFill>
                <a:srgbClr val="25408F"/>
              </a:solidFill>
              <a:latin typeface="Calibri"/>
            </a:endParaRPr>
          </a:p>
          <a:p>
            <a:pPr defTabSz="914247"/>
            <a:r>
              <a:rPr lang="en-US" sz="1733" dirty="0">
                <a:solidFill>
                  <a:srgbClr val="25408F"/>
                </a:solidFill>
                <a:latin typeface="Calibri"/>
              </a:rPr>
              <a:t>Designer for configuring transactional tagging rules</a:t>
            </a:r>
          </a:p>
          <a:p>
            <a:pPr defTabSz="914247"/>
            <a:endParaRPr lang="en-US" sz="1733" dirty="0">
              <a:solidFill>
                <a:srgbClr val="25408F"/>
              </a:solidFill>
              <a:latin typeface="Calibri"/>
            </a:endParaRPr>
          </a:p>
          <a:p>
            <a:pPr defTabSz="914247"/>
            <a:r>
              <a:rPr lang="en-US" sz="1733" dirty="0">
                <a:solidFill>
                  <a:srgbClr val="25408F"/>
                </a:solidFill>
                <a:latin typeface="Calibri"/>
              </a:rPr>
              <a:t>Connectors for ECM and Content Services platforms</a:t>
            </a:r>
          </a:p>
          <a:p>
            <a:pPr defTabSz="914247"/>
            <a:endParaRPr lang="en-US" sz="1733" dirty="0">
              <a:solidFill>
                <a:srgbClr val="25408F"/>
              </a:solidFill>
              <a:latin typeface="Calibri"/>
            </a:endParaRPr>
          </a:p>
          <a:p>
            <a:pPr defTabSz="914247"/>
            <a:r>
              <a:rPr lang="en-US" sz="1733" dirty="0">
                <a:solidFill>
                  <a:srgbClr val="25408F"/>
                </a:solidFill>
                <a:latin typeface="Calibri"/>
              </a:rPr>
              <a:t>Validate that documents are accessible</a:t>
            </a:r>
          </a:p>
          <a:p>
            <a:pPr defTabSz="914247"/>
            <a:endParaRPr lang="en-US" sz="1733" dirty="0">
              <a:solidFill>
                <a:srgbClr val="25408F"/>
              </a:solidFill>
              <a:latin typeface="Calibri"/>
            </a:endParaRPr>
          </a:p>
          <a:p>
            <a:pPr defTabSz="914247"/>
            <a:r>
              <a:rPr lang="en-US" sz="1733" dirty="0">
                <a:solidFill>
                  <a:srgbClr val="25408F"/>
                </a:solidFill>
                <a:latin typeface="Calibri"/>
              </a:rPr>
              <a:t>Scope website PDF accessibility state</a:t>
            </a:r>
          </a:p>
          <a:p>
            <a:pPr defTabSz="914247"/>
            <a:endParaRPr lang="en-US" sz="1733" dirty="0">
              <a:solidFill>
                <a:srgbClr val="25408F"/>
              </a:solidFill>
              <a:latin typeface="Calibri"/>
            </a:endParaRPr>
          </a:p>
          <a:p>
            <a:pPr defTabSz="914247"/>
            <a:r>
              <a:rPr lang="en-US" sz="1733" dirty="0">
                <a:solidFill>
                  <a:srgbClr val="25408F"/>
                </a:solidFill>
                <a:latin typeface="Calibri"/>
              </a:rPr>
              <a:t>Document remediation and QA services</a:t>
            </a:r>
          </a:p>
          <a:p>
            <a:pPr defTabSz="914247"/>
            <a:endParaRPr lang="en-US" sz="1733" dirty="0">
              <a:solidFill>
                <a:srgbClr val="25408F"/>
              </a:solidFill>
              <a:latin typeface="Calibri"/>
            </a:endParaRPr>
          </a:p>
          <a:p>
            <a:pPr defTabSz="914247"/>
            <a:r>
              <a:rPr lang="en-US" sz="1733" dirty="0">
                <a:solidFill>
                  <a:srgbClr val="25408F"/>
                </a:solidFill>
                <a:latin typeface="Calibri"/>
              </a:rPr>
              <a:t>Assess enterprise document accessibility needs</a:t>
            </a:r>
          </a:p>
          <a:p>
            <a:pPr defTabSz="914247"/>
            <a:endParaRPr lang="en-US" sz="1733" dirty="0">
              <a:solidFill>
                <a:srgbClr val="25408F"/>
              </a:solidFill>
              <a:latin typeface="Calibri"/>
            </a:endParaRPr>
          </a:p>
          <a:p>
            <a:pPr defTabSz="914247"/>
            <a:r>
              <a:rPr lang="en-US" sz="1733" dirty="0">
                <a:solidFill>
                  <a:srgbClr val="25408F"/>
                </a:solidFill>
                <a:latin typeface="Calibri"/>
              </a:rPr>
              <a:t>Dashboard for managing remediation projects and SLAs</a:t>
            </a:r>
          </a:p>
        </p:txBody>
      </p:sp>
    </p:spTree>
    <p:extLst>
      <p:ext uri="{BB962C8B-B14F-4D97-AF65-F5344CB8AC3E}">
        <p14:creationId xmlns:p14="http://schemas.microsoft.com/office/powerpoint/2010/main" val="316676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1704DC4-9F84-4B9A-A491-086C4079B243}"/>
              </a:ext>
            </a:extLst>
          </p:cNvPr>
          <p:cNvGrpSpPr/>
          <p:nvPr/>
        </p:nvGrpSpPr>
        <p:grpSpPr>
          <a:xfrm>
            <a:off x="3382537" y="262079"/>
            <a:ext cx="8621944" cy="6396563"/>
            <a:chOff x="5073806" y="393117"/>
            <a:chExt cx="12932916" cy="9594845"/>
          </a:xfrm>
        </p:grpSpPr>
        <p:grpSp>
          <p:nvGrpSpPr>
            <p:cNvPr id="37" name="Group 36">
              <a:extLst>
                <a:ext uri="{FF2B5EF4-FFF2-40B4-BE49-F238E27FC236}">
                  <a16:creationId xmlns:a16="http://schemas.microsoft.com/office/drawing/2014/main" id="{0A80B352-97D6-474F-8F86-1E50D7E94765}"/>
                </a:ext>
              </a:extLst>
            </p:cNvPr>
            <p:cNvGrpSpPr/>
            <p:nvPr/>
          </p:nvGrpSpPr>
          <p:grpSpPr>
            <a:xfrm>
              <a:off x="5073806" y="393117"/>
              <a:ext cx="12932916" cy="9594845"/>
              <a:chOff x="4978268" y="487369"/>
              <a:chExt cx="12932916" cy="9594845"/>
            </a:xfrm>
          </p:grpSpPr>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D8732109-E141-4E55-8CFD-4E73C74DF170}"/>
                      </a:ext>
                    </a:extLst>
                  </p:cNvPr>
                  <p:cNvGraphicFramePr/>
                  <p:nvPr/>
                </p:nvGraphicFramePr>
                <p:xfrm>
                  <a:off x="5248907" y="487369"/>
                  <a:ext cx="12226292" cy="959484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hart 9">
                    <a:extLst>
                      <a:ext uri="{FF2B5EF4-FFF2-40B4-BE49-F238E27FC236}">
                        <a16:creationId xmlns:a16="http://schemas.microsoft.com/office/drawing/2014/main" id="{D8732109-E141-4E55-8CFD-4E73C74DF170}"/>
                      </a:ext>
                    </a:extLst>
                  </p:cNvPr>
                  <p:cNvPicPr>
                    <a:picLocks noGrp="1" noRot="1" noChangeAspect="1" noMove="1" noResize="1" noEditPoints="1" noAdjustHandles="1" noChangeArrowheads="1" noChangeShapeType="1"/>
                  </p:cNvPicPr>
                  <p:nvPr/>
                </p:nvPicPr>
                <p:blipFill>
                  <a:blip r:embed="rId5"/>
                  <a:stretch>
                    <a:fillRect/>
                  </a:stretch>
                </p:blipFill>
                <p:spPr>
                  <a:xfrm>
                    <a:off x="5344445" y="393117"/>
                    <a:ext cx="12226292" cy="9594845"/>
                  </a:xfrm>
                  <a:prstGeom prst="rect">
                    <a:avLst/>
                  </a:prstGeom>
                </p:spPr>
              </p:pic>
            </mc:Fallback>
          </mc:AlternateContent>
          <p:pic>
            <p:nvPicPr>
              <p:cNvPr id="27" name="Picture 26" descr="A close up of a logo&#10;&#10;Description automatically generated">
                <a:extLst>
                  <a:ext uri="{FF2B5EF4-FFF2-40B4-BE49-F238E27FC236}">
                    <a16:creationId xmlns:a16="http://schemas.microsoft.com/office/drawing/2014/main" id="{D4F3035A-79CB-43A6-83AA-42357A0E44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9179" y="734332"/>
                <a:ext cx="3043072" cy="491624"/>
              </a:xfrm>
              <a:prstGeom prst="rect">
                <a:avLst/>
              </a:prstGeom>
              <a:ln>
                <a:solidFill>
                  <a:srgbClr val="042066"/>
                </a:solidFill>
              </a:ln>
            </p:spPr>
          </p:pic>
          <p:pic>
            <p:nvPicPr>
              <p:cNvPr id="28" name="Picture 27" descr="A close up of a logo&#10;&#10;Description automatically generated">
                <a:extLst>
                  <a:ext uri="{FF2B5EF4-FFF2-40B4-BE49-F238E27FC236}">
                    <a16:creationId xmlns:a16="http://schemas.microsoft.com/office/drawing/2014/main" id="{0C75793C-C077-4B7E-BF59-86175E38F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4441" y="2320711"/>
                <a:ext cx="2550611" cy="402728"/>
              </a:xfrm>
              <a:prstGeom prst="rect">
                <a:avLst/>
              </a:prstGeom>
              <a:ln>
                <a:solidFill>
                  <a:srgbClr val="042066"/>
                </a:solidFill>
              </a:ln>
            </p:spPr>
          </p:pic>
          <p:pic>
            <p:nvPicPr>
              <p:cNvPr id="29" name="Picture 28" descr="A close up of a logo&#10;&#10;Description automatically generated">
                <a:extLst>
                  <a:ext uri="{FF2B5EF4-FFF2-40B4-BE49-F238E27FC236}">
                    <a16:creationId xmlns:a16="http://schemas.microsoft.com/office/drawing/2014/main" id="{65894647-F11A-403C-AE7F-AAAFF51F2D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8268" y="4550163"/>
                <a:ext cx="2508632" cy="357927"/>
              </a:xfrm>
              <a:prstGeom prst="rect">
                <a:avLst/>
              </a:prstGeom>
              <a:ln>
                <a:solidFill>
                  <a:srgbClr val="042066"/>
                </a:solidFill>
              </a:ln>
            </p:spPr>
          </p:pic>
          <p:pic>
            <p:nvPicPr>
              <p:cNvPr id="30" name="Picture 29" descr="A close up of a logo&#10;&#10;Description automatically generated">
                <a:extLst>
                  <a:ext uri="{FF2B5EF4-FFF2-40B4-BE49-F238E27FC236}">
                    <a16:creationId xmlns:a16="http://schemas.microsoft.com/office/drawing/2014/main" id="{77D07F02-92E9-4127-AC0A-A596FA5A6C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28560" y="805222"/>
                <a:ext cx="2678418" cy="394219"/>
              </a:xfrm>
              <a:prstGeom prst="rect">
                <a:avLst/>
              </a:prstGeom>
              <a:ln>
                <a:solidFill>
                  <a:srgbClr val="042066"/>
                </a:solidFill>
              </a:ln>
            </p:spPr>
          </p:pic>
          <p:pic>
            <p:nvPicPr>
              <p:cNvPr id="31" name="Picture 30" descr="A close up of a logo&#10;&#10;Description automatically generated">
                <a:extLst>
                  <a:ext uri="{FF2B5EF4-FFF2-40B4-BE49-F238E27FC236}">
                    <a16:creationId xmlns:a16="http://schemas.microsoft.com/office/drawing/2014/main" id="{EB49D193-CA7E-4392-A32D-C6CC557A50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0836" y="9349095"/>
                <a:ext cx="2662434" cy="417247"/>
              </a:xfrm>
              <a:prstGeom prst="rect">
                <a:avLst/>
              </a:prstGeom>
              <a:ln>
                <a:solidFill>
                  <a:srgbClr val="042066"/>
                </a:solidFill>
              </a:ln>
            </p:spPr>
          </p:pic>
          <p:pic>
            <p:nvPicPr>
              <p:cNvPr id="32" name="Picture 31" descr="A close up of a logo&#10;&#10;Description automatically generated">
                <a:extLst>
                  <a:ext uri="{FF2B5EF4-FFF2-40B4-BE49-F238E27FC236}">
                    <a16:creationId xmlns:a16="http://schemas.microsoft.com/office/drawing/2014/main" id="{81A1FECA-06E7-475A-874C-AB2115FA9A8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7052" y="6833268"/>
                <a:ext cx="2678418" cy="388039"/>
              </a:xfrm>
              <a:prstGeom prst="rect">
                <a:avLst/>
              </a:prstGeom>
              <a:ln>
                <a:solidFill>
                  <a:srgbClr val="042066"/>
                </a:solidFill>
              </a:ln>
            </p:spPr>
          </p:pic>
          <p:pic>
            <p:nvPicPr>
              <p:cNvPr id="33" name="Picture 32">
                <a:extLst>
                  <a:ext uri="{FF2B5EF4-FFF2-40B4-BE49-F238E27FC236}">
                    <a16:creationId xmlns:a16="http://schemas.microsoft.com/office/drawing/2014/main" id="{EB3F69DC-58FC-4D88-8987-C0FA1ACA38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24094" y="2325820"/>
                <a:ext cx="2238022" cy="414449"/>
              </a:xfrm>
              <a:prstGeom prst="rect">
                <a:avLst/>
              </a:prstGeom>
              <a:ln>
                <a:solidFill>
                  <a:srgbClr val="042066"/>
                </a:solidFill>
              </a:ln>
            </p:spPr>
          </p:pic>
          <p:pic>
            <p:nvPicPr>
              <p:cNvPr id="34" name="Picture 33" descr="A close up of a logo&#10;&#10;Description automatically generated">
                <a:extLst>
                  <a:ext uri="{FF2B5EF4-FFF2-40B4-BE49-F238E27FC236}">
                    <a16:creationId xmlns:a16="http://schemas.microsoft.com/office/drawing/2014/main" id="{DEBD520E-6694-499F-B5C3-90559C94D65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5894" y="4431150"/>
                <a:ext cx="2795290" cy="366704"/>
              </a:xfrm>
              <a:prstGeom prst="rect">
                <a:avLst/>
              </a:prstGeom>
              <a:ln>
                <a:solidFill>
                  <a:srgbClr val="042066"/>
                </a:solidFill>
              </a:ln>
            </p:spPr>
          </p:pic>
          <p:pic>
            <p:nvPicPr>
              <p:cNvPr id="35" name="Picture 34" descr="A close up of a logo&#10;&#10;Description automatically generated">
                <a:extLst>
                  <a:ext uri="{FF2B5EF4-FFF2-40B4-BE49-F238E27FC236}">
                    <a16:creationId xmlns:a16="http://schemas.microsoft.com/office/drawing/2014/main" id="{39878FBD-1537-4E8A-B8B9-11E65025F1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541998" y="8543543"/>
                <a:ext cx="2508632" cy="396183"/>
              </a:xfrm>
              <a:prstGeom prst="rect">
                <a:avLst/>
              </a:prstGeom>
              <a:ln>
                <a:solidFill>
                  <a:srgbClr val="042066"/>
                </a:solidFill>
              </a:ln>
            </p:spPr>
          </p:pic>
          <p:pic>
            <p:nvPicPr>
              <p:cNvPr id="36" name="Picture 35" descr="A close up of a logo&#10;&#10;Description automatically generated">
                <a:extLst>
                  <a:ext uri="{FF2B5EF4-FFF2-40B4-BE49-F238E27FC236}">
                    <a16:creationId xmlns:a16="http://schemas.microsoft.com/office/drawing/2014/main" id="{08955E0C-C5A9-4DE2-AD88-DDE21D51C8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76261" y="8642708"/>
                <a:ext cx="2779644" cy="410719"/>
              </a:xfrm>
              <a:prstGeom prst="rect">
                <a:avLst/>
              </a:prstGeom>
              <a:ln>
                <a:solidFill>
                  <a:srgbClr val="042066"/>
                </a:solidFill>
              </a:ln>
            </p:spPr>
          </p:pic>
        </p:grpSp>
        <p:pic>
          <p:nvPicPr>
            <p:cNvPr id="5" name="Picture 4" descr="A close up of a logo&#10;&#10;Description automatically generated">
              <a:extLst>
                <a:ext uri="{FF2B5EF4-FFF2-40B4-BE49-F238E27FC236}">
                  <a16:creationId xmlns:a16="http://schemas.microsoft.com/office/drawing/2014/main" id="{0D5AA867-330D-4E4E-BB0A-A8BB9D75AF6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034792" y="6739016"/>
              <a:ext cx="2355503" cy="343760"/>
            </a:xfrm>
            <a:prstGeom prst="rect">
              <a:avLst/>
            </a:prstGeom>
            <a:ln>
              <a:solidFill>
                <a:schemeClr val="accent1"/>
              </a:solidFill>
            </a:ln>
          </p:spPr>
        </p:pic>
      </p:grpSp>
      <p:grpSp>
        <p:nvGrpSpPr>
          <p:cNvPr id="39" name="Group 38">
            <a:extLst>
              <a:ext uri="{FF2B5EF4-FFF2-40B4-BE49-F238E27FC236}">
                <a16:creationId xmlns:a16="http://schemas.microsoft.com/office/drawing/2014/main" id="{065A9D8E-D6CB-4B8C-8DF7-EB1037E02E2D}"/>
              </a:ext>
            </a:extLst>
          </p:cNvPr>
          <p:cNvGrpSpPr>
            <a:grpSpLocks noChangeAspect="1"/>
          </p:cNvGrpSpPr>
          <p:nvPr/>
        </p:nvGrpSpPr>
        <p:grpSpPr>
          <a:xfrm>
            <a:off x="4675746" y="1242961"/>
            <a:ext cx="5925298" cy="4499311"/>
            <a:chOff x="6918080" y="1958694"/>
            <a:chExt cx="8887947" cy="6748966"/>
          </a:xfrm>
        </p:grpSpPr>
        <p:grpSp>
          <p:nvGrpSpPr>
            <p:cNvPr id="26" name="Group 25">
              <a:extLst>
                <a:ext uri="{FF2B5EF4-FFF2-40B4-BE49-F238E27FC236}">
                  <a16:creationId xmlns:a16="http://schemas.microsoft.com/office/drawing/2014/main" id="{45C8BE06-7DBD-4836-B6BC-E33AC861D0B7}"/>
                </a:ext>
              </a:extLst>
            </p:cNvPr>
            <p:cNvGrpSpPr/>
            <p:nvPr/>
          </p:nvGrpSpPr>
          <p:grpSpPr>
            <a:xfrm>
              <a:off x="6918080" y="1958694"/>
              <a:ext cx="8887947" cy="6748966"/>
              <a:chOff x="6918080" y="1958694"/>
              <a:chExt cx="8887947" cy="6748966"/>
            </a:xfrm>
          </p:grpSpPr>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E338A8C0-4AB0-4E41-BF60-93009B934DB2}"/>
                      </a:ext>
                    </a:extLst>
                  </p:cNvPr>
                  <p:cNvGraphicFramePr/>
                  <p:nvPr/>
                </p:nvGraphicFramePr>
                <p:xfrm>
                  <a:off x="6918080" y="1958694"/>
                  <a:ext cx="8887947" cy="6748966"/>
                </p:xfrm>
                <a:graphic>
                  <a:graphicData uri="http://schemas.microsoft.com/office/drawing/2014/chartex">
                    <cx:chart xmlns:cx="http://schemas.microsoft.com/office/drawing/2014/chartex" xmlns:r="http://schemas.openxmlformats.org/officeDocument/2006/relationships" r:id="rId17"/>
                  </a:graphicData>
                </a:graphic>
              </p:graphicFrame>
            </mc:Choice>
            <mc:Fallback xmlns="">
              <p:pic>
                <p:nvPicPr>
                  <p:cNvPr id="9" name="Chart 8">
                    <a:extLst>
                      <a:ext uri="{FF2B5EF4-FFF2-40B4-BE49-F238E27FC236}">
                        <a16:creationId xmlns:a16="http://schemas.microsoft.com/office/drawing/2014/main" id="{E338A8C0-4AB0-4E41-BF60-93009B934DB2}"/>
                      </a:ext>
                    </a:extLst>
                  </p:cNvPr>
                  <p:cNvPicPr>
                    <a:picLocks noGrp="1" noRot="1" noChangeAspect="1" noMove="1" noResize="1" noEditPoints="1" noAdjustHandles="1" noChangeArrowheads="1" noChangeShapeType="1"/>
                  </p:cNvPicPr>
                  <p:nvPr/>
                </p:nvPicPr>
                <p:blipFill>
                  <a:blip r:embed="rId18"/>
                  <a:stretch>
                    <a:fillRect/>
                  </a:stretch>
                </p:blipFill>
                <p:spPr>
                  <a:xfrm>
                    <a:off x="7013618" y="1864442"/>
                    <a:ext cx="8887947" cy="6748966"/>
                  </a:xfrm>
                  <a:prstGeom prst="rect">
                    <a:avLst/>
                  </a:prstGeom>
                </p:spPr>
              </p:pic>
            </mc:Fallback>
          </mc:AlternateContent>
          <p:sp>
            <p:nvSpPr>
              <p:cNvPr id="25" name="TextBox 24">
                <a:extLst>
                  <a:ext uri="{FF2B5EF4-FFF2-40B4-BE49-F238E27FC236}">
                    <a16:creationId xmlns:a16="http://schemas.microsoft.com/office/drawing/2014/main" id="{9508971B-F9D1-4CC0-A6A0-86A802A51C5D}"/>
                  </a:ext>
                </a:extLst>
              </p:cNvPr>
              <p:cNvSpPr txBox="1"/>
              <p:nvPr/>
            </p:nvSpPr>
            <p:spPr>
              <a:xfrm rot="5400000">
                <a:off x="12447559" y="5017753"/>
                <a:ext cx="2898753" cy="630846"/>
              </a:xfrm>
              <a:prstGeom prst="rect">
                <a:avLst/>
              </a:prstGeom>
              <a:noFill/>
            </p:spPr>
            <p:txBody>
              <a:bodyPr wrap="square" rtlCol="0">
                <a:spAutoFit/>
              </a:bodyPr>
              <a:lstStyle/>
              <a:p>
                <a:pPr algn="ctr" defTabSz="914247"/>
                <a:r>
                  <a:rPr lang="en-US" sz="2133" dirty="0">
                    <a:solidFill>
                      <a:prstClr val="white"/>
                    </a:solidFill>
                    <a:latin typeface="Calibri"/>
                  </a:rPr>
                  <a:t>Static</a:t>
                </a:r>
              </a:p>
            </p:txBody>
          </p:sp>
        </p:grpSp>
        <p:sp>
          <p:nvSpPr>
            <p:cNvPr id="24" name="TextBox 23">
              <a:extLst>
                <a:ext uri="{FF2B5EF4-FFF2-40B4-BE49-F238E27FC236}">
                  <a16:creationId xmlns:a16="http://schemas.microsoft.com/office/drawing/2014/main" id="{72C9886B-CCFF-4AC2-9F2A-EE19B8A5B679}"/>
                </a:ext>
              </a:extLst>
            </p:cNvPr>
            <p:cNvSpPr txBox="1"/>
            <p:nvPr/>
          </p:nvSpPr>
          <p:spPr>
            <a:xfrm rot="16200000">
              <a:off x="7487176" y="4873647"/>
              <a:ext cx="2610544" cy="630846"/>
            </a:xfrm>
            <a:prstGeom prst="rect">
              <a:avLst/>
            </a:prstGeom>
            <a:noFill/>
          </p:spPr>
          <p:txBody>
            <a:bodyPr wrap="square" rtlCol="0">
              <a:spAutoFit/>
            </a:bodyPr>
            <a:lstStyle/>
            <a:p>
              <a:pPr defTabSz="914247"/>
              <a:r>
                <a:rPr lang="en-US" sz="2133" dirty="0">
                  <a:solidFill>
                    <a:prstClr val="white"/>
                  </a:solidFill>
                  <a:latin typeface="Calibri"/>
                </a:rPr>
                <a:t>Transactional</a:t>
              </a:r>
            </a:p>
          </p:txBody>
        </p:sp>
      </p:grpSp>
      <p:pic>
        <p:nvPicPr>
          <p:cNvPr id="12" name="Picture 11">
            <a:extLst>
              <a:ext uri="{FF2B5EF4-FFF2-40B4-BE49-F238E27FC236}">
                <a16:creationId xmlns:a16="http://schemas.microsoft.com/office/drawing/2014/main" id="{18D8F2EC-2942-4010-8423-EE4AB40318F5}"/>
              </a:ext>
            </a:extLst>
          </p:cNvPr>
          <p:cNvPicPr>
            <a:picLocks noChangeAspect="1"/>
          </p:cNvPicPr>
          <p:nvPr/>
        </p:nvPicPr>
        <p:blipFill>
          <a:blip r:embed="rId19"/>
          <a:stretch>
            <a:fillRect/>
          </a:stretch>
        </p:blipFill>
        <p:spPr>
          <a:xfrm>
            <a:off x="7000717" y="2854939"/>
            <a:ext cx="1275356" cy="1275356"/>
          </a:xfrm>
          <a:prstGeom prst="rect">
            <a:avLst/>
          </a:prstGeom>
        </p:spPr>
      </p:pic>
      <p:grpSp>
        <p:nvGrpSpPr>
          <p:cNvPr id="23" name="Group 22">
            <a:extLst>
              <a:ext uri="{FF2B5EF4-FFF2-40B4-BE49-F238E27FC236}">
                <a16:creationId xmlns:a16="http://schemas.microsoft.com/office/drawing/2014/main" id="{284A0604-F073-4371-88B5-D0A2544F72CF}"/>
              </a:ext>
            </a:extLst>
          </p:cNvPr>
          <p:cNvGrpSpPr/>
          <p:nvPr/>
        </p:nvGrpSpPr>
        <p:grpSpPr>
          <a:xfrm>
            <a:off x="5619095" y="2089267"/>
            <a:ext cx="4038600" cy="2806700"/>
            <a:chOff x="8333104" y="3228152"/>
            <a:chExt cx="6057900" cy="4210050"/>
          </a:xfrm>
        </p:grpSpPr>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BAA48C68-C585-416D-8F96-F71AC982F820}"/>
                    </a:ext>
                  </a:extLst>
                </p:cNvPr>
                <p:cNvGraphicFramePr/>
                <p:nvPr/>
              </p:nvGraphicFramePr>
              <p:xfrm>
                <a:off x="8333104" y="3228152"/>
                <a:ext cx="6057900" cy="4210050"/>
              </p:xfrm>
              <a:graphic>
                <a:graphicData uri="http://schemas.microsoft.com/office/drawing/2014/chartex">
                  <cx:chart xmlns:cx="http://schemas.microsoft.com/office/drawing/2014/chartex" xmlns:r="http://schemas.openxmlformats.org/officeDocument/2006/relationships" r:id="rId20"/>
                </a:graphicData>
              </a:graphic>
            </p:graphicFrame>
          </mc:Choice>
          <mc:Fallback xmlns="">
            <p:pic>
              <p:nvPicPr>
                <p:cNvPr id="8" name="Chart 7">
                  <a:extLst>
                    <a:ext uri="{FF2B5EF4-FFF2-40B4-BE49-F238E27FC236}">
                      <a16:creationId xmlns:a16="http://schemas.microsoft.com/office/drawing/2014/main" id="{BAA48C68-C585-416D-8F96-F71AC982F820}"/>
                    </a:ext>
                  </a:extLst>
                </p:cNvPr>
                <p:cNvPicPr>
                  <a:picLocks noGrp="1" noRot="1" noChangeAspect="1" noMove="1" noResize="1" noEditPoints="1" noAdjustHandles="1" noChangeArrowheads="1" noChangeShapeType="1"/>
                </p:cNvPicPr>
                <p:nvPr/>
              </p:nvPicPr>
              <p:blipFill>
                <a:blip r:embed="rId21"/>
                <a:stretch>
                  <a:fillRect/>
                </a:stretch>
              </p:blipFill>
              <p:spPr>
                <a:xfrm>
                  <a:off x="8428642" y="3133900"/>
                  <a:ext cx="6057900" cy="4210050"/>
                </a:xfrm>
                <a:prstGeom prst="rect">
                  <a:avLst/>
                </a:prstGeom>
              </p:spPr>
            </p:pic>
          </mc:Fallback>
        </mc:AlternateContent>
        <p:pic>
          <p:nvPicPr>
            <p:cNvPr id="14" name="Picture 2" descr="Image result for accessible html5 image">
              <a:extLst>
                <a:ext uri="{FF2B5EF4-FFF2-40B4-BE49-F238E27FC236}">
                  <a16:creationId xmlns:a16="http://schemas.microsoft.com/office/drawing/2014/main" id="{84599427-09A0-4604-A586-DB7E5657B78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744473" y="3649729"/>
              <a:ext cx="768095" cy="7843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DD31D07-7F8B-4FDD-AA40-20F8F832AA5C}"/>
                </a:ext>
              </a:extLst>
            </p:cNvPr>
            <p:cNvPicPr>
              <a:picLocks noChangeAspect="1"/>
            </p:cNvPicPr>
            <p:nvPr/>
          </p:nvPicPr>
          <p:blipFill>
            <a:blip r:embed="rId23"/>
            <a:stretch>
              <a:fillRect/>
            </a:stretch>
          </p:blipFill>
          <p:spPr>
            <a:xfrm>
              <a:off x="12512568" y="4910183"/>
              <a:ext cx="667642" cy="752874"/>
            </a:xfrm>
            <a:prstGeom prst="rect">
              <a:avLst/>
            </a:prstGeom>
            <a:ln>
              <a:noFill/>
            </a:ln>
          </p:spPr>
        </p:pic>
        <p:pic>
          <p:nvPicPr>
            <p:cNvPr id="16" name="Picture 15">
              <a:extLst>
                <a:ext uri="{FF2B5EF4-FFF2-40B4-BE49-F238E27FC236}">
                  <a16:creationId xmlns:a16="http://schemas.microsoft.com/office/drawing/2014/main" id="{5160190C-9AF6-4D43-AD8F-192C164FBF49}"/>
                </a:ext>
              </a:extLst>
            </p:cNvPr>
            <p:cNvPicPr>
              <a:picLocks noChangeAspect="1"/>
            </p:cNvPicPr>
            <p:nvPr/>
          </p:nvPicPr>
          <p:blipFill>
            <a:blip r:embed="rId24"/>
            <a:stretch>
              <a:fillRect/>
            </a:stretch>
          </p:blipFill>
          <p:spPr>
            <a:xfrm>
              <a:off x="9512857" y="4869443"/>
              <a:ext cx="632548" cy="830696"/>
            </a:xfrm>
            <a:prstGeom prst="rect">
              <a:avLst/>
            </a:prstGeom>
            <a:ln>
              <a:noFill/>
            </a:ln>
          </p:spPr>
        </p:pic>
        <p:pic>
          <p:nvPicPr>
            <p:cNvPr id="17" name="Picture 16">
              <a:extLst>
                <a:ext uri="{FF2B5EF4-FFF2-40B4-BE49-F238E27FC236}">
                  <a16:creationId xmlns:a16="http://schemas.microsoft.com/office/drawing/2014/main" id="{236F0E1F-2F87-41C3-830F-03220445E0F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813091" y="6326216"/>
              <a:ext cx="707058" cy="644853"/>
            </a:xfrm>
            <a:prstGeom prst="rect">
              <a:avLst/>
            </a:prstGeom>
            <a:ln>
              <a:noFill/>
            </a:ln>
          </p:spPr>
        </p:pic>
        <p:pic>
          <p:nvPicPr>
            <p:cNvPr id="18" name="Picture 17" descr="A close up of a sign&#10;&#10;Description automatically generated">
              <a:extLst>
                <a:ext uri="{FF2B5EF4-FFF2-40B4-BE49-F238E27FC236}">
                  <a16:creationId xmlns:a16="http://schemas.microsoft.com/office/drawing/2014/main" id="{90E6810A-A90D-4B08-94A8-7910AA08933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71509" y="6326217"/>
              <a:ext cx="644853" cy="644853"/>
            </a:xfrm>
            <a:prstGeom prst="rect">
              <a:avLst/>
            </a:prstGeom>
            <a:ln>
              <a:noFill/>
            </a:ln>
          </p:spPr>
        </p:pic>
        <p:pic>
          <p:nvPicPr>
            <p:cNvPr id="22" name="Picture 21" descr="A close up of a logo&#10;&#10;Description automatically generated">
              <a:extLst>
                <a:ext uri="{FF2B5EF4-FFF2-40B4-BE49-F238E27FC236}">
                  <a16:creationId xmlns:a16="http://schemas.microsoft.com/office/drawing/2014/main" id="{5E45BEC8-B5E1-497C-B809-D578AE243C5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71509" y="3674268"/>
              <a:ext cx="600117" cy="735278"/>
            </a:xfrm>
            <a:prstGeom prst="rect">
              <a:avLst/>
            </a:prstGeom>
            <a:ln>
              <a:noFill/>
            </a:ln>
          </p:spPr>
        </p:pic>
      </p:grpSp>
      <p:sp>
        <p:nvSpPr>
          <p:cNvPr id="43" name="TextBox 42">
            <a:extLst>
              <a:ext uri="{FF2B5EF4-FFF2-40B4-BE49-F238E27FC236}">
                <a16:creationId xmlns:a16="http://schemas.microsoft.com/office/drawing/2014/main" id="{0FACF2E9-D258-42BA-9354-572B0E7E9471}"/>
              </a:ext>
            </a:extLst>
          </p:cNvPr>
          <p:cNvSpPr txBox="1"/>
          <p:nvPr/>
        </p:nvSpPr>
        <p:spPr>
          <a:xfrm>
            <a:off x="95867" y="1811576"/>
            <a:ext cx="3516388" cy="3252301"/>
          </a:xfrm>
          <a:prstGeom prst="rect">
            <a:avLst/>
          </a:prstGeom>
          <a:noFill/>
        </p:spPr>
        <p:txBody>
          <a:bodyPr wrap="square" rtlCol="0">
            <a:spAutoFit/>
          </a:bodyPr>
          <a:lstStyle/>
          <a:p>
            <a:pPr algn="ctr" defTabSz="914247"/>
            <a:r>
              <a:rPr lang="en-US" sz="2133" b="1" dirty="0">
                <a:solidFill>
                  <a:srgbClr val="586187"/>
                </a:solidFill>
                <a:latin typeface="Calibri"/>
              </a:rPr>
              <a:t>Achieve Accessibility Goals</a:t>
            </a:r>
          </a:p>
          <a:p>
            <a:pPr marL="304815" indent="-304815" defTabSz="914247">
              <a:buFont typeface="Arial" panose="020B0604020202020204" pitchFamily="34" charset="0"/>
              <a:buChar char="•"/>
            </a:pPr>
            <a:r>
              <a:rPr lang="en-US" sz="1867" dirty="0">
                <a:solidFill>
                  <a:srgbClr val="586187"/>
                </a:solidFill>
                <a:latin typeface="Calibri"/>
              </a:rPr>
              <a:t>Comply with global regulations</a:t>
            </a:r>
          </a:p>
          <a:p>
            <a:pPr marL="761939" lvl="1" indent="-304815" defTabSz="914247">
              <a:buFont typeface="Arial" panose="020B0604020202020204" pitchFamily="34" charset="0"/>
              <a:buChar char="•"/>
            </a:pPr>
            <a:r>
              <a:rPr lang="en-US" sz="1600" dirty="0">
                <a:solidFill>
                  <a:prstClr val="black"/>
                </a:solidFill>
                <a:latin typeface="Calibri"/>
              </a:rPr>
              <a:t>Mitigate risk</a:t>
            </a:r>
          </a:p>
          <a:p>
            <a:pPr marL="761939" lvl="1" indent="-304815" defTabSz="914247">
              <a:buFont typeface="Arial" panose="020B0604020202020204" pitchFamily="34" charset="0"/>
              <a:buChar char="•"/>
            </a:pPr>
            <a:r>
              <a:rPr lang="en-US" sz="1600" dirty="0">
                <a:solidFill>
                  <a:prstClr val="black"/>
                </a:solidFill>
                <a:latin typeface="Calibri"/>
              </a:rPr>
              <a:t>Mitigate cost</a:t>
            </a:r>
          </a:p>
          <a:p>
            <a:pPr marL="761939" lvl="1" indent="-304815" defTabSz="914247">
              <a:buFont typeface="Arial" panose="020B0604020202020204" pitchFamily="34" charset="0"/>
              <a:buChar char="•"/>
            </a:pPr>
            <a:r>
              <a:rPr lang="en-US" sz="1600" dirty="0">
                <a:solidFill>
                  <a:prstClr val="black"/>
                </a:solidFill>
                <a:latin typeface="Calibri"/>
              </a:rPr>
              <a:t>Support all formats</a:t>
            </a:r>
          </a:p>
          <a:p>
            <a:pPr marL="304815" indent="-304815" defTabSz="914247">
              <a:buFont typeface="Arial" panose="020B0604020202020204" pitchFamily="34" charset="0"/>
              <a:buChar char="•"/>
            </a:pPr>
            <a:r>
              <a:rPr lang="en-US" sz="1867" dirty="0">
                <a:solidFill>
                  <a:srgbClr val="586187"/>
                </a:solidFill>
                <a:latin typeface="Calibri"/>
              </a:rPr>
              <a:t>Meet customers’ A11y needs</a:t>
            </a:r>
          </a:p>
          <a:p>
            <a:pPr marL="761939" lvl="1" indent="-304815" defTabSz="914247">
              <a:buFont typeface="Arial" panose="020B0604020202020204" pitchFamily="34" charset="0"/>
              <a:buChar char="•"/>
            </a:pPr>
            <a:r>
              <a:rPr lang="en-US" sz="1600" dirty="0">
                <a:solidFill>
                  <a:prstClr val="black"/>
                </a:solidFill>
                <a:latin typeface="Calibri"/>
              </a:rPr>
              <a:t>Over 1.3 billion people globally</a:t>
            </a:r>
          </a:p>
          <a:p>
            <a:pPr marL="761939" lvl="1" indent="-304815" defTabSz="914247">
              <a:buFont typeface="Arial" panose="020B0604020202020204" pitchFamily="34" charset="0"/>
              <a:buChar char="•"/>
            </a:pPr>
            <a:r>
              <a:rPr lang="en-US" sz="1600" dirty="0">
                <a:solidFill>
                  <a:prstClr val="black"/>
                </a:solidFill>
                <a:latin typeface="Calibri"/>
              </a:rPr>
              <a:t>Right format, channel</a:t>
            </a:r>
          </a:p>
          <a:p>
            <a:pPr marL="761939" lvl="1" indent="-304815" defTabSz="914247">
              <a:buFont typeface="Arial" panose="020B0604020202020204" pitchFamily="34" charset="0"/>
              <a:buChar char="•"/>
            </a:pPr>
            <a:r>
              <a:rPr lang="en-US" sz="1600" dirty="0">
                <a:solidFill>
                  <a:prstClr val="black"/>
                </a:solidFill>
                <a:latin typeface="Calibri"/>
              </a:rPr>
              <a:t>Improve CX</a:t>
            </a:r>
          </a:p>
          <a:p>
            <a:pPr marL="304815" indent="-304815" defTabSz="914247">
              <a:buFont typeface="Arial" panose="020B0604020202020204" pitchFamily="34" charset="0"/>
              <a:buChar char="•"/>
            </a:pPr>
            <a:r>
              <a:rPr lang="en-US" sz="1867" dirty="0">
                <a:solidFill>
                  <a:srgbClr val="586187"/>
                </a:solidFill>
                <a:latin typeface="Calibri"/>
              </a:rPr>
              <a:t>Timely and relevant</a:t>
            </a:r>
          </a:p>
          <a:p>
            <a:pPr marL="761939" lvl="1" indent="-304815" defTabSz="914247">
              <a:buFont typeface="Arial" panose="020B0604020202020204" pitchFamily="34" charset="0"/>
              <a:buChar char="•"/>
            </a:pPr>
            <a:r>
              <a:rPr lang="en-US" sz="1600" dirty="0">
                <a:solidFill>
                  <a:prstClr val="black"/>
                </a:solidFill>
                <a:latin typeface="Calibri"/>
              </a:rPr>
              <a:t>Automated</a:t>
            </a:r>
          </a:p>
          <a:p>
            <a:pPr marL="761939" lvl="1" indent="-304815" defTabSz="914247">
              <a:buFont typeface="Arial" panose="020B0604020202020204" pitchFamily="34" charset="0"/>
              <a:buChar char="•"/>
            </a:pPr>
            <a:r>
              <a:rPr lang="en-US" sz="1600" dirty="0">
                <a:solidFill>
                  <a:prstClr val="black"/>
                </a:solidFill>
                <a:latin typeface="Calibri"/>
              </a:rPr>
              <a:t>On demand</a:t>
            </a:r>
          </a:p>
        </p:txBody>
      </p:sp>
      <p:grpSp>
        <p:nvGrpSpPr>
          <p:cNvPr id="44" name="Group 43">
            <a:extLst>
              <a:ext uri="{FF2B5EF4-FFF2-40B4-BE49-F238E27FC236}">
                <a16:creationId xmlns:a16="http://schemas.microsoft.com/office/drawing/2014/main" id="{DD124B9C-C3C6-4AB2-939D-421819157F0D}"/>
              </a:ext>
            </a:extLst>
          </p:cNvPr>
          <p:cNvGrpSpPr/>
          <p:nvPr/>
        </p:nvGrpSpPr>
        <p:grpSpPr>
          <a:xfrm>
            <a:off x="0" y="145537"/>
            <a:ext cx="4498492" cy="1039659"/>
            <a:chOff x="0" y="412456"/>
            <a:chExt cx="6747738" cy="1559488"/>
          </a:xfrm>
        </p:grpSpPr>
        <p:pic>
          <p:nvPicPr>
            <p:cNvPr id="45" name="Picture 44">
              <a:extLst>
                <a:ext uri="{FF2B5EF4-FFF2-40B4-BE49-F238E27FC236}">
                  <a16:creationId xmlns:a16="http://schemas.microsoft.com/office/drawing/2014/main" id="{530B40FD-49BC-4E65-9644-36F5EA07E886}"/>
                </a:ext>
              </a:extLst>
            </p:cNvPr>
            <p:cNvPicPr>
              <a:picLocks noChangeAspect="1"/>
            </p:cNvPicPr>
            <p:nvPr/>
          </p:nvPicPr>
          <p:blipFill>
            <a:blip r:embed="rId28"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46" name="Rectangle 45">
              <a:extLst>
                <a:ext uri="{FF2B5EF4-FFF2-40B4-BE49-F238E27FC236}">
                  <a16:creationId xmlns:a16="http://schemas.microsoft.com/office/drawing/2014/main" id="{91D127E3-CA65-468E-B44E-81FD177138C8}"/>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13914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heel(2)">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3">
                                            <p:txEl>
                                              <p:pRg st="0" end="0"/>
                                            </p:txEl>
                                          </p:spTgt>
                                        </p:tgtEl>
                                        <p:attrNameLst>
                                          <p:attrName>style.visibility</p:attrName>
                                        </p:attrNameLst>
                                      </p:cBhvr>
                                      <p:to>
                                        <p:strVal val="visible"/>
                                      </p:to>
                                    </p:set>
                                    <p:animEffect transition="in" filter="fade">
                                      <p:cBhvr>
                                        <p:cTn id="26" dur="500"/>
                                        <p:tgtEl>
                                          <p:spTgt spid="4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1000"/>
                                  </p:stCondLst>
                                  <p:childTnLst>
                                    <p:set>
                                      <p:cBhvr>
                                        <p:cTn id="30" dur="1" fill="hold">
                                          <p:stCondLst>
                                            <p:cond delay="0"/>
                                          </p:stCondLst>
                                        </p:cTn>
                                        <p:tgtEl>
                                          <p:spTgt spid="43">
                                            <p:txEl>
                                              <p:pRg st="1" end="1"/>
                                            </p:txEl>
                                          </p:spTgt>
                                        </p:tgtEl>
                                        <p:attrNameLst>
                                          <p:attrName>style.visibility</p:attrName>
                                        </p:attrNameLst>
                                      </p:cBhvr>
                                      <p:to>
                                        <p:strVal val="visible"/>
                                      </p:to>
                                    </p:set>
                                    <p:animEffect transition="in" filter="fade">
                                      <p:cBhvr>
                                        <p:cTn id="31" dur="500"/>
                                        <p:tgtEl>
                                          <p:spTgt spid="43">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xEl>
                                              <p:pRg st="2" end="2"/>
                                            </p:txEl>
                                          </p:spTgt>
                                        </p:tgtEl>
                                        <p:attrNameLst>
                                          <p:attrName>style.visibility</p:attrName>
                                        </p:attrNameLst>
                                      </p:cBhvr>
                                      <p:to>
                                        <p:strVal val="visible"/>
                                      </p:to>
                                    </p:set>
                                    <p:animEffect transition="in" filter="fade">
                                      <p:cBhvr>
                                        <p:cTn id="34" dur="500"/>
                                        <p:tgtEl>
                                          <p:spTgt spid="43">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xEl>
                                              <p:pRg st="3" end="3"/>
                                            </p:txEl>
                                          </p:spTgt>
                                        </p:tgtEl>
                                        <p:attrNameLst>
                                          <p:attrName>style.visibility</p:attrName>
                                        </p:attrNameLst>
                                      </p:cBhvr>
                                      <p:to>
                                        <p:strVal val="visible"/>
                                      </p:to>
                                    </p:set>
                                    <p:animEffect transition="in" filter="fade">
                                      <p:cBhvr>
                                        <p:cTn id="37" dur="500"/>
                                        <p:tgtEl>
                                          <p:spTgt spid="4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xEl>
                                              <p:pRg st="4" end="4"/>
                                            </p:txEl>
                                          </p:spTgt>
                                        </p:tgtEl>
                                        <p:attrNameLst>
                                          <p:attrName>style.visibility</p:attrName>
                                        </p:attrNameLst>
                                      </p:cBhvr>
                                      <p:to>
                                        <p:strVal val="visible"/>
                                      </p:to>
                                    </p:set>
                                    <p:animEffect transition="in" filter="fade">
                                      <p:cBhvr>
                                        <p:cTn id="40" dur="500"/>
                                        <p:tgtEl>
                                          <p:spTgt spid="4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xEl>
                                              <p:pRg st="5" end="5"/>
                                            </p:txEl>
                                          </p:spTgt>
                                        </p:tgtEl>
                                        <p:attrNameLst>
                                          <p:attrName>style.visibility</p:attrName>
                                        </p:attrNameLst>
                                      </p:cBhvr>
                                      <p:to>
                                        <p:strVal val="visible"/>
                                      </p:to>
                                    </p:set>
                                    <p:animEffect transition="in" filter="fade">
                                      <p:cBhvr>
                                        <p:cTn id="45" dur="500"/>
                                        <p:tgtEl>
                                          <p:spTgt spid="43">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xEl>
                                              <p:pRg st="6" end="6"/>
                                            </p:txEl>
                                          </p:spTgt>
                                        </p:tgtEl>
                                        <p:attrNameLst>
                                          <p:attrName>style.visibility</p:attrName>
                                        </p:attrNameLst>
                                      </p:cBhvr>
                                      <p:to>
                                        <p:strVal val="visible"/>
                                      </p:to>
                                    </p:set>
                                    <p:animEffect transition="in" filter="fade">
                                      <p:cBhvr>
                                        <p:cTn id="48" dur="500"/>
                                        <p:tgtEl>
                                          <p:spTgt spid="43">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xEl>
                                              <p:pRg st="7" end="7"/>
                                            </p:txEl>
                                          </p:spTgt>
                                        </p:tgtEl>
                                        <p:attrNameLst>
                                          <p:attrName>style.visibility</p:attrName>
                                        </p:attrNameLst>
                                      </p:cBhvr>
                                      <p:to>
                                        <p:strVal val="visible"/>
                                      </p:to>
                                    </p:set>
                                    <p:animEffect transition="in" filter="fade">
                                      <p:cBhvr>
                                        <p:cTn id="51" dur="500"/>
                                        <p:tgtEl>
                                          <p:spTgt spid="43">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3">
                                            <p:txEl>
                                              <p:pRg st="8" end="8"/>
                                            </p:txEl>
                                          </p:spTgt>
                                        </p:tgtEl>
                                        <p:attrNameLst>
                                          <p:attrName>style.visibility</p:attrName>
                                        </p:attrNameLst>
                                      </p:cBhvr>
                                      <p:to>
                                        <p:strVal val="visible"/>
                                      </p:to>
                                    </p:set>
                                    <p:animEffect transition="in" filter="fade">
                                      <p:cBhvr>
                                        <p:cTn id="54" dur="500"/>
                                        <p:tgtEl>
                                          <p:spTgt spid="4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xEl>
                                              <p:pRg st="9" end="9"/>
                                            </p:txEl>
                                          </p:spTgt>
                                        </p:tgtEl>
                                        <p:attrNameLst>
                                          <p:attrName>style.visibility</p:attrName>
                                        </p:attrNameLst>
                                      </p:cBhvr>
                                      <p:to>
                                        <p:strVal val="visible"/>
                                      </p:to>
                                    </p:set>
                                    <p:animEffect transition="in" filter="fade">
                                      <p:cBhvr>
                                        <p:cTn id="59" dur="500"/>
                                        <p:tgtEl>
                                          <p:spTgt spid="43">
                                            <p:txEl>
                                              <p:pRg st="9" end="9"/>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xEl>
                                              <p:pRg st="10" end="10"/>
                                            </p:txEl>
                                          </p:spTgt>
                                        </p:tgtEl>
                                        <p:attrNameLst>
                                          <p:attrName>style.visibility</p:attrName>
                                        </p:attrNameLst>
                                      </p:cBhvr>
                                      <p:to>
                                        <p:strVal val="visible"/>
                                      </p:to>
                                    </p:set>
                                    <p:animEffect transition="in" filter="fade">
                                      <p:cBhvr>
                                        <p:cTn id="62" dur="500"/>
                                        <p:tgtEl>
                                          <p:spTgt spid="43">
                                            <p:txEl>
                                              <p:pRg st="10" end="1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xEl>
                                              <p:pRg st="11" end="11"/>
                                            </p:txEl>
                                          </p:spTgt>
                                        </p:tgtEl>
                                        <p:attrNameLst>
                                          <p:attrName>style.visibility</p:attrName>
                                        </p:attrNameLst>
                                      </p:cBhvr>
                                      <p:to>
                                        <p:strVal val="visible"/>
                                      </p:to>
                                    </p:set>
                                    <p:animEffect transition="in" filter="fade">
                                      <p:cBhvr>
                                        <p:cTn id="65" dur="500"/>
                                        <p:tgtEl>
                                          <p:spTgt spid="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4B7E-8575-42E6-ACE5-99DBECECD22B}"/>
              </a:ext>
            </a:extLst>
          </p:cNvPr>
          <p:cNvSpPr>
            <a:spLocks noGrp="1"/>
          </p:cNvSpPr>
          <p:nvPr>
            <p:ph type="title"/>
          </p:nvPr>
        </p:nvSpPr>
        <p:spPr>
          <a:xfrm>
            <a:off x="1736497" y="1371600"/>
            <a:ext cx="8534878" cy="701675"/>
          </a:xfrm>
        </p:spPr>
        <p:txBody>
          <a:bodyPr/>
          <a:lstStyle/>
          <a:p>
            <a:r>
              <a:rPr lang="en-US" dirty="0">
                <a:latin typeface="+mn-lt"/>
              </a:rPr>
              <a:t>What is happening</a:t>
            </a:r>
          </a:p>
        </p:txBody>
      </p:sp>
      <p:sp>
        <p:nvSpPr>
          <p:cNvPr id="3" name="Text Placeholder 2">
            <a:extLst>
              <a:ext uri="{FF2B5EF4-FFF2-40B4-BE49-F238E27FC236}">
                <a16:creationId xmlns:a16="http://schemas.microsoft.com/office/drawing/2014/main" id="{753A161E-6C9C-4BA1-9724-2FE311673DE6}"/>
              </a:ext>
            </a:extLst>
          </p:cNvPr>
          <p:cNvSpPr>
            <a:spLocks noGrp="1"/>
          </p:cNvSpPr>
          <p:nvPr>
            <p:ph type="body" sz="quarter" idx="10"/>
          </p:nvPr>
        </p:nvSpPr>
        <p:spPr>
          <a:xfrm>
            <a:off x="1736725" y="2438400"/>
            <a:ext cx="8534650" cy="3962400"/>
          </a:xfrm>
        </p:spPr>
        <p:txBody>
          <a:bodyPr/>
          <a:lstStyle/>
          <a:p>
            <a:r>
              <a:rPr lang="en-US" dirty="0">
                <a:latin typeface="+mn-lt"/>
              </a:rPr>
              <a:t>Litigation and demand letters have grown 40% year over year</a:t>
            </a:r>
          </a:p>
          <a:p>
            <a:endParaRPr lang="en-US" dirty="0">
              <a:latin typeface="+mn-lt"/>
            </a:endParaRPr>
          </a:p>
        </p:txBody>
      </p:sp>
    </p:spTree>
    <p:extLst>
      <p:ext uri="{BB962C8B-B14F-4D97-AF65-F5344CB8AC3E}">
        <p14:creationId xmlns:p14="http://schemas.microsoft.com/office/powerpoint/2010/main" val="112668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547534-2562-4BDC-93F8-2695EBE9BF0F}"/>
              </a:ext>
            </a:extLst>
          </p:cNvPr>
          <p:cNvSpPr>
            <a:spLocks noGrp="1"/>
          </p:cNvSpPr>
          <p:nvPr>
            <p:ph type="ftr" sz="quarter" idx="11"/>
          </p:nvPr>
        </p:nvSpPr>
        <p:spPr/>
        <p:txBody>
          <a:bodyPr/>
          <a:lstStyle/>
          <a:p>
            <a:pPr defTabSz="914247"/>
            <a:r>
              <a:rPr lang="en-US">
                <a:solidFill>
                  <a:prstClr val="black">
                    <a:tint val="75000"/>
                  </a:prstClr>
                </a:solidFill>
                <a:latin typeface="Calibri"/>
              </a:rPr>
              <a:t>www.crawfordtech.com</a:t>
            </a:r>
            <a:endParaRPr lang="id-ID" dirty="0">
              <a:solidFill>
                <a:prstClr val="black">
                  <a:tint val="75000"/>
                </a:prstClr>
              </a:solidFill>
              <a:latin typeface="Calibri"/>
            </a:endParaRPr>
          </a:p>
        </p:txBody>
      </p:sp>
      <p:sp>
        <p:nvSpPr>
          <p:cNvPr id="3" name="Slide Number Placeholder 2">
            <a:extLst>
              <a:ext uri="{FF2B5EF4-FFF2-40B4-BE49-F238E27FC236}">
                <a16:creationId xmlns:a16="http://schemas.microsoft.com/office/drawing/2014/main" id="{A9B63969-78F6-451D-B49C-AE31E0EF84D7}"/>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8</a:t>
            </a:fld>
            <a:endParaRPr lang="id-ID">
              <a:solidFill>
                <a:prstClr val="black">
                  <a:tint val="75000"/>
                </a:prstClr>
              </a:solidFill>
              <a:latin typeface="Calibri"/>
            </a:endParaRPr>
          </a:p>
        </p:txBody>
      </p:sp>
      <p:pic>
        <p:nvPicPr>
          <p:cNvPr id="1026" name="Picture 2" descr="https://www.marketingcharts.com/wp-content/uploads/2019/07/IntegerGroup-Website-Accessibility-Lawsuits-Over-Time-2013-2018-Jul2019.png">
            <a:extLst>
              <a:ext uri="{FF2B5EF4-FFF2-40B4-BE49-F238E27FC236}">
                <a16:creationId xmlns:a16="http://schemas.microsoft.com/office/drawing/2014/main" id="{EA59CE99-D3F2-4AFF-8A67-11E8E917D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576644"/>
            <a:ext cx="10223500" cy="570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1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6497" y="1295400"/>
            <a:ext cx="8534878" cy="701675"/>
          </a:xfrm>
        </p:spPr>
        <p:txBody>
          <a:bodyPr/>
          <a:lstStyle/>
          <a:p>
            <a:r>
              <a:rPr lang="en-CA" dirty="0">
                <a:latin typeface="Calibri" panose="020F0502020204030204" pitchFamily="34" charset="0"/>
              </a:rPr>
              <a:t>Who are my Stakeholders?</a:t>
            </a:r>
          </a:p>
        </p:txBody>
      </p:sp>
      <p:sp>
        <p:nvSpPr>
          <p:cNvPr id="5" name="Content Placeholder 4"/>
          <p:cNvSpPr>
            <a:spLocks noGrp="1"/>
          </p:cNvSpPr>
          <p:nvPr>
            <p:ph type="body" sz="quarter" idx="10"/>
          </p:nvPr>
        </p:nvSpPr>
        <p:spPr>
          <a:xfrm>
            <a:off x="1736725" y="2362200"/>
            <a:ext cx="8534650" cy="3962400"/>
          </a:xfrm>
        </p:spPr>
        <p:txBody>
          <a:bodyPr/>
          <a:lstStyle/>
          <a:p>
            <a:pPr marL="342900" indent="-342900">
              <a:buFont typeface="Arial" panose="020B0604020202020204" pitchFamily="34" charset="0"/>
              <a:buChar char="•"/>
            </a:pPr>
            <a:r>
              <a:rPr lang="en-CA" dirty="0">
                <a:latin typeface="Calibri" panose="020F0502020204030204" pitchFamily="34" charset="0"/>
              </a:rPr>
              <a:t>Chief Compliance Officer down to Manager of Compliance</a:t>
            </a:r>
          </a:p>
          <a:p>
            <a:pPr marL="342900" indent="-342900">
              <a:buFont typeface="Arial" panose="020B0604020202020204" pitchFamily="34" charset="0"/>
              <a:buChar char="•"/>
            </a:pPr>
            <a:r>
              <a:rPr lang="en-CA" dirty="0">
                <a:latin typeface="Calibri" panose="020F0502020204030204" pitchFamily="34" charset="0"/>
              </a:rPr>
              <a:t>IT Manager – IT Accessibility</a:t>
            </a:r>
          </a:p>
          <a:p>
            <a:pPr marL="342900" indent="-342900">
              <a:buFont typeface="Arial" panose="020B0604020202020204" pitchFamily="34" charset="0"/>
              <a:buChar char="•"/>
            </a:pPr>
            <a:r>
              <a:rPr lang="en-CA" dirty="0">
                <a:latin typeface="Calibri" panose="020F0502020204030204" pitchFamily="34" charset="0"/>
              </a:rPr>
              <a:t>Output manager</a:t>
            </a:r>
          </a:p>
          <a:p>
            <a:pPr marL="342900" indent="-342900">
              <a:buFont typeface="Arial" panose="020B0604020202020204" pitchFamily="34" charset="0"/>
              <a:buChar char="•"/>
            </a:pPr>
            <a:r>
              <a:rPr lang="en-CA" dirty="0">
                <a:latin typeface="Calibri" panose="020F0502020204030204" pitchFamily="34" charset="0"/>
              </a:rPr>
              <a:t>Director of Customer Service</a:t>
            </a:r>
          </a:p>
          <a:p>
            <a:pPr marL="342900" indent="-342900">
              <a:buFont typeface="Arial" panose="020B0604020202020204" pitchFamily="34" charset="0"/>
              <a:buChar char="•"/>
            </a:pPr>
            <a:r>
              <a:rPr lang="en-CA" dirty="0">
                <a:latin typeface="Calibri" panose="020F0502020204030204" pitchFamily="34" charset="0"/>
              </a:rPr>
              <a:t>Billing Manager</a:t>
            </a:r>
          </a:p>
          <a:p>
            <a:pPr marL="342900" indent="-342900">
              <a:buFont typeface="Arial" panose="020B0604020202020204" pitchFamily="34" charset="0"/>
              <a:buChar char="•"/>
            </a:pPr>
            <a:r>
              <a:rPr lang="en-CA" dirty="0">
                <a:latin typeface="Calibri" panose="020F0502020204030204" pitchFamily="34" charset="0"/>
              </a:rPr>
              <a:t>Web Accessibility</a:t>
            </a:r>
          </a:p>
          <a:p>
            <a:endParaRPr lang="en-CA" dirty="0"/>
          </a:p>
        </p:txBody>
      </p:sp>
      <p:sp>
        <p:nvSpPr>
          <p:cNvPr id="3" name="Slide Number Placeholder 2"/>
          <p:cNvSpPr>
            <a:spLocks noGrp="1"/>
          </p:cNvSpPr>
          <p:nvPr>
            <p:ph type="sldNum" sz="quarter" idx="4294967295"/>
          </p:nvPr>
        </p:nvSpPr>
        <p:spPr>
          <a:xfrm>
            <a:off x="10880725" y="6459538"/>
            <a:ext cx="1311275" cy="365125"/>
          </a:xfrm>
          <a:prstGeom prst="rect">
            <a:avLst/>
          </a:prstGeom>
        </p:spPr>
        <p:txBody>
          <a:bodyPr/>
          <a:lstStyle/>
          <a:p>
            <a:pPr>
              <a:defRPr/>
            </a:pPr>
            <a:fld id="{8ACAD6AA-5626-4603-97E0-78B0F4936996}" type="slidenum">
              <a:rPr lang="en-US" smtClean="0">
                <a:solidFill>
                  <a:srgbClr val="012169"/>
                </a:solidFill>
              </a:rPr>
              <a:pPr>
                <a:defRPr/>
              </a:pPr>
              <a:t>9</a:t>
            </a:fld>
            <a:endParaRPr lang="en-US" dirty="0">
              <a:solidFill>
                <a:srgbClr val="012169"/>
              </a:solidFill>
            </a:endParaRPr>
          </a:p>
        </p:txBody>
      </p:sp>
    </p:spTree>
    <p:extLst>
      <p:ext uri="{BB962C8B-B14F-4D97-AF65-F5344CB8AC3E}">
        <p14:creationId xmlns:p14="http://schemas.microsoft.com/office/powerpoint/2010/main" val="548082696"/>
      </p:ext>
    </p:extLst>
  </p:cSld>
  <p:clrMapOvr>
    <a:masterClrMapping/>
  </p:clrMapOvr>
</p:sld>
</file>

<file path=ppt/theme/theme1.xml><?xml version="1.0" encoding="utf-8"?>
<a:theme xmlns:a="http://schemas.openxmlformats.org/drawingml/2006/main" name="ANOW Template 08.08.1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E6BB42-66CE-41E7-AC68-E22A26A6B348}" vid="{84E9AAC6-D6CF-4D6D-A2FF-1DCC6D3EFDCC}"/>
    </a:ext>
  </a:ext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ANOW Template 08.08.19</Template>
  <TotalTime>9888</TotalTime>
  <Words>1304</Words>
  <Application>Microsoft Office PowerPoint</Application>
  <PresentationFormat>Widescreen</PresentationFormat>
  <Paragraphs>311</Paragraphs>
  <Slides>35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Nexa Bold</vt:lpstr>
      <vt:lpstr>Segoe UI</vt:lpstr>
      <vt:lpstr>Wingdings</vt:lpstr>
      <vt:lpstr>ANOW Template 08.08.19</vt:lpstr>
      <vt:lpstr>Office Theme</vt:lpstr>
      <vt:lpstr>PowerPoint Presentation</vt:lpstr>
      <vt:lpstr>Every Organization needs to consider Accessibility</vt:lpstr>
      <vt:lpstr>PowerPoint Presentation</vt:lpstr>
      <vt:lpstr>PowerPoint Presentation</vt:lpstr>
      <vt:lpstr>PowerPoint Presentation</vt:lpstr>
      <vt:lpstr>PowerPoint Presentation</vt:lpstr>
      <vt:lpstr>What is happening</vt:lpstr>
      <vt:lpstr>PowerPoint Presentation</vt:lpstr>
      <vt:lpstr>Who are my Stakeholders?</vt:lpstr>
      <vt:lpstr>Selling</vt:lpstr>
      <vt:lpstr>Strategy</vt:lpstr>
      <vt:lpstr>Ask: What is your Accessibility Strategy?</vt:lpstr>
      <vt:lpstr>Focus on Regulatory Mandates For Accessible Documents</vt:lpstr>
      <vt:lpstr>Vertical Regulations</vt:lpstr>
      <vt:lpstr>Key applications – Health - US</vt:lpstr>
      <vt:lpstr>Telecom</vt:lpstr>
      <vt:lpstr>Pharmacy</vt:lpstr>
      <vt:lpstr>Public Sector</vt:lpstr>
      <vt:lpstr>Insurance</vt:lpstr>
      <vt:lpstr>Banks</vt:lpstr>
      <vt:lpstr>Print Service Providers</vt:lpstr>
      <vt:lpstr>What to Probe</vt:lpstr>
      <vt:lpstr>Discuss</vt:lpstr>
      <vt:lpstr>Your Clients</vt:lpstr>
      <vt:lpstr>CrawfordTech Strategy</vt:lpstr>
      <vt:lpstr>Selling against Composition</vt:lpstr>
      <vt:lpstr>Complexity Examples</vt:lpstr>
      <vt:lpstr>What are the objections</vt:lpstr>
      <vt:lpstr>PDF/UA &amp; WCAG</vt:lpstr>
      <vt:lpstr>Handling objections</vt:lpstr>
      <vt:lpstr>Legality of Alternate Formats</vt:lpstr>
      <vt:lpstr>Resources</vt:lpstr>
      <vt:lpstr>PowerPoint Presentation</vt:lpstr>
      <vt:lpstr>Additionally…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 Yunanto</dc:creator>
  <cp:lastModifiedBy>Scott A. Baker</cp:lastModifiedBy>
  <cp:revision>532</cp:revision>
  <dcterms:created xsi:type="dcterms:W3CDTF">2006-08-16T00:00:00Z</dcterms:created>
  <dcterms:modified xsi:type="dcterms:W3CDTF">2019-08-28T14:41:20Z</dcterms:modified>
</cp:coreProperties>
</file>