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61" r:id="rId1"/>
    <p:sldMasterId id="2147484093" r:id="rId2"/>
    <p:sldMasterId id="2147484111" r:id="rId3"/>
  </p:sldMasterIdLst>
  <p:notesMasterIdLst>
    <p:notesMasterId r:id="rId31"/>
  </p:notesMasterIdLst>
  <p:handoutMasterIdLst>
    <p:handoutMasterId r:id="rId32"/>
  </p:handoutMasterIdLst>
  <p:sldIdLst>
    <p:sldId id="301" r:id="rId4"/>
    <p:sldId id="313" r:id="rId5"/>
    <p:sldId id="325" r:id="rId6"/>
    <p:sldId id="566" r:id="rId7"/>
    <p:sldId id="567" r:id="rId8"/>
    <p:sldId id="568" r:id="rId9"/>
    <p:sldId id="555" r:id="rId10"/>
    <p:sldId id="336" r:id="rId11"/>
    <p:sldId id="339" r:id="rId12"/>
    <p:sldId id="506" r:id="rId13"/>
    <p:sldId id="389" r:id="rId14"/>
    <p:sldId id="553" r:id="rId15"/>
    <p:sldId id="402" r:id="rId16"/>
    <p:sldId id="331" r:id="rId17"/>
    <p:sldId id="550" r:id="rId18"/>
    <p:sldId id="435" r:id="rId19"/>
    <p:sldId id="395" r:id="rId20"/>
    <p:sldId id="551" r:id="rId21"/>
    <p:sldId id="552" r:id="rId22"/>
    <p:sldId id="543" r:id="rId23"/>
    <p:sldId id="547" r:id="rId24"/>
    <p:sldId id="548" r:id="rId25"/>
    <p:sldId id="574" r:id="rId26"/>
    <p:sldId id="575" r:id="rId27"/>
    <p:sldId id="549" r:id="rId28"/>
    <p:sldId id="571" r:id="rId29"/>
    <p:sldId id="572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6" autoAdjust="0"/>
    <p:restoredTop sz="90129" autoAdjust="0"/>
  </p:normalViewPr>
  <p:slideViewPr>
    <p:cSldViewPr>
      <p:cViewPr varScale="1">
        <p:scale>
          <a:sx n="79" d="100"/>
          <a:sy n="79" d="100"/>
        </p:scale>
        <p:origin x="638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notesViewPr>
    <p:cSldViewPr>
      <p:cViewPr varScale="1">
        <p:scale>
          <a:sx n="66" d="100"/>
          <a:sy n="66" d="100"/>
        </p:scale>
        <p:origin x="248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56E342-D78B-4703-9B80-53F8555F3686}" type="datetimeFigureOut">
              <a:rPr lang="en-US"/>
              <a:pPr>
                <a:defRPr/>
              </a:pPr>
              <a:t>12/20/2018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81E559-802F-4608-8DEA-96D8A9AC8C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D3F9CE-ECAE-4655-BCE6-64AF660BC413}" type="datetimeFigureOut">
              <a:rPr lang="en-US"/>
              <a:pPr>
                <a:defRPr/>
              </a:pPr>
              <a:t>12/20/2018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F1DD92-86E3-4A1B-8C39-893C47FE22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87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1_Title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Video3-BrailleDisplayDemo.mp4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72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/>
              <a:t>Screen reading software</a:t>
            </a:r>
          </a:p>
          <a:p>
            <a:r>
              <a:rPr lang="en-CA" sz="1200" dirty="0"/>
              <a:t>Screen magnification software</a:t>
            </a:r>
          </a:p>
          <a:p>
            <a:r>
              <a:rPr lang="en-CA" sz="1200" dirty="0" err="1"/>
              <a:t>VoiceOver</a:t>
            </a:r>
            <a:r>
              <a:rPr lang="en-CA" sz="1200" dirty="0"/>
              <a:t> with a Mac or iOS devices</a:t>
            </a:r>
          </a:p>
          <a:p>
            <a:r>
              <a:rPr lang="en-CA" sz="1200" dirty="0"/>
              <a:t>Braille displays and notetakers</a:t>
            </a:r>
          </a:p>
          <a:p>
            <a:r>
              <a:rPr lang="en-CA" sz="1200" dirty="0"/>
              <a:t>Braille embossers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92249-F141-4627-8265-EA3C4085DCD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1654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Video6-VoiceOverDemo.mp4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5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Video7-iPhoneNavWBrlDisp.mp4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3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95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0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37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20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18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9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Screen reader configuration (verbosity) e.g. table summary (Users don't always maintain the recommended settings)</a:t>
            </a:r>
          </a:p>
          <a:p>
            <a:r>
              <a:rPr lang="en-US" dirty="0"/>
              <a:t>What it is, products (Jaws, </a:t>
            </a:r>
            <a:r>
              <a:rPr lang="en-US" dirty="0" err="1"/>
              <a:t>NVDA</a:t>
            </a:r>
            <a:r>
              <a:rPr lang="en-US" dirty="0"/>
              <a:t>, </a:t>
            </a:r>
            <a:r>
              <a:rPr lang="en-US" dirty="0" err="1"/>
              <a:t>VoiceOver</a:t>
            </a:r>
            <a:r>
              <a:rPr lang="en-US" dirty="0"/>
              <a:t>, Window Eyes)</a:t>
            </a:r>
          </a:p>
          <a:p>
            <a:r>
              <a:rPr lang="en-US" dirty="0"/>
              <a:t>What not to use (Adobe Read Aloud)</a:t>
            </a:r>
          </a:p>
          <a:p>
            <a:r>
              <a:rPr lang="en-US" dirty="0"/>
              <a:t>Do you or do you not force the user experience and why or why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57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[Image] Young boy reading a map with a magnifier and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0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16DA0-FA71-44ED-9704-D59E9FFC1E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7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Screen reader configuration (verbosity) e.g. table summary (Users don't always maintain the recommended settings)</a:t>
            </a:r>
          </a:p>
          <a:p>
            <a:r>
              <a:rPr lang="en-US" dirty="0"/>
              <a:t>What it is, products (Jaws, </a:t>
            </a:r>
            <a:r>
              <a:rPr lang="en-US" dirty="0" err="1"/>
              <a:t>NVDA</a:t>
            </a:r>
            <a:r>
              <a:rPr lang="en-US" dirty="0"/>
              <a:t>, </a:t>
            </a:r>
            <a:r>
              <a:rPr lang="en-US" dirty="0" err="1"/>
              <a:t>VoiceOver</a:t>
            </a:r>
            <a:r>
              <a:rPr lang="en-US" dirty="0"/>
              <a:t>, Window Eyes)</a:t>
            </a:r>
          </a:p>
          <a:p>
            <a:r>
              <a:rPr lang="en-US" dirty="0"/>
              <a:t>What not to use (Adobe Read Aloud)</a:t>
            </a:r>
          </a:p>
          <a:p>
            <a:r>
              <a:rPr lang="en-US" dirty="0"/>
              <a:t>Do you or do you not force the user experience and why or why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1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Video2-ScreenReaderDemo.mp4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09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Video4-AccessibleWeb.mp4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seen in braille that are not available in the screen reader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9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seen in braille that are not available in the screen reader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-152400"/>
            <a:ext cx="12344399" cy="734719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54089" y="1143000"/>
            <a:ext cx="5181600" cy="5105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031229" y="350837"/>
            <a:ext cx="5029200" cy="7159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7907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0315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72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85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513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246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48795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6FF31-7F78-47A7-B68D-07C673A8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65512" cy="155170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4274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49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4751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496" y="2590800"/>
            <a:ext cx="2245221" cy="238626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255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2217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81600"/>
            <a:ext cx="26670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14478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952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3800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866008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00680-C323-4AAE-8FC1-AE464E34F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36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00"/>
            <a:fld id="{27692F5A-FC14-4E83-B4CC-18F6C2D780A4}" type="slidenum">
              <a:rPr lang="en-US" sz="8800" spc="30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914400"/>
              <a:t>‹#›</a:t>
            </a:fld>
            <a:endParaRPr lang="en-US" sz="8800" spc="30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29443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30030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F5A-FC14-4E83-B4CC-18F6C2D780A4}" type="slidenum">
              <a:rPr kumimoji="0" lang="en-US" sz="88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800" b="0" i="0" u="none" strike="noStrike" kern="1200" cap="none" spc="3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40184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40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6145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786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19665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79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87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41425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8682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95" y="73536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23" y="126876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2935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6874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852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80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35388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4471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276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6360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192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EE321D4-3149-4A60-B396-4740CF326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5108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4367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F5A-FC14-4E83-B4CC-18F6C2D780A4}" type="slidenum">
              <a:rPr kumimoji="0" lang="en-US" sz="88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800" b="0" i="0" u="none" strike="noStrike" kern="1200" cap="none" spc="3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33A0B-67F8-407F-9D44-3D0D211D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332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00"/>
            <a:fld id="{27692F5A-FC14-4E83-B4CC-18F6C2D780A4}" type="slidenum">
              <a:rPr lang="en-US" sz="8800" spc="30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914400"/>
              <a:t>‹#›</a:t>
            </a:fld>
            <a:endParaRPr lang="en-US" sz="8800" spc="30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31423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48677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81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26183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50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59181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7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1422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36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07048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8433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855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41110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8979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00"/>
            <a:fld id="{27692F5A-FC14-4E83-B4CC-18F6C2D780A4}" type="slidenum">
              <a:rPr lang="en-US" sz="8800" spc="30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914400"/>
              <a:t>‹#›</a:t>
            </a:fld>
            <a:endParaRPr lang="en-US" sz="8800" spc="30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655839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34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533400" cy="5334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837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413948"/>
            <a:ext cx="12297103" cy="777766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10972800" y="6348249"/>
            <a:ext cx="578069" cy="38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117"/>
            <a:ext cx="10515600" cy="4586903"/>
          </a:xfrm>
        </p:spPr>
        <p:txBody>
          <a:bodyPr/>
          <a:lstStyle>
            <a:lvl1pPr>
              <a:defRPr>
                <a:solidFill>
                  <a:srgbClr val="25408F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25408F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7645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www.crawfordtech.com</a:t>
            </a:r>
            <a:endParaRPr lang="id-ID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F2E319-0919-499D-AD1F-7963255D1003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14" name="Picture 13" descr="LOGO_CrawfordTech_2017.pdf - Adobe Acrobat Reader DC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15" y="6192924"/>
            <a:ext cx="1981200" cy="3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0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01177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" y="-152400"/>
            <a:ext cx="12344399" cy="734719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54089" y="1143000"/>
            <a:ext cx="5181600" cy="5105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031229" y="350837"/>
            <a:ext cx="5029200" cy="7159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2388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F5A-FC14-4E83-B4CC-18F6C2D780A4}" type="slidenum">
              <a:rPr kumimoji="0" lang="en-US" sz="88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800" b="0" i="0" u="none" strike="noStrike" kern="1200" cap="none" spc="3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33A0B-67F8-407F-9D44-3D0D211D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4464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852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80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38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232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22872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7622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12499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1D26B-A503-4C8A-A710-6F191B2E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208" y="365125"/>
            <a:ext cx="3816424" cy="1047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77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65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2784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387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33357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85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513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1868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55217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49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6924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496" y="2590800"/>
            <a:ext cx="2245221" cy="238626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255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2217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81600"/>
            <a:ext cx="26670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14478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952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3800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8680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00680-C323-4AAE-8FC1-AE464E34F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72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00"/>
            <a:fld id="{27692F5A-FC14-4E83-B4CC-18F6C2D780A4}" type="slidenum">
              <a:rPr lang="en-US" sz="8800" spc="30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914400"/>
              <a:t>‹#›</a:t>
            </a:fld>
            <a:endParaRPr lang="en-US" sz="8800" spc="30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9106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86772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7025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0275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14445-42B2-4F27-BAF0-9CE3EAA6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77680" cy="9036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5968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333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25301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61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94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82990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8875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95" y="73536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23" y="126876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025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34401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52150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276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6360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192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EE321D4-3149-4A60-B396-4740CF326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5108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725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4CBFF-D248-4E27-B154-C67E2526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4" y="365125"/>
            <a:ext cx="3241576" cy="14796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160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57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image" Target="../media/image5.jpe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©2018 Crawford Technologies,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  <p:sldLayoutId id="2147484078" r:id="rId17"/>
    <p:sldLayoutId id="2147484079" r:id="rId18"/>
    <p:sldLayoutId id="2147484080" r:id="rId19"/>
    <p:sldLayoutId id="2147484081" r:id="rId20"/>
    <p:sldLayoutId id="2147484082" r:id="rId21"/>
    <p:sldLayoutId id="2147484083" r:id="rId22"/>
    <p:sldLayoutId id="2147484084" r:id="rId23"/>
    <p:sldLayoutId id="2147484085" r:id="rId24"/>
    <p:sldLayoutId id="2147484086" r:id="rId25"/>
    <p:sldLayoutId id="2147484087" r:id="rId26"/>
    <p:sldLayoutId id="2147484088" r:id="rId27"/>
    <p:sldLayoutId id="2147484089" r:id="rId28"/>
    <p:sldLayoutId id="2147484090" r:id="rId29"/>
    <p:sldLayoutId id="2147484091" r:id="rId30"/>
    <p:sldLayoutId id="2147484092" r:id="rId31"/>
    <p:sldLayoutId id="2147484142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chemeClr val="accent2"/>
                </a:solidFill>
                <a:latin typeface="+mj-lt"/>
              </a:rPr>
              <a:t>©2018 Crawford</a:t>
            </a:r>
            <a:r>
              <a:rPr lang="en-US" sz="1100" baseline="0" dirty="0">
                <a:solidFill>
                  <a:schemeClr val="accent2"/>
                </a:solidFill>
                <a:latin typeface="+mj-lt"/>
              </a:rPr>
              <a:t> Technologies</a:t>
            </a:r>
            <a:r>
              <a:rPr lang="en-US" sz="1100" dirty="0">
                <a:solidFill>
                  <a:schemeClr val="accent2"/>
                </a:solidFill>
                <a:latin typeface="+mj-lt"/>
              </a:rPr>
              <a:t>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srgbClr val="ACBBC3"/>
              </a:solidFill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dirty="0">
              <a:solidFill>
                <a:srgbClr val="ACBBC3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©2018 Crawford Technologies,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  <p:sldLayoutId id="2147484127" r:id="rId16"/>
    <p:sldLayoutId id="2147484128" r:id="rId17"/>
    <p:sldLayoutId id="2147484129" r:id="rId18"/>
    <p:sldLayoutId id="2147484130" r:id="rId19"/>
    <p:sldLayoutId id="2147484131" r:id="rId20"/>
    <p:sldLayoutId id="2147484132" r:id="rId21"/>
    <p:sldLayoutId id="2147484133" r:id="rId22"/>
    <p:sldLayoutId id="2147484134" r:id="rId23"/>
    <p:sldLayoutId id="2147484135" r:id="rId24"/>
    <p:sldLayoutId id="2147484136" r:id="rId25"/>
    <p:sldLayoutId id="2147484137" r:id="rId26"/>
    <p:sldLayoutId id="2147484138" r:id="rId27"/>
    <p:sldLayoutId id="2147484139" r:id="rId28"/>
    <p:sldLayoutId id="2147484140" r:id="rId29"/>
    <p:sldLayoutId id="2147484141" r:id="rId3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6" b="14086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B073D3-D902-493B-8A08-889AD7D96F9F}"/>
              </a:ext>
            </a:extLst>
          </p:cNvPr>
          <p:cNvSpPr/>
          <p:nvPr/>
        </p:nvSpPr>
        <p:spPr>
          <a:xfrm>
            <a:off x="-24680" y="0"/>
            <a:ext cx="1221668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bg1">
                  <a:alpha val="96000"/>
                </a:schemeClr>
              </a:gs>
              <a:gs pos="71000">
                <a:schemeClr val="bg1">
                  <a:alpha val="67000"/>
                </a:schemeClr>
              </a:gs>
              <a:gs pos="100000">
                <a:schemeClr val="bg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D2EF5-E224-4644-9013-8369D9C41053}"/>
              </a:ext>
            </a:extLst>
          </p:cNvPr>
          <p:cNvSpPr txBox="1"/>
          <p:nvPr/>
        </p:nvSpPr>
        <p:spPr>
          <a:xfrm>
            <a:off x="3238500" y="2784529"/>
            <a:ext cx="57150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/>
              <a:t>Assistive Technology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4727448" cy="7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8B4FB4-7F50-4957-97F5-5E6A27067C94}"/>
              </a:ext>
            </a:extLst>
          </p:cNvPr>
          <p:cNvSpPr txBox="1">
            <a:spLocks/>
          </p:cNvSpPr>
          <p:nvPr/>
        </p:nvSpPr>
        <p:spPr>
          <a:xfrm>
            <a:off x="387989" y="1593273"/>
            <a:ext cx="6788131" cy="683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9479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479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1928D-75CB-4DC7-B973-377DCB97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10" y="1603065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/>
              <a:t>Video: Screen Reader Demo</a:t>
            </a:r>
          </a:p>
        </p:txBody>
      </p:sp>
    </p:spTree>
    <p:extLst>
      <p:ext uri="{BB962C8B-B14F-4D97-AF65-F5344CB8AC3E}">
        <p14:creationId xmlns:p14="http://schemas.microsoft.com/office/powerpoint/2010/main" val="53152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7ACA-B542-420F-AA35-D7FEF254F6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Web Page Navigation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EB1C1-F7A7-47AC-85B3-85F65E70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" y="1"/>
            <a:ext cx="12198798" cy="68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8B4FB4-7F50-4957-97F5-5E6A27067C94}"/>
              </a:ext>
            </a:extLst>
          </p:cNvPr>
          <p:cNvSpPr txBox="1">
            <a:spLocks/>
          </p:cNvSpPr>
          <p:nvPr/>
        </p:nvSpPr>
        <p:spPr>
          <a:xfrm>
            <a:off x="387989" y="1593273"/>
            <a:ext cx="6788131" cy="683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9479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9479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Video: Accessible Web</a:t>
            </a:r>
          </a:p>
        </p:txBody>
      </p:sp>
    </p:spTree>
    <p:extLst>
      <p:ext uri="{BB962C8B-B14F-4D97-AF65-F5344CB8AC3E}">
        <p14:creationId xmlns:p14="http://schemas.microsoft.com/office/powerpoint/2010/main" val="362540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BC984A-E815-49ED-907A-2B1B702F0C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49F37C-A57F-4147-803F-3FDB02BCC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C75C9A-BF6C-4DD6-8778-993E441AA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1447800"/>
            <a:ext cx="2808768" cy="2362200"/>
          </a:xfrm>
        </p:spPr>
        <p:txBody>
          <a:bodyPr/>
          <a:lstStyle/>
          <a:p>
            <a:r>
              <a:rPr lang="en-US" dirty="0"/>
              <a:t>Assistive Technology </a:t>
            </a:r>
            <a:br>
              <a:rPr lang="en-US" dirty="0"/>
            </a:br>
            <a:r>
              <a:rPr lang="en-US" sz="2800" dirty="0">
                <a:solidFill>
                  <a:schemeClr val="accent6"/>
                </a:solidFill>
              </a:rPr>
              <a:t>– Braille Displays</a:t>
            </a:r>
          </a:p>
        </p:txBody>
      </p:sp>
      <p:pic>
        <p:nvPicPr>
          <p:cNvPr id="11" name="Content Placeholder 4" descr="Jen using her VarioUltra, hands only visible. " title="Jen using her VarioUltra">
            <a:extLst>
              <a:ext uri="{FF2B5EF4-FFF2-40B4-BE49-F238E27FC236}">
                <a16:creationId xmlns:a16="http://schemas.microsoft.com/office/drawing/2014/main" id="{4790E17F-0806-435F-855B-171C5FB55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11547" y="114300"/>
            <a:ext cx="5943600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54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4C922-6926-4C83-8D79-F993EB200A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38B03A-B7E3-4A9D-8686-CA866901C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00"/>
            <a:ext cx="2819400" cy="2362200"/>
          </a:xfrm>
        </p:spPr>
        <p:txBody>
          <a:bodyPr/>
          <a:lstStyle/>
          <a:p>
            <a:r>
              <a:rPr lang="en-US" dirty="0"/>
              <a:t>Assistive Technology </a:t>
            </a:r>
            <a:br>
              <a:rPr lang="en-US" dirty="0"/>
            </a:br>
            <a:r>
              <a:rPr lang="en-US" sz="2800" dirty="0">
                <a:solidFill>
                  <a:schemeClr val="accent6"/>
                </a:solidFill>
              </a:rPr>
              <a:t>– Braille Displays</a:t>
            </a:r>
          </a:p>
        </p:txBody>
      </p:sp>
      <p:pic>
        <p:nvPicPr>
          <p:cNvPr id="10" name="Picture 2" descr="Image of a Brailliant BI 32 (NEW generation)" title="Brailliant BI 32">
            <a:extLst>
              <a:ext uri="{FF2B5EF4-FFF2-40B4-BE49-F238E27FC236}">
                <a16:creationId xmlns:a16="http://schemas.microsoft.com/office/drawing/2014/main" id="{DD215013-7829-4790-9096-4C946CE9F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05" r="387" b="23620"/>
          <a:stretch/>
        </p:blipFill>
        <p:spPr bwMode="auto">
          <a:xfrm>
            <a:off x="6222842" y="3319635"/>
            <a:ext cx="5119886" cy="2073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4" descr="Photo of VarioUltra 20" title="VarioUltra">
            <a:extLst>
              <a:ext uri="{FF2B5EF4-FFF2-40B4-BE49-F238E27FC236}">
                <a16:creationId xmlns:a16="http://schemas.microsoft.com/office/drawing/2014/main" id="{C3D492BA-6D54-475F-8CB2-B6BC590F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92" y="779537"/>
            <a:ext cx="5882517" cy="2362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418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2664-D5C7-4A7A-BA4D-C5A34280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772816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/>
              <a:t>Video: Braille Display Demo</a:t>
            </a:r>
          </a:p>
        </p:txBody>
      </p:sp>
    </p:spTree>
    <p:extLst>
      <p:ext uri="{BB962C8B-B14F-4D97-AF65-F5344CB8AC3E}">
        <p14:creationId xmlns:p14="http://schemas.microsoft.com/office/powerpoint/2010/main" val="17442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98AF53-134D-479C-B5BA-D7EE79E9B0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Assistive</a:t>
            </a:r>
            <a:br>
              <a:rPr lang="en-US" dirty="0"/>
            </a:br>
            <a:r>
              <a:rPr lang="en-US" dirty="0"/>
              <a:t>Technology </a:t>
            </a:r>
            <a:br>
              <a:rPr lang="en-US" dirty="0"/>
            </a:br>
            <a:r>
              <a:rPr lang="en-US" sz="3200" dirty="0">
                <a:solidFill>
                  <a:schemeClr val="accent6"/>
                </a:solidFill>
              </a:rPr>
              <a:t>- </a:t>
            </a:r>
            <a:r>
              <a:rPr lang="en-US" sz="3200" dirty="0" err="1">
                <a:solidFill>
                  <a:schemeClr val="accent6"/>
                </a:solidFill>
              </a:rPr>
              <a:t>VoiceOver</a:t>
            </a:r>
            <a:r>
              <a:rPr lang="en-US" sz="3200" dirty="0">
                <a:solidFill>
                  <a:schemeClr val="accent6"/>
                </a:solidFill>
              </a:rPr>
              <a:t> /</a:t>
            </a:r>
            <a:br>
              <a:rPr lang="en-US" sz="3200" dirty="0">
                <a:solidFill>
                  <a:schemeClr val="accent6"/>
                </a:solidFill>
              </a:rPr>
            </a:br>
            <a:r>
              <a:rPr lang="en-US" sz="3200" dirty="0">
                <a:solidFill>
                  <a:schemeClr val="accent6"/>
                </a:solidFill>
              </a:rPr>
              <a:t>   </a:t>
            </a:r>
            <a:r>
              <a:rPr lang="en-US" sz="3200" dirty="0" err="1">
                <a:solidFill>
                  <a:schemeClr val="accent6"/>
                </a:solidFill>
              </a:rPr>
              <a:t>TalkBack</a:t>
            </a:r>
            <a:endParaRPr lang="en-US" dirty="0"/>
          </a:p>
        </p:txBody>
      </p:sp>
      <p:pic>
        <p:nvPicPr>
          <p:cNvPr id="32" name="Picture 2" title="iPad">
            <a:extLst>
              <a:ext uri="{FF2B5EF4-FFF2-40B4-BE49-F238E27FC236}">
                <a16:creationId xmlns:a16="http://schemas.microsoft.com/office/drawing/2014/main" id="{A8E6F951-65B8-4799-9B51-1EB4765AE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r="9001"/>
          <a:stretch/>
        </p:blipFill>
        <p:spPr bwMode="auto">
          <a:xfrm>
            <a:off x="7896200" y="149520"/>
            <a:ext cx="4013422" cy="30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title="iPhone">
            <a:extLst>
              <a:ext uri="{FF2B5EF4-FFF2-40B4-BE49-F238E27FC236}">
                <a16:creationId xmlns:a16="http://schemas.microsoft.com/office/drawing/2014/main" id="{894EA140-DFAA-4CA2-9752-00C89BCF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203280"/>
            <a:ext cx="2176941" cy="298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Samsung - Android" title="Android">
            <a:extLst>
              <a:ext uri="{FF2B5EF4-FFF2-40B4-BE49-F238E27FC236}">
                <a16:creationId xmlns:a16="http://schemas.microsoft.com/office/drawing/2014/main" id="{BE8CACC9-B41B-4824-8E43-ECA2EB6FB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54" y="692696"/>
            <a:ext cx="1994930" cy="29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iPhone Accessibility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10801-AF50-4E1B-9631-0B79A3CC1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249BF0-8793-48D7-924E-A4A551CF38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056" name="Picture 8" descr="Image of a rotor turning motion on the iphone screen" title="Image of a rotor turning motion on the iphon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78" y="375491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ccessibility options for iPhone, shake, swipe, flick, etc." title="Accessibility options for iPhone, shake, swipe, flick, etc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514" y="1112837"/>
            <a:ext cx="4189506" cy="2325176"/>
          </a:xfrm>
          <a:prstGeom prst="rect">
            <a:avLst/>
          </a:prstGeom>
        </p:spPr>
      </p:pic>
      <p:pic>
        <p:nvPicPr>
          <p:cNvPr id="2052" name="Picture 4" title="Rotor op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32" y="2122396"/>
            <a:ext cx="2066925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pple accessibility rotor" title="Image result for apple accessibility ro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686672"/>
            <a:ext cx="1269504" cy="126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9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8B4FB4-7F50-4957-97F5-5E6A27067C94}"/>
              </a:ext>
            </a:extLst>
          </p:cNvPr>
          <p:cNvSpPr txBox="1">
            <a:spLocks/>
          </p:cNvSpPr>
          <p:nvPr/>
        </p:nvSpPr>
        <p:spPr>
          <a:xfrm>
            <a:off x="387989" y="1593273"/>
            <a:ext cx="6788131" cy="683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9479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479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A3B09-A675-48E1-A6DA-1880024C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6" y="1700808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/>
              <a:t>Video: Voice Over Demo</a:t>
            </a:r>
          </a:p>
        </p:txBody>
      </p:sp>
    </p:spTree>
    <p:extLst>
      <p:ext uri="{BB962C8B-B14F-4D97-AF65-F5344CB8AC3E}">
        <p14:creationId xmlns:p14="http://schemas.microsoft.com/office/powerpoint/2010/main" val="231498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8B4FB4-7F50-4957-97F5-5E6A27067C94}"/>
              </a:ext>
            </a:extLst>
          </p:cNvPr>
          <p:cNvSpPr txBox="1">
            <a:spLocks/>
          </p:cNvSpPr>
          <p:nvPr/>
        </p:nvSpPr>
        <p:spPr>
          <a:xfrm>
            <a:off x="387989" y="1593273"/>
            <a:ext cx="6788131" cy="683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9479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4792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ADE4C-9F12-4FF5-B1E4-6C747738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94" y="1700808"/>
            <a:ext cx="6480720" cy="792088"/>
          </a:xfrm>
        </p:spPr>
        <p:txBody>
          <a:bodyPr>
            <a:normAutofit fontScale="90000"/>
          </a:bodyPr>
          <a:lstStyle/>
          <a:p>
            <a:r>
              <a:rPr lang="en-US" dirty="0"/>
              <a:t>Video: iPhone Navigation with </a:t>
            </a:r>
            <a:br>
              <a:rPr lang="en-US" dirty="0"/>
            </a:br>
            <a:r>
              <a:rPr lang="en-US" dirty="0"/>
              <a:t>Braille Display</a:t>
            </a:r>
          </a:p>
        </p:txBody>
      </p:sp>
    </p:spTree>
    <p:extLst>
      <p:ext uri="{BB962C8B-B14F-4D97-AF65-F5344CB8AC3E}">
        <p14:creationId xmlns:p14="http://schemas.microsoft.com/office/powerpoint/2010/main" val="112810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24552"/>
          <a:stretch>
            <a:fillRect/>
          </a:stretch>
        </p:blipFill>
        <p:spPr>
          <a:xfrm>
            <a:off x="9110926" y="990600"/>
            <a:ext cx="2502127" cy="32766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r="23886"/>
          <a:stretch>
            <a:fillRect/>
          </a:stretch>
        </p:blipFill>
        <p:spPr>
          <a:xfrm>
            <a:off x="3856758" y="990600"/>
            <a:ext cx="2502127" cy="3276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995687" y="595427"/>
            <a:ext cx="2209800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latin typeface="+mj-lt"/>
              </a:rPr>
              <a:t>Crawford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995687" y="1425840"/>
            <a:ext cx="2149440" cy="395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CrawfordTech is a global software company focused on helping enterprises output, digitize and deliver customer communications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Our portfolio and know-how span </a:t>
            </a:r>
            <a:b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the intersection of digital output, content </a:t>
            </a:r>
            <a:b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management and analytics applications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“The work behind the workflow”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4085871" y="4329227"/>
            <a:ext cx="220980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194792"/>
                </a:solidFill>
                <a:latin typeface="+mj-lt"/>
              </a:rPr>
              <a:t>Accessibility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6554063" y="4329227"/>
            <a:ext cx="238506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194792"/>
                </a:solidFill>
                <a:latin typeface="+mj-lt"/>
              </a:rPr>
              <a:t>Content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9110926" y="4329227"/>
            <a:ext cx="2502127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194792"/>
                </a:solidFill>
                <a:latin typeface="+mj-lt"/>
              </a:rPr>
              <a:t>Enterprise Output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3939708" y="4723537"/>
            <a:ext cx="2502127" cy="85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Software and services provider for accessibility strategies and solutions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6573113" y="4733062"/>
            <a:ext cx="2272929" cy="1367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Optimizing content distribution strategy and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delivering high-value customer communication archive solutions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9169459" y="4733062"/>
            <a:ext cx="23850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Transforming and optimizing workflows for all output processes</a:t>
            </a:r>
          </a:p>
        </p:txBody>
      </p:sp>
      <p:pic>
        <p:nvPicPr>
          <p:cNvPr id="17" name="Picture Placeholder 17">
            <a:extLst>
              <a:ext uri="{FF2B5EF4-FFF2-40B4-BE49-F238E27FC236}">
                <a16:creationId xmlns:a16="http://schemas.microsoft.com/office/drawing/2014/main" id="{3698C0E0-A691-4387-8AAB-2330C8246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000" y="9906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28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7800" y="757238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276475"/>
            <a:ext cx="6096000" cy="1080517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True or False?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There is only one screen reader</a:t>
            </a:r>
          </a:p>
        </p:txBody>
      </p:sp>
    </p:spTree>
    <p:extLst>
      <p:ext uri="{BB962C8B-B14F-4D97-AF65-F5344CB8AC3E}">
        <p14:creationId xmlns:p14="http://schemas.microsoft.com/office/powerpoint/2010/main" val="1149390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38416" y="937456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492896"/>
            <a:ext cx="6096000" cy="936104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Can the end user control the screen reader speed?</a:t>
            </a:r>
          </a:p>
        </p:txBody>
      </p:sp>
    </p:spTree>
    <p:extLst>
      <p:ext uri="{BB962C8B-B14F-4D97-AF65-F5344CB8AC3E}">
        <p14:creationId xmlns:p14="http://schemas.microsoft.com/office/powerpoint/2010/main" val="3362271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22541" y="721519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205038"/>
            <a:ext cx="6096000" cy="1008062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Can end users employ more than one type of assistive technology?</a:t>
            </a:r>
          </a:p>
        </p:txBody>
      </p:sp>
    </p:spTree>
    <p:extLst>
      <p:ext uri="{BB962C8B-B14F-4D97-AF65-F5344CB8AC3E}">
        <p14:creationId xmlns:p14="http://schemas.microsoft.com/office/powerpoint/2010/main" val="426728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>
          <a:xfrm>
            <a:off x="0" y="0"/>
            <a:ext cx="75438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6320" y="578768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44072" y="2205038"/>
            <a:ext cx="5447928" cy="1439986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Can braille displays show information in contracted and uncontracted braille?</a:t>
            </a:r>
          </a:p>
        </p:txBody>
      </p:sp>
    </p:spTree>
    <p:extLst>
      <p:ext uri="{BB962C8B-B14F-4D97-AF65-F5344CB8AC3E}">
        <p14:creationId xmlns:p14="http://schemas.microsoft.com/office/powerpoint/2010/main" val="3669954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7800" y="737644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205038"/>
            <a:ext cx="6096000" cy="1008062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How does a braille display connect to a smart phone?</a:t>
            </a:r>
          </a:p>
        </p:txBody>
      </p:sp>
    </p:spTree>
    <p:extLst>
      <p:ext uri="{BB962C8B-B14F-4D97-AF65-F5344CB8AC3E}">
        <p14:creationId xmlns:p14="http://schemas.microsoft.com/office/powerpoint/2010/main" val="27493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04312" y="836712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205038"/>
            <a:ext cx="6096000" cy="3527425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 screen reader user can set preferences for which of the following?</a:t>
            </a:r>
          </a:p>
          <a:p>
            <a:pPr marL="514350" indent="-514350">
              <a:buAutoNum type="alphaLcParenR"/>
            </a:pPr>
            <a:r>
              <a:rPr lang="en-US" sz="2800" dirty="0">
                <a:solidFill>
                  <a:schemeClr val="bg1"/>
                </a:solidFill>
              </a:rPr>
              <a:t>Punctuation, numeric output and level of tag feedback</a:t>
            </a:r>
          </a:p>
          <a:p>
            <a:pPr marL="514350" indent="-514350">
              <a:buAutoNum type="alphaLcParenR"/>
            </a:pPr>
            <a:r>
              <a:rPr lang="en-US" sz="2800" dirty="0">
                <a:solidFill>
                  <a:schemeClr val="bg1"/>
                </a:solidFill>
              </a:rPr>
              <a:t>Speech rate</a:t>
            </a:r>
          </a:p>
          <a:p>
            <a:pPr marL="514350" indent="-514350">
              <a:buAutoNum type="alphaLcParenR"/>
            </a:pPr>
            <a:r>
              <a:rPr lang="en-US" sz="2800" dirty="0">
                <a:solidFill>
                  <a:schemeClr val="bg1"/>
                </a:solidFill>
              </a:rPr>
              <a:t>Voices used</a:t>
            </a:r>
          </a:p>
          <a:p>
            <a:pPr marL="514350" indent="-514350">
              <a:buAutoNum type="alphaLcParenR"/>
            </a:pPr>
            <a:r>
              <a:rPr lang="en-US" sz="2800" dirty="0">
                <a:solidFill>
                  <a:schemeClr val="bg1"/>
                </a:solidFill>
              </a:rPr>
              <a:t>Translating languages</a:t>
            </a:r>
          </a:p>
        </p:txBody>
      </p:sp>
    </p:spTree>
    <p:extLst>
      <p:ext uri="{BB962C8B-B14F-4D97-AF65-F5344CB8AC3E}">
        <p14:creationId xmlns:p14="http://schemas.microsoft.com/office/powerpoint/2010/main" val="282880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62D2B-0D32-4635-B8AB-A302F2792F1F}"/>
              </a:ext>
            </a:extLst>
          </p:cNvPr>
          <p:cNvSpPr/>
          <p:nvPr/>
        </p:nvSpPr>
        <p:spPr>
          <a:xfrm>
            <a:off x="3276600" y="2835537"/>
            <a:ext cx="5638800" cy="1277403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66004-8249-46C0-9D5B-9C15BD70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1511"/>
            <a:ext cx="10515600" cy="941429"/>
          </a:xfrm>
        </p:spPr>
        <p:txBody>
          <a:bodyPr/>
          <a:lstStyle/>
          <a:p>
            <a:r>
              <a:rPr lang="en-US" sz="7200" b="1" dirty="0">
                <a:solidFill>
                  <a:srgbClr val="000000"/>
                </a:solidFill>
              </a:rPr>
              <a:t>Thank You</a:t>
            </a:r>
            <a:endParaRPr lang="en-US"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5834D-B9EE-43CE-B77C-2859906B9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613" y="1550806"/>
            <a:ext cx="5826530" cy="1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527A9-F920-4179-A27B-81F15C3B3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A screen reader user can set preferences for which of the following?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rgbClr val="080808"/>
                </a:solidFill>
              </a:rPr>
              <a:t>Punctuation, numeric output and level of tag feedback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rgbClr val="080808"/>
                </a:solidFill>
              </a:rPr>
              <a:t>Speech rate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rgbClr val="080808"/>
                </a:solidFill>
              </a:rPr>
              <a:t>Voices used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rgbClr val="080808"/>
                </a:solidFill>
              </a:rPr>
              <a:t>Translating languages</a:t>
            </a:r>
          </a:p>
          <a:p>
            <a:r>
              <a:rPr lang="en-US" dirty="0">
                <a:solidFill>
                  <a:srgbClr val="080808"/>
                </a:solidFill>
              </a:rPr>
              <a:t>Can end users employ more than one type of assistive technology?</a:t>
            </a:r>
          </a:p>
          <a:p>
            <a:r>
              <a:rPr lang="en-US" dirty="0">
                <a:solidFill>
                  <a:srgbClr val="080808"/>
                </a:solidFill>
              </a:rPr>
              <a:t>Can the end user control the screen reader speed?</a:t>
            </a:r>
          </a:p>
          <a:p>
            <a:r>
              <a:rPr lang="en-US" b="1" dirty="0">
                <a:solidFill>
                  <a:srgbClr val="080808"/>
                </a:solidFill>
              </a:rPr>
              <a:t>True or False? </a:t>
            </a:r>
            <a:r>
              <a:rPr lang="en-US" dirty="0">
                <a:solidFill>
                  <a:srgbClr val="080808"/>
                </a:solidFill>
              </a:rPr>
              <a:t>There is only one screen reader</a:t>
            </a:r>
          </a:p>
          <a:p>
            <a:r>
              <a:rPr lang="en-US" dirty="0">
                <a:solidFill>
                  <a:srgbClr val="080808"/>
                </a:solidFill>
              </a:rPr>
              <a:t>Can braille displays show information in contracted and uncontracted braille?</a:t>
            </a:r>
          </a:p>
          <a:p>
            <a:r>
              <a:rPr lang="en-US" dirty="0">
                <a:solidFill>
                  <a:srgbClr val="080808"/>
                </a:solidFill>
              </a:rPr>
              <a:t>How does a braille display connect to a smart phone?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C3CE1-2EAE-425B-930B-9B6C0FCF9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08092-1E6D-41CE-A240-84789C9B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9940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Headshot Katrina Fox" title="Katrina Fox">
            <a:extLst>
              <a:ext uri="{FF2B5EF4-FFF2-40B4-BE49-F238E27FC236}">
                <a16:creationId xmlns:a16="http://schemas.microsoft.com/office/drawing/2014/main" id="{3EE3278D-4F92-4E59-89C1-F65AF2FFA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420" y="2236028"/>
            <a:ext cx="2245221" cy="2386264"/>
          </a:xfrm>
        </p:spPr>
      </p:pic>
      <p:pic>
        <p:nvPicPr>
          <p:cNvPr id="16" name="Picture Placeholder 15" title="Headshot Aimée Ubbink">
            <a:extLst>
              <a:ext uri="{FF2B5EF4-FFF2-40B4-BE49-F238E27FC236}">
                <a16:creationId xmlns:a16="http://schemas.microsoft.com/office/drawing/2014/main" id="{FD79A56D-D9A6-427C-B444-9F73C25FE3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2235708"/>
            <a:ext cx="2249424" cy="238658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685800"/>
            <a:ext cx="8534878" cy="701675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441765" y="4811830"/>
            <a:ext cx="2774763" cy="838200"/>
          </a:xfrm>
        </p:spPr>
        <p:txBody>
          <a:bodyPr>
            <a:normAutofit/>
          </a:bodyPr>
          <a:lstStyle/>
          <a:p>
            <a:r>
              <a:rPr lang="en-US" dirty="0"/>
              <a:t>Katrina Fox</a:t>
            </a:r>
            <a:br>
              <a:rPr lang="en-US" dirty="0"/>
            </a:br>
            <a:r>
              <a:rPr lang="en-US" dirty="0"/>
              <a:t>Marketing Specialist</a:t>
            </a:r>
            <a:br>
              <a:rPr lang="en-US" dirty="0"/>
            </a:br>
            <a:r>
              <a:rPr lang="en-US" dirty="0"/>
              <a:t>kfox@crawfordtech.com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6096" y="4811830"/>
            <a:ext cx="2717627" cy="83820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Aimée Ubbink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Document Accessibility Specialist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aubbink@crawfordtech.com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25607A-99FA-4FD7-98A5-3619D8E59403}"/>
              </a:ext>
            </a:extLst>
          </p:cNvPr>
          <p:cNvSpPr txBox="1">
            <a:spLocks/>
          </p:cNvSpPr>
          <p:nvPr/>
        </p:nvSpPr>
        <p:spPr>
          <a:xfrm>
            <a:off x="4971288" y="481183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 Goulden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&amp; Quality Manager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jgoulden@crawfordtech.com</a:t>
            </a:r>
          </a:p>
        </p:txBody>
      </p:sp>
      <p:pic>
        <p:nvPicPr>
          <p:cNvPr id="13" name="Picture Placeholder 12" descr="Jen Goulden Headshot">
            <a:extLst>
              <a:ext uri="{FF2B5EF4-FFF2-40B4-BE49-F238E27FC236}">
                <a16:creationId xmlns:a16="http://schemas.microsoft.com/office/drawing/2014/main" id="{4A848164-E2AD-4EA5-B986-0AF3ADBB6E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10360"/>
          <a:stretch>
            <a:fillRect/>
          </a:stretch>
        </p:blipFill>
        <p:spPr>
          <a:xfrm>
            <a:off x="4971288" y="2235708"/>
            <a:ext cx="2249424" cy="2386584"/>
          </a:xfrm>
        </p:spPr>
      </p:pic>
    </p:spTree>
    <p:extLst>
      <p:ext uri="{BB962C8B-B14F-4D97-AF65-F5344CB8AC3E}">
        <p14:creationId xmlns:p14="http://schemas.microsoft.com/office/powerpoint/2010/main" val="77954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F800-0F27-4B7D-B50D-5265E0A3D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dirty="0" err="1"/>
              <a:t>MAGic</a:t>
            </a: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ZoomText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Supernova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 err="1"/>
              <a:t>iReader</a:t>
            </a: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Eye-Pal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Dolphin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84" y="612648"/>
            <a:ext cx="38100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Assistive Technology </a:t>
            </a:r>
            <a:r>
              <a:rPr lang="en-US" sz="2800" dirty="0">
                <a:solidFill>
                  <a:schemeClr val="accent6"/>
                </a:solidFill>
              </a:rPr>
              <a:t>– Screen Magnification</a:t>
            </a:r>
          </a:p>
        </p:txBody>
      </p:sp>
      <p:pic>
        <p:nvPicPr>
          <p:cNvPr id="33" name="Picture 32" descr="MAGic - Screen Magnifier Software" title="Screen Magnifier Software">
            <a:extLst>
              <a:ext uri="{FF2B5EF4-FFF2-40B4-BE49-F238E27FC236}">
                <a16:creationId xmlns:a16="http://schemas.microsoft.com/office/drawing/2014/main" id="{893D1A69-C35D-43EB-B997-ABF9E43DA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98" y="304800"/>
            <a:ext cx="3657600" cy="4178300"/>
          </a:xfrm>
          <a:prstGeom prst="rect">
            <a:avLst/>
          </a:prstGeom>
        </p:spPr>
      </p:pic>
      <p:grpSp>
        <p:nvGrpSpPr>
          <p:cNvPr id="6" name="Group 5" descr="Screen Magnifier Software" title="Screen Magnifier Software">
            <a:extLst>
              <a:ext uri="{FF2B5EF4-FFF2-40B4-BE49-F238E27FC236}">
                <a16:creationId xmlns:a16="http://schemas.microsoft.com/office/drawing/2014/main" id="{229662D0-93A3-4D1C-8F88-FEDA7DE78776}"/>
              </a:ext>
            </a:extLst>
          </p:cNvPr>
          <p:cNvGrpSpPr/>
          <p:nvPr/>
        </p:nvGrpSpPr>
        <p:grpSpPr>
          <a:xfrm>
            <a:off x="5069466" y="2819400"/>
            <a:ext cx="3761083" cy="3096344"/>
            <a:chOff x="4572000" y="2564904"/>
            <a:chExt cx="3761083" cy="3096344"/>
          </a:xfrm>
        </p:grpSpPr>
        <p:pic>
          <p:nvPicPr>
            <p:cNvPr id="23" name="Picture 4" descr="http://www.afb.org/images/screen%20magnification.jpg">
              <a:extLst>
                <a:ext uri="{FF2B5EF4-FFF2-40B4-BE49-F238E27FC236}">
                  <a16:creationId xmlns:a16="http://schemas.microsoft.com/office/drawing/2014/main" id="{F382DDC7-5F30-4620-92B0-2706BF2B6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398" y="2780928"/>
              <a:ext cx="3515685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E7EF60-B88E-43AC-8212-A6BE33837950}"/>
                </a:ext>
              </a:extLst>
            </p:cNvPr>
            <p:cNvSpPr/>
            <p:nvPr/>
          </p:nvSpPr>
          <p:spPr>
            <a:xfrm>
              <a:off x="4572000" y="2564904"/>
              <a:ext cx="1368152" cy="108012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965ADCB-A6C3-4E1A-8524-1E1D110EC7C1}"/>
                </a:ext>
              </a:extLst>
            </p:cNvPr>
            <p:cNvCxnSpPr>
              <a:stCxn id="24" idx="5"/>
            </p:cNvCxnSpPr>
            <p:nvPr/>
          </p:nvCxnSpPr>
          <p:spPr>
            <a:xfrm>
              <a:off x="5739791" y="3486844"/>
              <a:ext cx="835449" cy="734244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458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F10947-4DA7-41BC-B106-E52FABE8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Magnifiers</a:t>
            </a:r>
          </a:p>
        </p:txBody>
      </p:sp>
    </p:spTree>
    <p:extLst>
      <p:ext uri="{BB962C8B-B14F-4D97-AF65-F5344CB8AC3E}">
        <p14:creationId xmlns:p14="http://schemas.microsoft.com/office/powerpoint/2010/main" val="391390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ts1.mm.bing.net/th?&amp;id=HN.608015945871851659&amp;w=300&amp;h=300&amp;c=0&amp;pid=1.9&amp;rs=0&amp;p=0" title="V-Tech Magnifier">
            <a:extLst>
              <a:ext uri="{FF2B5EF4-FFF2-40B4-BE49-F238E27FC236}">
                <a16:creationId xmlns:a16="http://schemas.microsoft.com/office/drawing/2014/main" id="{3B00BE2C-6B1E-4FEC-AFCA-F30577B3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077072"/>
            <a:ext cx="2651766" cy="25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5B5BCE-2B38-4DE1-95E0-5C6A131D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</p:spPr>
        <p:txBody>
          <a:bodyPr/>
          <a:lstStyle/>
          <a:p>
            <a:r>
              <a:rPr lang="en-US" dirty="0">
                <a:solidFill>
                  <a:srgbClr val="020202"/>
                </a:solidFill>
              </a:rPr>
              <a:t>Magnifiers</a:t>
            </a:r>
          </a:p>
        </p:txBody>
      </p:sp>
      <p:pic>
        <p:nvPicPr>
          <p:cNvPr id="5" name="Picture Placeholder 4" descr="Man reading a document using a table top magnifier" title="Magnifying Device">
            <a:extLst>
              <a:ext uri="{FF2B5EF4-FFF2-40B4-BE49-F238E27FC236}">
                <a16:creationId xmlns:a16="http://schemas.microsoft.com/office/drawing/2014/main" id="{E4161FCA-34FB-45DD-9493-B2DBA440DAF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  <p:pic>
        <p:nvPicPr>
          <p:cNvPr id="7" name="Picture Placeholder 8" descr="Magnification hard ware" title="Magnifier">
            <a:extLst>
              <a:ext uri="{FF2B5EF4-FFF2-40B4-BE49-F238E27FC236}">
                <a16:creationId xmlns:a16="http://schemas.microsoft.com/office/drawing/2014/main" id="{B0EDD0C3-597E-4824-BDA8-D6DFE7E39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r="8750"/>
          <a:stretch>
            <a:fillRect/>
          </a:stretch>
        </p:blipFill>
        <p:spPr>
          <a:xfrm>
            <a:off x="8333994" y="1"/>
            <a:ext cx="3851109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C7652-80D2-4EA1-9AB6-7ABCAD1B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Magnifiers – Magnifying glass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132DE-DC50-42B0-B661-C189F3A1F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24" y="-243408"/>
            <a:ext cx="12771847" cy="79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743200"/>
            <a:ext cx="5093102" cy="253441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20202"/>
                </a:solidFill>
              </a:rPr>
              <a:t>Dragon NaturallySpeaking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rgbClr val="020202"/>
                </a:solidFill>
              </a:rPr>
              <a:t>SpeechGear’s</a:t>
            </a:r>
            <a:r>
              <a:rPr lang="en-CA" dirty="0">
                <a:solidFill>
                  <a:srgbClr val="020202"/>
                </a:solidFill>
              </a:rPr>
              <a:t> Interact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rgbClr val="020202"/>
                </a:solidFill>
              </a:rPr>
              <a:t>SpeechMagic</a:t>
            </a:r>
            <a:endParaRPr lang="en-CA" dirty="0">
              <a:solidFill>
                <a:srgbClr val="02020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20202"/>
                </a:solidFill>
              </a:rPr>
              <a:t>Kurzweil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20202"/>
                </a:solidFill>
              </a:rPr>
              <a:t>Apple – Siri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20202"/>
                </a:solidFill>
              </a:rPr>
              <a:t>Android – </a:t>
            </a:r>
            <a:r>
              <a:rPr lang="en-CA" dirty="0" err="1">
                <a:solidFill>
                  <a:srgbClr val="020202"/>
                </a:solidFill>
              </a:rPr>
              <a:t>SpeechTexter</a:t>
            </a:r>
            <a:r>
              <a:rPr lang="en-CA" dirty="0">
                <a:solidFill>
                  <a:srgbClr val="020202"/>
                </a:solidFill>
              </a:rPr>
              <a:t>/</a:t>
            </a:r>
            <a:r>
              <a:rPr lang="en-CA" dirty="0" err="1">
                <a:solidFill>
                  <a:srgbClr val="020202"/>
                </a:solidFill>
              </a:rPr>
              <a:t>SpeechNotes</a:t>
            </a:r>
            <a:endParaRPr lang="en-CA" dirty="0">
              <a:solidFill>
                <a:srgbClr val="020202"/>
              </a:solidFill>
            </a:endParaRPr>
          </a:p>
          <a:p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F04878-8241-42A9-B56C-8B37D726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66800"/>
            <a:ext cx="38100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Assistive Technology </a:t>
            </a:r>
            <a:r>
              <a:rPr lang="en-US" sz="3100" dirty="0">
                <a:solidFill>
                  <a:schemeClr val="accent6"/>
                </a:solidFill>
              </a:rPr>
              <a:t>– Speech Recognition </a:t>
            </a:r>
            <a:br>
              <a:rPr lang="en-US" dirty="0">
                <a:solidFill>
                  <a:schemeClr val="accent6"/>
                </a:solidFill>
              </a:rPr>
            </a:br>
            <a:endParaRPr lang="en-US" dirty="0"/>
          </a:p>
        </p:txBody>
      </p:sp>
      <p:sp>
        <p:nvSpPr>
          <p:cNvPr id="5" name="AutoShape 2" descr="data:image/jpeg;base64,/9j/4AAQSkZJRgABAQAAAQABAAD/2wCEAAkGBhMSERUUExQWFRQWGBgYGBcYFxkcFRcXFRgVFxUVGBgXHCYfGBojGRcUHy8gIycpLCwsFx4xNTAqNSYrLCkBCQoKDgwOGg8PGikkHBwsKSkpKSkpKSkpKSkpKSwpKSwpKSkpKSksLCwpKSwsKSwpLCkpKSksLCkpLCwsKSwsLP/AABEIAMsA+AMBIgACEQEDEQH/xAAcAAABBQEBAQAAAAAAAAAAAAAEAQIDBQYABwj/xABJEAABAwEEBQcHCgUCBgMAAAABAgMRAAQSITEFBkFRYRMiMnGBkaEHQlKSscHRFBUWI1NicoKi8DNDssLhVHNEY4OTo9IkNPH/xAAaAQACAwEBAAAAAAAAAAAAAAABAgADBQQG/8QAJhEAAgEDBAICAwEBAAAAAAAAAAECAxESBCExURNBImEUMjNCI//aAAwDAQACEQMRAD8AqNcrZb2EFYtTxReAm8ZEnCe+szZtLWx0f/YfUccLxnuHbXovlJs0WO0YZKbV/wCQVidRHJdJxBShxQwnEJy8aFOKk7CylZXK5xVpIJLrp61mubsbygCXHPWONa3lFQOecsOanCc9lOZkc0LVAxjCJxnZxNdngivZV5Lox69DOEeeeOO2acnVxRBMK8a32ijeUqVO4DZGw4e2rYWEJIxdyGIVl14VfDTQkiqVex5UdWlAG8kjGMZqMauncK9WXottSrqg4oDGSskTGdIdBM+h4mrPxKf2KtQeZs6rg5wOynjVocO6vTBoZkfyx4/GlGjGR/LTTrS0/sD1B5n9GhvHdT06tJ3+FemosDQ8xHdUiLMjYhPqinWnpL0I9SzzE6sIPnHsAqVvVVv71emhtO4d3+KfHVVqpUl/kT8iR5u3qi2fNWe/4UQnU1H2Sj2GvQ0qPGuE8aNqa4ihHWkzEMakp+w7waMRqoBkykdgFa1c/s1CTTqaXCQucmUDWrxGSUjuohGhVfdHb8KtS4PST30irYj0094qzzNcCO4CnQ53jxpw0T97wqdWkGvtE0xWl2fTHYD8Knnl2DE5OjBtPhTxo9PGofntreo9QPwpPnlByS4fyml80n7BiE/JE7qfyCd3jQZ0ruacPZHtpvzms5MK7Sn40rqPsOAbcTuFPSkcKBFrfOTMdaqVT1oP8tA6yfhSubDiYa32u0KedEvFIWq6EhUYK4DKt55GW3Q5bC6FiQxdvgiR9dlNRKVav+WO81o9REu37QXCk81qIGWLs+6szU07QctzuoVPko2L/SGdJXaQONdWSjQMN5S2P/hWn8APctJrzrUgAPGBeJQsQOKa9U8pDM2G1/7K/AT7q8p1EX9ejGJChPW2ur6P7IrqcF8EcNm+oeUxI3US02SMDP7NMFlVevGRERAG4A+ytLFnKmrE+h31BWCZJBnGMPZOVWptL93BsTO/Zupmr6lcsMCear0dwrUsrWBihR6ynCroppHNUnvwZwWq0egiOs/Cm8taCTzUDdN74Vpy+v7M+sKFGmRAOAnju406uyrP6KKbSQRDfCL049lc2za8MU+qTV8rTIAmMMsDSp0yCYETuo2ZM30UqbNayqcAIiAg4mczTkWO1elH/TPxqyZ1jQoSIjLuqZGmQqYjDGok3wC8uikb0FapSb6jAHmxiBE4mpjoO1EiXFQPwyTVkrTpSQCMCMCOEYRO4inDT8mOzonOhjImUgFnVx7HnuSeKRsjZUg1Yc2rV6/wFFPabWCgATeJGQwgTtFOGmFGAArHenhP+KmMwXkB/RVW0n/uH4Ug1PBzI71H3ilRpxwrUIUQOG0KKSPCe2pRpFyDgpMAxJzNHGQLyI06no+6exXxqZOqbY3diR7zQbGk3SkEmcTjN3bAwzyqRFtcJxAA33qOD7B8gtOrTY2j1U/CpBoFobfED2Cg1WsekO+k+UJO2ph9g+XYeNFtDMn1qd8hY4esarVOjiew0vKcFeqaOH2DfssOQYGwdpJoPSjaSkBtIzMwkZRlzt+8Uy4rYhR/KacGF/Zq7h8aiUV7CtgdTKiECYAAneSI205tsjMzjwy76IFld2NnvApwsTv2Y9YU2cQ3ADZSFTeUeGEb60GpbQSt+ABIa7/rJNVzlgdAJupH5qsNS3byn8smsso+sNcuradJ2OjTP/oi3t+dLTbdnXVhI2WVeu1mvWW0jey7/QqvDtQ1TaGRhipI9aR7DX0JrGxebcG9tY70kV85akOw+wdy2/Baavo8oqqcHslj0MlAup5M5TKZO3OaYxo88o6Pq8CjzBtTs7qLUyELUQVgk7Ms53YZmhEOQ65i50WzgN18HZ+5rbVzGbYV8m5OVlTaQM1XAIB401Ok0f6lvuHxqG3WZDibiy6pOcZAxlOFDJ1esw8x39Xwo2XsVWfIYdJo/wBSjuFQGzNBIl4RmJA3wT34UxWiGRODuOeJ+FGK0W1cTzVkAQMccSpRBw3+2o7LgO3oVnRKVAw5ImDCUxNSjQo9M+qn21G00lKYSHQM4kzjtHdTyifts46RHbStsRtgTzVmYNxToQc4gTjtpE2yynJ9R/Cn4Clf0EwpRUppxSjmSo47vCiLJq8xBhtSRORWrvpk0lvcZvsFTbLNh9Y6SdsK24ej1CnWq3WZFyVPHlEXxdk80GLx3Y0ejVyz5XP1K2dtBad0a2ktEFaAlJbARldkKxw3ilyTaSuBNXIEaZsxAhFoXxCTEYYz1Ed9NVppjAchaCTIAM4kAE+duIoVrRrUFN9+Bic0jC6MDHAd1PVYGs7zxifO2wAT1wB3VZ4/tljxHWjWKztxfszyZyk8OvdFCua52bZZlHrVUruhbOowoOqjetRGXXUrGrFmInkz2k0XTX2FOHsGa1ybUYTZBjgJI29lEK1iI/4Rsda0742caltGgWENqUGk81JImYwBOOOVUDzzKUXgyyZBuwknEeaqDIJzplCBPjLhFs5rW6AYYYTAUcVehsw2nZWwahSUmBiAe8A15zY9IsqUhIablSgFC5leMYb9nfXpSBgI3CqaySaxKqisjopaUVxNUlAldFLXGoQ5NcaSuqEIrSmUEHaKXVezJQp66IkNz2cpXPHmnqqTV3pu/hb9rlV1/wCTOvSf0QTbTjXUtuzrqx0brDdJNzhvBHeK+WNAulFoA9FZ/Sqvq21DKvlRaLltdG550dy1VbRe5XPg93tPSPSx3ds+00AFHlj/ABMWweOClfGp7RaHgrmJlJCSMMMQJ275oVVrf5ZJKTNwg83YFJOGNb64MVrdhwk/aYYdkD/NKlZBmHMMY2HhTrRpEhKrjTilAc0XYBOyTOVVLWk7bHOag8G5HXN6otytJs0TD17YR11HbEzHS609tUY0pbJ/h/8AjPGfOo5nSFoKAS3CrxBlJyhJBieJFK42DZkpOX8THw//AGaUpz/iZfEd9D/ONoj+HJ6iO+pbNpB4kX0QNsJJPAUXcFmPUMfPOydnCnFsSBCz++rYaF0jph4LhppRTElRQTJOwCRkKF+erV9mf+0r41Em0HFmnbRAjP20DpgYJxIzyqmTpm2fZ9nJK375oy0abCG2i+hd9ZchKE4wg5kE4SCDSYuDVxcSFLm8uHhA6qdPFwyN2UmOw01WsLQ/lWjDPmdfH7qu6mfSVqSAy+TtF0ZXrs57watz+izGQ5tyDN1w5jHL9yKJbeJMXVDicqDb1kQcrNaDlsTty20GdfrP9g73p7s6mf0yYSfoubWmW1jelQ8DXnjdkUh27zIMhWcKzIgjGTEDrrU/T+z/AOnc70/Go/p3Z/8ATK700r39Msgpx9FXYtFFL18i5CkXQd05YbsMa9LQMB1fCsOrygNAYWY9qh8K2tkevtoVEXkpVG68kGPGkn62K62X+iakNLFcarOYQVwrqSahDjXE100hVRIMe6Jp+rp57v4W/a5THMj1UugOm7+BHgV1XW/lI6tL/RBdrONdTbSa6sZG8Xdor5Z1jauaTtSdz7niZ99fUz+VfNPlDs93TFq4uJV6yEmnpciyPWW+c22oBWLaTIP3RwoZxoh1vmrxCxnwSd1M0c87yFnLeKSyjDmzISROO3Ad1Th10LbK0zzlARdyKDu6h41vxbxRiTXyYQEzgQ5jh1ZCnAf7mwZYbKn+VKA/hrnYMMSMhnVIm36QnFlMcBJAz34mitytK5btLumYWRlB7MfHwoh9UoBxEjuyzqjXpO2D+X/4z2edRVk0naChRU1zhAHNImQvGJyEJ76EotbkcQhLv3nDO8TtOPhXCfTX3DbhvqezW43BfSoKjEBJgGni3p+96qqF2LdgwXieevLdTCsx014Qco38aj0vp5bd0MtKcJkqN1V0DdgM5quTrVaJANmIB28/Dwpkmw2bLqy2sJzK1ZYkf5qLWKxJWlClXpQVRdOPOAB68BVcdZXsfqRh+PHaNlG/LVPMXlJKSFlMCRIAGInrI7KmLjJXJZp3KZrRjQGBexiecccTA/Ue+nJ0UyCSOWkjE3jJzwP721YBOWDme8TgBSITgRDmMT3xn21fcfJgXzcyMfrtnnq4HfSNar2VU/Vqw3qO2ePCikLgHBzvzkZjDfTyRuc656vh41GTJ9gytU7MATyeQyvKxjtqj+a7ranHbGlCE71uXjhMjZFbBLN1KhJMg59Wyo9KaXuONpBSpJRBCiLoOBBI2xXPNv0GNSXZk3bO22pPK2VKEKIAVeUZKsAInbXpFnbCUJSBASkJHUkAR4V5Vp7Sbjj4StaXAlYKCPNlSSe3CvV2zgKpyb5DXTsOpDTjXVDkGmurjSRRIdSKpSKQ1CDF5HqpNB9Nz8A8FGuXkeqm6EPPX+D+4Ulb+TOnS/1QXajXU20GurHN9mgeGFfOXlbQU6Yc+8hpX6Y91fRztfP/AJcmrukW1enZ0/pUsVKfIJcGu1fCl2CzlICiERiSMioR1VLa2XZbKm0/xEjBewi7tHE1X6pKWrR7FxYTdU4kyYnnYf1Va2guJRKilXPbV0soVjs2zW/TbxVjFq/uwlNnN7FCtuN6cpincmRjdXmcAfHKpzalDNHcpPVVJaXdIlSigICSTAlJgbMafkp3ZorKmE7e3OnP9E54bs8iKzqX7eIlE78EeGO+irLa7XCrzeSSUmBnKYGBxwK+6lcfYHELQ8c5c3waby5HnrxnZlieOFQo0naL0FoxOxBmJ691L85WjD6oxAmQZBIlUbwDPhR3DYnLxw56+lu378cqJNmX9of2aDtmmFoQi60pS1ReF1V1OEqJjZMAddBHWN4Zs9eCxu4VFGT4BZl8y2oTKr26ktKsBIvYxnwPwrPHWlwfyhltvj+2j9H6XLySSi7dUjfBvBUjEDL30soSW7FaYVyqfRHr9fwpeUSckj16rm7KwDgkjEelmZ+J76ey0ykhSQQcFDpbsD6tNYaytyH3k+h+qlDifQ/VUItKDt8D3+FQKfRhzs+B40UkxQ7lUDzP1VHyrR/lg9tBuBPp7th24D20iUJ2LzxGBy/Yo4w7IWAab2NJ8KOs65SCBHDtNVTTRViFyOrd21Y2PoDrPtNUzilwLJ3J66upDSCnUhNITSA0SCk0hriaSiQYvI0zQx56/wDb/uTTztqDRJ+tPFCvamhVX/OR0ab+iDXzXU16urEPQM0ruVeHeXxmLRZF723UeqsH+417i7lXjvl/s/1FlXudWn1kT/bQhySXB3k3XfsJAjmunA5YpQYq90jY1ckslKMADhh0SDHVWP8AJcb9kfRMELbVO3EKH9tapTRS24OVCr6FCFBROA2Y1vUW8NjErL5sPNjJGKE8AFHLjSmzEZN7PS4Qc521zFuJQFS2RAPSIzHVVbbWLYtwlt1tAwhIVlGZyzzq3cpLLkfuLjr/AHtoizMYKMKx80nKN3fVMiy28DppnfeEHsKaJsptgVCsU44m7HRVGXG7UktuUC1gq4f+Zs6sqaXCZxd24Rt/cVGl+1bUduHGcuwUVZbYsA8qhQM4XUno4btudKAiU+QOmsbcpwOO/ZlTlWgx/EX6uOZ40y36YUltRbacWvYm4QMdp4CqxrWO1ecxGXmrxnPL941ErhLNVpxnlCMTsqLTuklN2cONgKJW2kXsBz13STQX0keH8gbceeMspw20Fp/TSnrI8m5cKAhYOMApeQBmBvnvozg0MluC6S0vbWChLoaHKG6DfN0HASoxgBnNCuaz2xoLK0pgD0wZF4CUxM5dxmptJaDtL4AccvXSSOanaI30ANRHPS/SPcamLOmKhbcI+lNrHJJ5n1hSAb423SLxjm4KA791EHT1uj+G2o3EmEuJvQ4o3VARsukEbJFVp1Jd9L9P+aiVqU7vPqK9xqKL7DamWx1jthbCg2i7F+/ygyUoJDZnzhBEbJpbRrHbEqI5NIuOpZUL6T9YvFImMoIxyFUn0Ne/aVUv0Qf4dyvhUwfZLUy+f8oim1KQqzwpBKVALEXhgcs6ks3lIN1UWYkIxUb4wC1XU+JrPfQ+0cP1fCm/RN8bv1fCo6d/YcKTNZY9f3XgS3Y1qCVJSYcT0nMEDHfXO6/OpF42F27KhIWkgFBhQVGUHfWT+jT4yIGRwKhllkKj+YXxMKic4UrHrwx7aniXYjp0jYHX13leR+ROcrF65yiJi7ekY7sYpqtfngUzYXZWJSLybxExN3MCd9Y5Wg35mROw3lThgMYnAUvzTaJvXudlevqvEbp3UfEuyeOkbJevD4KwbC5LZSFgOIJTe6MgGmWjXx5sKUuxLSlCghRLiOatWISYOdY5GhrQkyFQo5kLIJ6yMTXfMb8ESCCZIvGCd5G00vi+yeOmay2+UNxow7Y3EHZK0wcAcCMDgR31aapaceeeTfsy2m1tuFK1KBBi7hGzbXn69B2ggAmQMgVkgdQOVX+oNgfbtqStRuck6mL5IHNww7KrrQtTdmW0oQUlY9EeNdTXa6sNGmaheVeY+XJm9o296D7R7DeSfbXpy6wXlas1/RdqG1KUr9RaSfCaWPIXwef+SB7G0JmBcSfVWd/469CSxeEBxJmRkNoryvyUuTaVoxhbSxh+VXfhXpLViQhUpvpIKcYBywFbmmd4GPqV8yTRlnWphvoGUpzG7CKLas6xklE8B/nroLRTxS2Bf6KlpxQPNWrwiodLWRbxSRaLgSDgkEDiTBzro3Zyl0lx30U9hp7TijgpMYHbhWbs2jH0iBaZxzvLEe7Z41MzZbUlSfrgoSJBXgRI2XeBqOCtygNFq4yb3QUeIVh2UxxB3O9UiMgN1DrFqBgLBAJ9EymcOoxRNntTwELbUozmLuUDDPOZpbAsIs4D+IP3lSlwwOcsZ5jHbxqV63KCVENLKgMBhiYwE7KoG9OW4Hn2cAbTdUfYaZJyIlcu+XMSXFQDldxMYxnuqLWtq9YbR/tE93OFVw1itAzZ/Q531z+mnHm3WltFN5pwTzsuTUqcRlIA7aWdOS3DZ3BRpTmpJTElA6STN4pE4ZRNHIfSZggwYMb6o7GyHWWShJQbqFEkQFQgZHro3Rmi+SJwGUTJlUEmSDlnsq6LZc0iyFQO24JVchRMAmBIAUSBJ7DUoqr0k4ht9LixPMEc4iClajMDPBW2rJcCJXZYO25KVhBJmFKwMwElIIjPzx3VO28FAKSqQQCCDvrP/N6iUlKATziXJHPClpUJ25Dwq10XZuTaCCm6UwDlCiABfHAxSxbfIzikHXjv8ahXbgL0qi6AVYnAGYPgafNVWmGuekXkgOXW3JIHMCgu9j90OJ/MKZ7CpXZbotBIkExj4YGl5U7zWYebdKpvOBMr5O4L3O5VSpzjolIBOypbSh8cpF6EX0gZlfLkqCh/tyj9VIpfQXD7NCXTvNdyh3moUiAJzgT17aUGnsI0RuaUQlV1TiQrcVY45YVOXTvNUxsKlWh0hd0fVnoJVPNIOKuoVBaLasWgAKKQXA2UGSSlQu8okRCYkKngaS9izG/BoOVVvNTaMdPLJxON7+k1m/lL11cSFMNlKtvKOKIhQG2EC91qqXRFtItLQQ4pxvlGxfOcrS6FoJjEYJPCaqrNYMelD5o2jhrqY6a6vPWNuxrFVlddrNylitKPSZcHbdMVqTVNpZF4KG8Ed4IquPI3o+e/JhaItzX3pT6yVCvX0pIOAXxIVI6uyvENT3eStrWy66B3LivdeTbvbLwJ27csuytvSS+Jj6tWaYLot67yoIWYcVmNigF++rA2pAOX6aCsrKQ46AogcxQg/dg+Ior5JsvqHXxrrdmcTFQ+0co7ur41K20ggEAZyPjUgAO6lCQMopBbgj9nJM3AcMwY3mo1Mn0D6373CrGlNS5LlaElJBCV4QYnDbRbVokxdI47OqpadNB7gFCq5SbwIPnAjvBHvppp7ZxFK1sFMxer61fJGYCTCY6UHmkjERwo4Kc9AeumqvQr9xJbIgJctCb2yUOnDuVVi5a0hJVMgEA3cTKiEgR1qFdUHdFzRICv0P1J+NcXFfZr7APjTGn0qEg7SIOBBGYIO0U5x4ApG1RgdcFWPYDTC2HBxX2bnq/5ri9GaV+qfcKcKW9xo7kIRbU/eH5FfCmuqaX0khX4kfEUVfO899NXaSBJUQBvNB3IRJtLaRAKQBsy91J84N+mnvFEF47TTC6eHcKm5CL5Uj0k94pQ8neO8U4r4D1RUT7qUiVBMfhHdU3RCTlk7x3ihnLA0olWMkzgs+GOFDu6QaTitoJG8oGW+JmiWS0tIUlDZSciEj9zUuGzCg5TrIoBxH4xu30K4G0gkoRA+7PD2kUraQFpPIKEKTjcVhzhjnSVP1aYY/sjROGupjpxNdXm3s2b19jYLqo0j76tzVRpbbVS5H9HzPpFHI6QeAwuvrj1rw91e4Wy2BKpUi8CEkECTzpJOI668d8oLIRpV/cooX6yU/5r13RtpKrMwuYvNI2SJCQD4g1r6TfYy9WuGOs1nbU7ISAFNzHFKyD7RRp0cnZIxBwJ2VXuWgh1shSYKXE5ECeaatLPaZHOKZ4HZXc0zObJUJgAZx2nDjTuynA0k0og3spcKhtrV5Oak4g83MxsoRsFEnlSc+kkwNvhUCkWAPGunjWfZsbyXHFItKCFEwlYJugqk7asdFrehXLKaOV0o8ZnsqNBxLDHfSiaaFDhUlylYpgvkLirVaEhaktptDpITgQVoStKhOwlR7hRKtEkMuoCisuG9KsOcCkgSMuiKIdaUm22oJKRe5FzEE9JuDEcU0QEL3oPrCr6dsToyKW1aOcuEJRAvLUlCVC8lRAum+rMTJMVIuwuGBBSvlAouTIIVfB7guKtRf8ARQfz/wCK43/RnqUKewMmKyrmiRd2RnEcdv8AmhV2Z3lwoOw1HObuiZ2AHdRBdUM0KHWU/GkVaeCu6fZRuBdk6TWctqbQlMOOJCVAiCtMkCSQOyrxNo4K9U1nddSlTbJOMOgGQclAg50lR/FssppuSRc6E5Tkby8iRc9IpjEnhMRRTxN03QCdgOA8Kyth0quzrCHSS2cELOzck/GtM3a0ESFJ7xQpTUkNWpSg9x1nKygKWkJUrG6DJA2TxoW2OXVg+i2tQ4KHvijA4N47xUVssgcTEwRik7j8Kt9FKK35G2tm+cXigkN8pmJjlOsA9Gq3Va1EPuNzzVIK4+8koBjd0jUNo0FawTCUK+8kxOWw1caB0AWLy1kKcVhhkBuHXhPVXOk3IvWKjyWNtH1a+qe4zUusNqtClEMkICHGsTmu8ApWOV2DEbxTbQiUKGOKSO8GKqdN2nlkoJQ+goKVYJwwi9tz3GrakLlEeTbWjM9Zrqa6qcd4B7wDXV5qW0mjfT2RsJqq0qMKsyardKVUuS18HgnlZs0W5teV9kd6FKT7IrYaqWt1VkZiICYTiPNUoHOqLyy2XCyucXUf0KHtVUmpLIcsqDMFpa0iD6d1fxrU0crTM/UK8TVWm0ugtkpyXwPSBFF/KVEYoHGRHZVTaWylskmYUhUkmcFf5opAWnzp5oHaMzPGtZIzZLYtE6TIAEDd2bKenS2Up/e2gkOKjE406/1d1FwRXYsFaRQRiVDsINQotScPrFcZAM0Je4CkkHZ40vjQMQxt8emk4bUgHfn4UhUCIAQdu7GDu43aDgcfCm8mn9ijgGwaGscE9y+I/wA0vJx5q+xU7aCSkb/bTgk7FeJqYAsA25IatyipRuqsyVEn/luKB8FCoHdNpCFqyIUoJEEEhIQZI2YKzqLTjBXabPeUSCh9GBGPNBAnrx7KanRzq+UKyErWlSSSAUlKkhOQOeAM1WrrYvSVty0NsRneESU57RmKdyyZIkSBJEiQN53Cq20aFlCRgoguGCSAeVxJJGM0j2jFc+OiUiQDzlLBRBvGbo5plMwasvIFkS6aQlSG5AKOVakbCkqCT4GpNIaLsjbiwG0gJA6IUTOJIJvZ5YUNpBChZDei+kBRujmgpUDh3Co9Luq5XHmoN/IXukSZIO0gpN7jRhDKe4j24CrPo6zldxfKtzFxSXFpSSUzdzgHZQuuerzbVkWtC3CpCmlXVuFQgruzB4nPrpr6iLIo84hDqFpvCMAtExwz76P15sylN2i6oAKsqlERN7kXUrAB2GDVWojiNTbyRDZ9DptNmylQw6xWdYC2HA244UNnBKihKrvBU7ONFM6x8jZUiYmDhnkIFA2nT4cSQ4hZBwMpPdXLnHa3Jq+Nu6lwbBrQTyhKX2iOLA9xrlat2jauzq/6ah7FVkdA6zFlbaL55K+DjMpEEFB3pkjPKtxZtYQlC1qkg8u4kbQlpYbDfEzlHpVcp3V0ZtWnKErID+YrUMkWY/mcHvph0Pa9rbXY64PbV58+t3inGAlS72EFKW0uz6qvCns6ZbUUAE88IKcMPrELWJOzBtfURFNmyj59Gf8Am61D+QT1Wj4io3rNaoMWZzL/AFCfeK1Fj0m27duKm8jlBh5l66T2Gkf0k2ly4TzomACYEEyojo4A51M2wZSvwc3PJokQbiJBOIN1Mgnb111Ii0pcbQtBlKkgg7x29VdWFW2mzfpu8EbKq/SeVHE1E4wFdIwOqudHS+Dyfys2C9o8L2tvoPYsKQfaKzfk+0mhtDiHFBElJF6RJF4H3V7rpDVqzWhlTLqb6FQSJIOBkRG441l7T5GLISS2683OQvBSR2KFddKpg00cs4ZbMonrS242sJcQZSoYKGcYeNTWe2BSUmDiBkQRJEwa61+RRwYtWlB/G2R/Saq3fJXpFs8zk1gbUuFPcFVoLXfRyPSouvlCeIEx0TTg8knpCsm7oLSjMlTNoAG0QsYbcCTQq9NWtv8AiBYG5xoj2irFrY9CPTPs3AIO0d+6l5M7qxCdb3IAIQRjhlnnRSNa97XqqOPfRWrjfcremkaq6f2KSqJrXFsCClY8amGtrCgReUOsZd1XLUQfsR0Z9FvS1WWfS7RSByrU8SobBE9s0cxaEKI5yI2lLqTj1HZViqRfDEdOSANNqCV2ZZwCXoJmICkKHwoqz2ltw8x0nhgfaBQusDUsEqSopS40c0lJSFpvGQZGBoPWXRyGbrllCihKylxYWVXVA5EbN80ItZWuHHYt7a7yaCsqMCJ5knExkDUDmlAnBV4H7zTg8QDUdqdLtjUdpQT+ZBM+KZrY2d28hKvSSk94B99SUrMrl8VuYx7SbS0KSpaAFAgySCAcD0k0VaLew+hKFFKgmACHEhWAAzBByA7q1SmQc0g9YBodzRTJzaQfyD4UmXsXNMyi9DWYgpvPQRiA4VDumrm2WtK2VoKTi0pEkGeckjd1UQrViyn+QjsEeyonNVLOfNUOpah76jllyTJGA0DoMkoL4ySAlB80bzIzraWTR1lbUV4FZVeEkc03QnAT92e2iVaqt+a48nqcJ9s1D9FCMrQ7+YIV7RUSilZFk62fLJBo9i+2oAXUcobsSJcM3p4c7vp1j0Y0lDSVGVNL5QKyld4knvM9goRerT3+oHa0n3Uz5gtCei4yetCh7DRshMvsPc0IxdKcgXeVMHqlH4CBBHGkf0E0oOwopLigoEH+GROCNwN5z1jVedE2zaWT1LcT7aabPbB/KSep74ipjEm/ZcM6JShbi21XbzdxCcLrZOKiBxKUGPunfXLsLgcUpKk3XAnlQoGZSi4SkjKRGFUxNrGbLh/Cts+0CmL0haR/w7/c2fYqpguwb9mistnLdnaQTJQgIJ3lOHurqH0NaFLYJWlSFBahCkwYISZwJwzpKwtQrVGb2n3pq5uiaQ06kVXIdRn3tbEofWhSCG0qucpIJLvo3M7v3t5Aq3btqTkoThhOInZ11Uv6IaXbkLUgFXInaYPPmSmYJlKTMbKS3aKaTJCYkE5nOBjnwFR7FTnYvkvqG008WxXCqHV1Rl3Hz/73R7Ep7qt6ikx0lJBKbdvHjSqtaD0k94BoVVMp1NgcELaNE2NwytlpR3lsfCqt/wAnejVknkEgnGUqUPfVkDXTR8jB40Zt7yPWJQ5i3kngufAiq60+RIRzLUqdy20keEVtBT+UIyJ76ZVGLgeaWryNWpPQeZXwUFI9k1V2vyWaRRk02v8AA5/7AV7Em1rwxqws6yRjTqbEcT59tGpdvbwVZXcdiSFA9xoByz2pqUqRaG73SBSrndcZ19LGmxTqowYo+Z06cebSUcooAyLqhHSmRiONWNj8oFpQkJC0EJAAlIyAgba+gHtHtK6TaFdaQfaKr7TqdYnMV2Zkn8AHspvLLsR0ovlHjzXlMtAzbaV3j2Gi0eVFXnWcdiz7xWz015PNH4EWZKcT0VLT/SoV57rhq5Z2Ey0goM+ms+1RqxVp9lL09PouW/Kg15zLg6ik0U35RrIc+UT1pn2GvHE21fKRewncKs2DOdWKvMT8Wmz1lrXuxK/mx+JKh7qKb1psisn2++PbXj4SKjIo/kyTA9BH0z21OlGVZOtn86alS8k5EHqIrwkoG6uS4RkSOomnWqfRW9CvTPdyKbjXibekXUjmuLHUpXxqVvWa1Jyfc9Yn21bHUJ+iqWla9ns96uJrydnXK2fbK7Qk+0VfaK1ltCuk5P5Uf+tXqpcodFr2bxPQV1j2V1D6KfKkLvGcE7B7q6srVJeQ19I340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194792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" name="Picture 3" descr="Dragon Logo" title="Dragon Logo">
            <a:extLst>
              <a:ext uri="{FF2B5EF4-FFF2-40B4-BE49-F238E27FC236}">
                <a16:creationId xmlns:a16="http://schemas.microsoft.com/office/drawing/2014/main" id="{C9AC8659-CF6E-474F-8293-818B3B2E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000"/>
            <a:ext cx="4351020" cy="2202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8AB71-456D-48A8-9F1C-5D532E596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3087858"/>
            <a:ext cx="5737915" cy="3777580"/>
          </a:xfrm>
          <a:prstGeom prst="rect">
            <a:avLst/>
          </a:prstGeom>
        </p:spPr>
      </p:pic>
      <p:pic>
        <p:nvPicPr>
          <p:cNvPr id="7" name="Picture 6" descr="Microphone Icon" title="Microphone Icon">
            <a:extLst>
              <a:ext uri="{FF2B5EF4-FFF2-40B4-BE49-F238E27FC236}">
                <a16:creationId xmlns:a16="http://schemas.microsoft.com/office/drawing/2014/main" id="{7172CB86-F575-4D43-8058-E79EB7248C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2858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9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4C922-6926-4C83-8D79-F993EB200A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56AF5D-2502-4A30-9715-DDC3225034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38B03A-B7E3-4A9D-8686-CA866901C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00"/>
            <a:ext cx="2819400" cy="2362200"/>
          </a:xfrm>
        </p:spPr>
        <p:txBody>
          <a:bodyPr/>
          <a:lstStyle/>
          <a:p>
            <a:r>
              <a:rPr lang="en-US" dirty="0"/>
              <a:t>Assistive Technology </a:t>
            </a:r>
            <a:br>
              <a:rPr lang="en-US" dirty="0"/>
            </a:br>
            <a:r>
              <a:rPr lang="en-US" sz="2800" dirty="0">
                <a:solidFill>
                  <a:schemeClr val="accent6"/>
                </a:solidFill>
              </a:rPr>
              <a:t>– Screen Readers</a:t>
            </a:r>
          </a:p>
        </p:txBody>
      </p:sp>
      <p:grpSp>
        <p:nvGrpSpPr>
          <p:cNvPr id="9" name="Group 8" descr="Jaws for Windows Logo" title="Jaws for Windows Logo">
            <a:extLst>
              <a:ext uri="{FF2B5EF4-FFF2-40B4-BE49-F238E27FC236}">
                <a16:creationId xmlns:a16="http://schemas.microsoft.com/office/drawing/2014/main" id="{B78753F4-4A15-4C2B-88F2-C76A99B63D7D}"/>
              </a:ext>
            </a:extLst>
          </p:cNvPr>
          <p:cNvGrpSpPr/>
          <p:nvPr/>
        </p:nvGrpSpPr>
        <p:grpSpPr>
          <a:xfrm>
            <a:off x="4178119" y="1017097"/>
            <a:ext cx="3570709" cy="2411903"/>
            <a:chOff x="683568" y="2029321"/>
            <a:chExt cx="3570709" cy="2411903"/>
          </a:xfrm>
        </p:grpSpPr>
        <p:pic>
          <p:nvPicPr>
            <p:cNvPr id="12" name="Picture 2" descr="Jaws Screen Reader software" title="Jaws logo">
              <a:extLst>
                <a:ext uri="{FF2B5EF4-FFF2-40B4-BE49-F238E27FC236}">
                  <a16:creationId xmlns:a16="http://schemas.microsoft.com/office/drawing/2014/main" id="{AA3B9CCB-B5BC-4302-8CB7-61654B7D4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780928"/>
              <a:ext cx="2760241" cy="166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Jaws screen reader">
              <a:extLst>
                <a:ext uri="{FF2B5EF4-FFF2-40B4-BE49-F238E27FC236}">
                  <a16:creationId xmlns:a16="http://schemas.microsoft.com/office/drawing/2014/main" id="{FC35CE84-60C7-4191-AAF5-EA7735A12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029321"/>
              <a:ext cx="1914525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 descr="Window Eyes" title="Window Eyes Logo">
            <a:extLst>
              <a:ext uri="{FF2B5EF4-FFF2-40B4-BE49-F238E27FC236}">
                <a16:creationId xmlns:a16="http://schemas.microsoft.com/office/drawing/2014/main" id="{C30B7B07-0B88-431C-AAA2-CB11E1726FC5}"/>
              </a:ext>
            </a:extLst>
          </p:cNvPr>
          <p:cNvGrpSpPr/>
          <p:nvPr/>
        </p:nvGrpSpPr>
        <p:grpSpPr>
          <a:xfrm>
            <a:off x="8765268" y="127969"/>
            <a:ext cx="2840943" cy="2978021"/>
            <a:chOff x="4683385" y="2029321"/>
            <a:chExt cx="2300883" cy="2411903"/>
          </a:xfrm>
        </p:grpSpPr>
        <p:pic>
          <p:nvPicPr>
            <p:cNvPr id="15" name="Picture 12" descr="Window Eyes Screen Reader" title="Window Eyes Logo">
              <a:extLst>
                <a:ext uri="{FF2B5EF4-FFF2-40B4-BE49-F238E27FC236}">
                  <a16:creationId xmlns:a16="http://schemas.microsoft.com/office/drawing/2014/main" id="{7E00185F-3796-41BE-932A-AE0C232B2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385" y="2785040"/>
              <a:ext cx="1656184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perkinsproducts.org/store/159-large_default/window-eyes-professional-software-maintenance-agreement-sma.jpg" title="Window Eyes Logo">
              <a:extLst>
                <a:ext uri="{FF2B5EF4-FFF2-40B4-BE49-F238E27FC236}">
                  <a16:creationId xmlns:a16="http://schemas.microsoft.com/office/drawing/2014/main" id="{E25EEFE4-C1DC-46C8-929A-B1F66A508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132" y="2029321"/>
              <a:ext cx="1224136" cy="108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 descr="NVDA Screen Reader" title="NVDA Logo">
            <a:extLst>
              <a:ext uri="{FF2B5EF4-FFF2-40B4-BE49-F238E27FC236}">
                <a16:creationId xmlns:a16="http://schemas.microsoft.com/office/drawing/2014/main" id="{F5C51DB0-91C5-4728-9EBC-AB9353C2BDDB}"/>
              </a:ext>
            </a:extLst>
          </p:cNvPr>
          <p:cNvGrpSpPr/>
          <p:nvPr/>
        </p:nvGrpSpPr>
        <p:grpSpPr>
          <a:xfrm>
            <a:off x="8775396" y="3490101"/>
            <a:ext cx="3224443" cy="1777635"/>
            <a:chOff x="718387" y="4511320"/>
            <a:chExt cx="3224443" cy="1777635"/>
          </a:xfrm>
        </p:grpSpPr>
        <p:pic>
          <p:nvPicPr>
            <p:cNvPr id="18" name="Picture 18" descr="NVDA Screen Reader software" title="NVDA Logo">
              <a:extLst>
                <a:ext uri="{FF2B5EF4-FFF2-40B4-BE49-F238E27FC236}">
                  <a16:creationId xmlns:a16="http://schemas.microsoft.com/office/drawing/2014/main" id="{AAA77C5E-2E52-4D61-AB3B-52F5F6B29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87" y="4941167"/>
              <a:ext cx="2690602" cy="1347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https://nvda.wikispaces.com/file/view/nvda_100x100white.png/237246700/nvda_100x100white.png" title="NVDA Logo">
              <a:extLst>
                <a:ext uri="{FF2B5EF4-FFF2-40B4-BE49-F238E27FC236}">
                  <a16:creationId xmlns:a16="http://schemas.microsoft.com/office/drawing/2014/main" id="{B009C8A9-17D5-4CF2-A510-43FD5AC8A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331" y="4511320"/>
              <a:ext cx="975499" cy="97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 descr="VoiceOver" title="VoiceOver Logo">
            <a:extLst>
              <a:ext uri="{FF2B5EF4-FFF2-40B4-BE49-F238E27FC236}">
                <a16:creationId xmlns:a16="http://schemas.microsoft.com/office/drawing/2014/main" id="{7276D471-8E1C-43CF-A62C-8860A3AF96FC}"/>
              </a:ext>
            </a:extLst>
          </p:cNvPr>
          <p:cNvGrpSpPr/>
          <p:nvPr/>
        </p:nvGrpSpPr>
        <p:grpSpPr>
          <a:xfrm>
            <a:off x="4492463" y="3429000"/>
            <a:ext cx="4069247" cy="2483306"/>
            <a:chOff x="4836143" y="3942927"/>
            <a:chExt cx="4069247" cy="2483306"/>
          </a:xfrm>
        </p:grpSpPr>
        <p:pic>
          <p:nvPicPr>
            <p:cNvPr id="21" name="Picture 22" descr="VoiceOver Screen Reader" title="VoiceOver Logo">
              <a:extLst>
                <a:ext uri="{FF2B5EF4-FFF2-40B4-BE49-F238E27FC236}">
                  <a16:creationId xmlns:a16="http://schemas.microsoft.com/office/drawing/2014/main" id="{D81F1357-627D-4954-8A9B-B71DA4B27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0" t="4580" r="5460" b="12409"/>
            <a:stretch/>
          </p:blipFill>
          <p:spPr bwMode="auto">
            <a:xfrm>
              <a:off x="4836143" y="4824959"/>
              <a:ext cx="3602866" cy="1601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http://assets.ilounge.com/images/uploads/voiceover-icon.jpg" title="VoiceOver Logo">
              <a:extLst>
                <a:ext uri="{FF2B5EF4-FFF2-40B4-BE49-F238E27FC236}">
                  <a16:creationId xmlns:a16="http://schemas.microsoft.com/office/drawing/2014/main" id="{14B1E772-B623-46C3-9B3E-EE5D10D5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425" y="3942927"/>
              <a:ext cx="1321965" cy="1321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4645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10373</TotalTime>
  <Words>526</Words>
  <Application>Microsoft Office PowerPoint</Application>
  <PresentationFormat>Widescreen</PresentationFormat>
  <Paragraphs>115</Paragraphs>
  <Slides>27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Nexa Bold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Introductions</vt:lpstr>
      <vt:lpstr>Assistive Technology – Screen Magnification</vt:lpstr>
      <vt:lpstr>Magnifiers</vt:lpstr>
      <vt:lpstr>Magnifiers</vt:lpstr>
      <vt:lpstr>Magnifiers – Magnifying glass</vt:lpstr>
      <vt:lpstr>Assistive Technology – Speech Recognition  </vt:lpstr>
      <vt:lpstr>Assistive Technology  – Screen Readers</vt:lpstr>
      <vt:lpstr>Video: Screen Reader Demo</vt:lpstr>
      <vt:lpstr>Web Page Navigation</vt:lpstr>
      <vt:lpstr>PowerPoint Presentation</vt:lpstr>
      <vt:lpstr>Assistive Technology  – Braille Displays</vt:lpstr>
      <vt:lpstr>Assistive Technology  – Braille Displays</vt:lpstr>
      <vt:lpstr>Video: Braille Display Demo</vt:lpstr>
      <vt:lpstr>Assistive Technology  - VoiceOver /    TalkBack</vt:lpstr>
      <vt:lpstr>iPhone Accessibility</vt:lpstr>
      <vt:lpstr>Video: Voice Over Demo</vt:lpstr>
      <vt:lpstr>Video: iPhone Navigation with  Braille Display</vt:lpstr>
      <vt:lpstr>QUIZ</vt:lpstr>
      <vt:lpstr>QUIZ</vt:lpstr>
      <vt:lpstr>QUIZ</vt:lpstr>
      <vt:lpstr>QUIZ</vt:lpstr>
      <vt:lpstr>QUIZ</vt:lpstr>
      <vt:lpstr>QUIZ</vt:lpstr>
      <vt:lpstr>Thank You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aubbink@crawfordtech.com</dc:creator>
  <cp:lastModifiedBy>Aimée Ubbink</cp:lastModifiedBy>
  <cp:revision>355</cp:revision>
  <cp:lastPrinted>2012-09-27T14:54:44Z</cp:lastPrinted>
  <dcterms:created xsi:type="dcterms:W3CDTF">2013-09-24T13:10:47Z</dcterms:created>
  <dcterms:modified xsi:type="dcterms:W3CDTF">2018-12-20T20:18:00Z</dcterms:modified>
</cp:coreProperties>
</file>