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21" r:id="rId2"/>
  </p:sldMasterIdLst>
  <p:notesMasterIdLst>
    <p:notesMasterId r:id="rId37"/>
  </p:notesMasterIdLst>
  <p:sldIdLst>
    <p:sldId id="305" r:id="rId3"/>
    <p:sldId id="523" r:id="rId4"/>
    <p:sldId id="508" r:id="rId5"/>
    <p:sldId id="323" r:id="rId6"/>
    <p:sldId id="329" r:id="rId7"/>
    <p:sldId id="417" r:id="rId8"/>
    <p:sldId id="420" r:id="rId9"/>
    <p:sldId id="509" r:id="rId10"/>
    <p:sldId id="334" r:id="rId11"/>
    <p:sldId id="426" r:id="rId12"/>
    <p:sldId id="335" r:id="rId13"/>
    <p:sldId id="297" r:id="rId14"/>
    <p:sldId id="298" r:id="rId15"/>
    <p:sldId id="299" r:id="rId16"/>
    <p:sldId id="300" r:id="rId17"/>
    <p:sldId id="313" r:id="rId18"/>
    <p:sldId id="302" r:id="rId19"/>
    <p:sldId id="530" r:id="rId20"/>
    <p:sldId id="531" r:id="rId21"/>
    <p:sldId id="532" r:id="rId22"/>
    <p:sldId id="533" r:id="rId23"/>
    <p:sldId id="534" r:id="rId24"/>
    <p:sldId id="535" r:id="rId25"/>
    <p:sldId id="536" r:id="rId26"/>
    <p:sldId id="537" r:id="rId27"/>
    <p:sldId id="538" r:id="rId28"/>
    <p:sldId id="539" r:id="rId29"/>
    <p:sldId id="540" r:id="rId30"/>
    <p:sldId id="541" r:id="rId31"/>
    <p:sldId id="339" r:id="rId32"/>
    <p:sldId id="349" r:id="rId33"/>
    <p:sldId id="341" r:id="rId34"/>
    <p:sldId id="312"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mée Ubbink" initials="AU"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108" d="100"/>
          <a:sy n="108" d="100"/>
        </p:scale>
        <p:origin x="678" y="102"/>
      </p:cViewPr>
      <p:guideLst>
        <p:guide orient="horz" pos="2160"/>
        <p:guide pos="3840"/>
      </p:guideLst>
    </p:cSldViewPr>
  </p:slideViewPr>
  <p:outlineViewPr>
    <p:cViewPr>
      <p:scale>
        <a:sx n="33" d="100"/>
        <a:sy n="33" d="100"/>
      </p:scale>
      <p:origin x="0" y="2592"/>
    </p:cViewPr>
  </p:outlineViewPr>
  <p:notesTextViewPr>
    <p:cViewPr>
      <p:scale>
        <a:sx n="3" d="2"/>
        <a:sy n="3" d="2"/>
      </p:scale>
      <p:origin x="0" y="0"/>
    </p:cViewPr>
  </p:notesTextViewPr>
  <p:sorterViewPr>
    <p:cViewPr varScale="1">
      <p:scale>
        <a:sx n="1" d="1"/>
        <a:sy n="1" d="1"/>
      </p:scale>
      <p:origin x="0" y="-756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55A0D-43D6-4F9A-A296-632C7F0ED981}" type="datetimeFigureOut">
              <a:rPr lang="en-CA" smtClean="0"/>
              <a:t>2018-12-14</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10E6D-C356-4939-B83F-C1531643C029}" type="slidenum">
              <a:rPr lang="en-CA" smtClean="0"/>
              <a:t>‹#›</a:t>
            </a:fld>
            <a:endParaRPr lang="en-CA"/>
          </a:p>
        </p:txBody>
      </p:sp>
    </p:spTree>
    <p:extLst>
      <p:ext uri="{BB962C8B-B14F-4D97-AF65-F5344CB8AC3E}">
        <p14:creationId xmlns:p14="http://schemas.microsoft.com/office/powerpoint/2010/main" val="281219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938DEA-B533-4A50-A700-3DD6B82917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425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19</a:t>
            </a:fld>
            <a:endParaRPr lang="en-US"/>
          </a:p>
        </p:txBody>
      </p:sp>
    </p:spTree>
    <p:extLst>
      <p:ext uri="{BB962C8B-B14F-4D97-AF65-F5344CB8AC3E}">
        <p14:creationId xmlns:p14="http://schemas.microsoft.com/office/powerpoint/2010/main" val="276996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20</a:t>
            </a:fld>
            <a:endParaRPr lang="en-US"/>
          </a:p>
        </p:txBody>
      </p:sp>
    </p:spTree>
    <p:extLst>
      <p:ext uri="{BB962C8B-B14F-4D97-AF65-F5344CB8AC3E}">
        <p14:creationId xmlns:p14="http://schemas.microsoft.com/office/powerpoint/2010/main" val="392942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21</a:t>
            </a:fld>
            <a:endParaRPr lang="en-US"/>
          </a:p>
        </p:txBody>
      </p:sp>
    </p:spTree>
    <p:extLst>
      <p:ext uri="{BB962C8B-B14F-4D97-AF65-F5344CB8AC3E}">
        <p14:creationId xmlns:p14="http://schemas.microsoft.com/office/powerpoint/2010/main" val="255182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22</a:t>
            </a:fld>
            <a:endParaRPr lang="en-US"/>
          </a:p>
        </p:txBody>
      </p:sp>
    </p:spTree>
    <p:extLst>
      <p:ext uri="{BB962C8B-B14F-4D97-AF65-F5344CB8AC3E}">
        <p14:creationId xmlns:p14="http://schemas.microsoft.com/office/powerpoint/2010/main" val="599313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23</a:t>
            </a:fld>
            <a:endParaRPr lang="en-US"/>
          </a:p>
        </p:txBody>
      </p:sp>
    </p:spTree>
    <p:extLst>
      <p:ext uri="{BB962C8B-B14F-4D97-AF65-F5344CB8AC3E}">
        <p14:creationId xmlns:p14="http://schemas.microsoft.com/office/powerpoint/2010/main" val="950971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24</a:t>
            </a:fld>
            <a:endParaRPr lang="en-US"/>
          </a:p>
        </p:txBody>
      </p:sp>
    </p:spTree>
    <p:extLst>
      <p:ext uri="{BB962C8B-B14F-4D97-AF65-F5344CB8AC3E}">
        <p14:creationId xmlns:p14="http://schemas.microsoft.com/office/powerpoint/2010/main" val="195954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25</a:t>
            </a:fld>
            <a:endParaRPr lang="en-US"/>
          </a:p>
        </p:txBody>
      </p:sp>
    </p:spTree>
    <p:extLst>
      <p:ext uri="{BB962C8B-B14F-4D97-AF65-F5344CB8AC3E}">
        <p14:creationId xmlns:p14="http://schemas.microsoft.com/office/powerpoint/2010/main" val="359595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26</a:t>
            </a:fld>
            <a:endParaRPr lang="en-US"/>
          </a:p>
        </p:txBody>
      </p:sp>
    </p:spTree>
    <p:extLst>
      <p:ext uri="{BB962C8B-B14F-4D97-AF65-F5344CB8AC3E}">
        <p14:creationId xmlns:p14="http://schemas.microsoft.com/office/powerpoint/2010/main" val="4240588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27</a:t>
            </a:fld>
            <a:endParaRPr lang="en-US"/>
          </a:p>
        </p:txBody>
      </p:sp>
    </p:spTree>
    <p:extLst>
      <p:ext uri="{BB962C8B-B14F-4D97-AF65-F5344CB8AC3E}">
        <p14:creationId xmlns:p14="http://schemas.microsoft.com/office/powerpoint/2010/main" val="583591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28</a:t>
            </a:fld>
            <a:endParaRPr lang="en-US"/>
          </a:p>
        </p:txBody>
      </p:sp>
    </p:spTree>
    <p:extLst>
      <p:ext uri="{BB962C8B-B14F-4D97-AF65-F5344CB8AC3E}">
        <p14:creationId xmlns:p14="http://schemas.microsoft.com/office/powerpoint/2010/main" val="1636910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sz="1200" kern="1200" dirty="0">
                <a:solidFill>
                  <a:schemeClr val="tx1"/>
                </a:solidFill>
                <a:effectLst/>
                <a:latin typeface="+mn-lt"/>
                <a:ea typeface="+mn-ea"/>
                <a:cs typeface="+mn-cs"/>
              </a:rPr>
              <a:t>Thanks for allowing me to chat with you about accessible documents today</a:t>
            </a:r>
          </a:p>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F1DD92-86E3-4A1B-8C39-893C47FE22E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3656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29</a:t>
            </a:fld>
            <a:endParaRPr lang="en-US"/>
          </a:p>
        </p:txBody>
      </p:sp>
    </p:spTree>
    <p:extLst>
      <p:ext uri="{BB962C8B-B14F-4D97-AF65-F5344CB8AC3E}">
        <p14:creationId xmlns:p14="http://schemas.microsoft.com/office/powerpoint/2010/main" val="177002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30</a:t>
            </a:fld>
            <a:endParaRPr lang="en-US"/>
          </a:p>
        </p:txBody>
      </p:sp>
    </p:spTree>
    <p:extLst>
      <p:ext uri="{BB962C8B-B14F-4D97-AF65-F5344CB8AC3E}">
        <p14:creationId xmlns:p14="http://schemas.microsoft.com/office/powerpoint/2010/main" val="2809273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31</a:t>
            </a:fld>
            <a:endParaRPr lang="en-US"/>
          </a:p>
        </p:txBody>
      </p:sp>
    </p:spTree>
    <p:extLst>
      <p:ext uri="{BB962C8B-B14F-4D97-AF65-F5344CB8AC3E}">
        <p14:creationId xmlns:p14="http://schemas.microsoft.com/office/powerpoint/2010/main" val="1915270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32</a:t>
            </a:fld>
            <a:endParaRPr lang="en-US"/>
          </a:p>
        </p:txBody>
      </p:sp>
    </p:spTree>
    <p:extLst>
      <p:ext uri="{BB962C8B-B14F-4D97-AF65-F5344CB8AC3E}">
        <p14:creationId xmlns:p14="http://schemas.microsoft.com/office/powerpoint/2010/main" val="35240566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1_title slide</a:t>
            </a:r>
          </a:p>
        </p:txBody>
      </p:sp>
      <p:sp>
        <p:nvSpPr>
          <p:cNvPr id="4" name="Slide Number Placeholder 3"/>
          <p:cNvSpPr>
            <a:spLocks noGrp="1"/>
          </p:cNvSpPr>
          <p:nvPr>
            <p:ph type="sldNum" sz="quarter" idx="10"/>
          </p:nvPr>
        </p:nvSpPr>
        <p:spPr/>
        <p:txBody>
          <a:bodyPr/>
          <a:lstStyle/>
          <a:p>
            <a:fld id="{96938DEA-B533-4A50-A700-3DD6B829172A}" type="slidenum">
              <a:rPr lang="en-US" smtClean="0"/>
              <a:t>34</a:t>
            </a:fld>
            <a:endParaRPr lang="en-US" dirty="0"/>
          </a:p>
        </p:txBody>
      </p:sp>
    </p:spTree>
    <p:extLst>
      <p:ext uri="{BB962C8B-B14F-4D97-AF65-F5344CB8AC3E}">
        <p14:creationId xmlns:p14="http://schemas.microsoft.com/office/powerpoint/2010/main" val="262321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4</a:t>
            </a:fld>
            <a:endParaRPr lang="en-US"/>
          </a:p>
        </p:txBody>
      </p:sp>
    </p:spTree>
    <p:extLst>
      <p:ext uri="{BB962C8B-B14F-4D97-AF65-F5344CB8AC3E}">
        <p14:creationId xmlns:p14="http://schemas.microsoft.com/office/powerpoint/2010/main" val="2811036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9</a:t>
            </a:fld>
            <a:endParaRPr lang="en-US"/>
          </a:p>
        </p:txBody>
      </p:sp>
    </p:spTree>
    <p:extLst>
      <p:ext uri="{BB962C8B-B14F-4D97-AF65-F5344CB8AC3E}">
        <p14:creationId xmlns:p14="http://schemas.microsoft.com/office/powerpoint/2010/main" val="329684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10</a:t>
            </a:fld>
            <a:endParaRPr lang="en-US"/>
          </a:p>
        </p:txBody>
      </p:sp>
    </p:spTree>
    <p:extLst>
      <p:ext uri="{BB962C8B-B14F-4D97-AF65-F5344CB8AC3E}">
        <p14:creationId xmlns:p14="http://schemas.microsoft.com/office/powerpoint/2010/main" val="406041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11</a:t>
            </a:fld>
            <a:endParaRPr lang="en-US"/>
          </a:p>
        </p:txBody>
      </p:sp>
    </p:spTree>
    <p:extLst>
      <p:ext uri="{BB962C8B-B14F-4D97-AF65-F5344CB8AC3E}">
        <p14:creationId xmlns:p14="http://schemas.microsoft.com/office/powerpoint/2010/main" val="2933231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792249-F141-4627-8265-EA3C4085DCD2}" type="slidenum">
              <a:rPr lang="en-CA" smtClean="0">
                <a:solidFill>
                  <a:prstClr val="black"/>
                </a:solidFill>
              </a:rPr>
              <a:pPr/>
              <a:t>17</a:t>
            </a:fld>
            <a:endParaRPr lang="en-CA">
              <a:solidFill>
                <a:prstClr val="black"/>
              </a:solidFill>
            </a:endParaRPr>
          </a:p>
        </p:txBody>
      </p:sp>
    </p:spTree>
    <p:extLst>
      <p:ext uri="{BB962C8B-B14F-4D97-AF65-F5344CB8AC3E}">
        <p14:creationId xmlns:p14="http://schemas.microsoft.com/office/powerpoint/2010/main" val="394354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716DA0-FA71-44ED-9704-D59E9FFC1E1C}" type="slidenum">
              <a:rPr lang="en-US" smtClean="0"/>
              <a:pPr/>
              <a:t>18</a:t>
            </a:fld>
            <a:endParaRPr lang="en-US"/>
          </a:p>
        </p:txBody>
      </p:sp>
    </p:spTree>
    <p:extLst>
      <p:ext uri="{BB962C8B-B14F-4D97-AF65-F5344CB8AC3E}">
        <p14:creationId xmlns:p14="http://schemas.microsoft.com/office/powerpoint/2010/main" val="206598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slide">
    <p:spTree>
      <p:nvGrpSpPr>
        <p:cNvPr id="1" name=""/>
        <p:cNvGrpSpPr/>
        <p:nvPr/>
      </p:nvGrpSpPr>
      <p:grpSpPr>
        <a:xfrm>
          <a:off x="0" y="0"/>
          <a:ext cx="0" cy="0"/>
          <a:chOff x="0" y="0"/>
          <a:chExt cx="0" cy="0"/>
        </a:xfrm>
      </p:grpSpPr>
      <p:sp>
        <p:nvSpPr>
          <p:cNvPr id="5" name="Text Placeholder 4"/>
          <p:cNvSpPr>
            <a:spLocks noGrp="1"/>
          </p:cNvSpPr>
          <p:nvPr>
            <p:ph type="body" sz="quarter" idx="11" hasCustomPrompt="1"/>
          </p:nvPr>
        </p:nvSpPr>
        <p:spPr>
          <a:xfrm>
            <a:off x="2439925" y="2057400"/>
            <a:ext cx="7466076" cy="685800"/>
          </a:xfrm>
          <a:prstGeom prst="rect">
            <a:avLst/>
          </a:prstGeom>
        </p:spPr>
        <p:txBody>
          <a:bodyPr/>
          <a:lstStyle>
            <a:lvl1pPr marL="0" indent="0" algn="ctr">
              <a:buNone/>
              <a:defRPr sz="3600" b="1" baseline="0"/>
            </a:lvl1pPr>
            <a:lvl2pPr marL="342900" indent="0" algn="ctr">
              <a:buNone/>
              <a:defRPr sz="2700" b="1"/>
            </a:lvl2pPr>
          </a:lstStyle>
          <a:p>
            <a:pPr lvl="0"/>
            <a:r>
              <a:rPr lang="en-US" dirty="0"/>
              <a:t>Presentation Title</a:t>
            </a:r>
          </a:p>
        </p:txBody>
      </p:sp>
      <p:sp>
        <p:nvSpPr>
          <p:cNvPr id="6" name="Text Placeholder 12">
            <a:extLst>
              <a:ext uri="{FF2B5EF4-FFF2-40B4-BE49-F238E27FC236}">
                <a16:creationId xmlns:a16="http://schemas.microsoft.com/office/drawing/2014/main" id="{98013E10-01D7-485E-9D42-220AE55A7378}"/>
              </a:ext>
            </a:extLst>
          </p:cNvPr>
          <p:cNvSpPr>
            <a:spLocks noGrp="1"/>
          </p:cNvSpPr>
          <p:nvPr>
            <p:ph type="body" sz="quarter" idx="13" hasCustomPrompt="1"/>
          </p:nvPr>
        </p:nvSpPr>
        <p:spPr>
          <a:xfrm>
            <a:off x="1981200" y="2895602"/>
            <a:ext cx="8534400" cy="288925"/>
          </a:xfrm>
          <a:prstGeom prst="rect">
            <a:avLst/>
          </a:prstGeom>
        </p:spPr>
        <p:txBody>
          <a:bodyPr>
            <a:noAutofit/>
          </a:bodyPr>
          <a:lstStyle>
            <a:lvl1pPr marL="0" indent="0" algn="ctr">
              <a:buNone/>
              <a:defRPr sz="1350" b="1">
                <a:solidFill>
                  <a:schemeClr val="accent6">
                    <a:lumMod val="75000"/>
                  </a:schemeClr>
                </a:solidFill>
                <a:latin typeface="+mj-lt"/>
              </a:defRPr>
            </a:lvl1pPr>
            <a:lvl2pPr>
              <a:defRPr sz="1050"/>
            </a:lvl2pPr>
            <a:lvl3pPr>
              <a:defRPr sz="900"/>
            </a:lvl3pPr>
            <a:lvl4pPr>
              <a:defRPr sz="825"/>
            </a:lvl4pPr>
            <a:lvl5pPr>
              <a:defRPr sz="825"/>
            </a:lvl5pPr>
          </a:lstStyle>
          <a:p>
            <a:pPr lvl="0"/>
            <a:r>
              <a:rPr lang="en-US" dirty="0"/>
              <a:t>Your Sub header text goes here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276" y="865632"/>
            <a:ext cx="4727448" cy="783336"/>
          </a:xfrm>
          <a:prstGeom prst="rect">
            <a:avLst/>
          </a:prstGeom>
        </p:spPr>
      </p:pic>
    </p:spTree>
    <p:extLst>
      <p:ext uri="{BB962C8B-B14F-4D97-AF65-F5344CB8AC3E}">
        <p14:creationId xmlns:p14="http://schemas.microsoft.com/office/powerpoint/2010/main" val="1315881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ircle image in center">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2E6F9B-7A2F-4EFD-ABA8-B0DAC82664BA}"/>
              </a:ext>
            </a:extLst>
          </p:cNvPr>
          <p:cNvSpPr>
            <a:spLocks noGrp="1"/>
          </p:cNvSpPr>
          <p:nvPr>
            <p:ph type="pic" sz="quarter" idx="10"/>
          </p:nvPr>
        </p:nvSpPr>
        <p:spPr>
          <a:xfrm>
            <a:off x="4432301" y="1765302"/>
            <a:ext cx="3327398" cy="3327396"/>
          </a:xfrm>
          <a:custGeom>
            <a:avLst/>
            <a:gdLst>
              <a:gd name="connsiteX0" fmla="*/ 1663699 w 3327398"/>
              <a:gd name="connsiteY0" fmla="*/ 0 h 3327396"/>
              <a:gd name="connsiteX1" fmla="*/ 3327398 w 3327398"/>
              <a:gd name="connsiteY1" fmla="*/ 1663698 h 3327396"/>
              <a:gd name="connsiteX2" fmla="*/ 1663699 w 3327398"/>
              <a:gd name="connsiteY2" fmla="*/ 3327396 h 3327396"/>
              <a:gd name="connsiteX3" fmla="*/ 0 w 3327398"/>
              <a:gd name="connsiteY3" fmla="*/ 1663698 h 3327396"/>
              <a:gd name="connsiteX4" fmla="*/ 1663699 w 3327398"/>
              <a:gd name="connsiteY4" fmla="*/ 0 h 33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398" h="3327396">
                <a:moveTo>
                  <a:pt x="1663699" y="0"/>
                </a:moveTo>
                <a:cubicBezTo>
                  <a:pt x="2582535" y="0"/>
                  <a:pt x="3327398" y="744863"/>
                  <a:pt x="3327398" y="1663698"/>
                </a:cubicBezTo>
                <a:cubicBezTo>
                  <a:pt x="3327398" y="2582533"/>
                  <a:pt x="2582535" y="3327396"/>
                  <a:pt x="1663699" y="3327396"/>
                </a:cubicBezTo>
                <a:cubicBezTo>
                  <a:pt x="744863" y="3327396"/>
                  <a:pt x="0" y="2582533"/>
                  <a:pt x="0" y="1663698"/>
                </a:cubicBezTo>
                <a:cubicBezTo>
                  <a:pt x="0" y="744863"/>
                  <a:pt x="744863" y="0"/>
                  <a:pt x="1663699"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7051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2 columns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4283075" cy="3810000"/>
          </a:xfrm>
          <a:prstGeom prst="rect">
            <a:avLst/>
          </a:prstGeom>
        </p:spPr>
        <p:txBody>
          <a:bodyPr>
            <a:normAutofit/>
          </a:bodyPr>
          <a:lstStyle>
            <a:lvl1pPr marL="342900" indent="-342900">
              <a:buFont typeface="Wingdings" panose="05000000000000000000" pitchFamily="2" charset="2"/>
              <a:buChar char="ü"/>
              <a:defRPr sz="20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6172200" y="1828800"/>
            <a:ext cx="4283075" cy="3810000"/>
          </a:xfrm>
          <a:prstGeom prst="rect">
            <a:avLst/>
          </a:prstGeom>
        </p:spPr>
        <p:txBody>
          <a:bodyPr>
            <a:normAutofit/>
          </a:bodyPr>
          <a:lstStyle>
            <a:lvl1pPr marL="342900" indent="-342900">
              <a:buFont typeface="Wingdings" panose="05000000000000000000" pitchFamily="2" charset="2"/>
              <a:buChar char="ü"/>
              <a:defRPr sz="20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1736725" y="1295400"/>
            <a:ext cx="8534400" cy="288925"/>
          </a:xfrm>
          <a:prstGeom prst="rect">
            <a:avLst/>
          </a:prstGeom>
        </p:spPr>
        <p:txBody>
          <a:bodyPr>
            <a:normAutofit/>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1452030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all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8534650" cy="3962400"/>
          </a:xfrm>
          <a:prstGeom prst="rect">
            <a:avLst/>
          </a:prstGeom>
        </p:spPr>
        <p:txBody>
          <a:bodyPr>
            <a:normAutofit/>
          </a:bodyPr>
          <a:lstStyle>
            <a:lvl1pPr marL="0" indent="0">
              <a:buFont typeface="Wingdings" panose="05000000000000000000" pitchFamily="2" charset="2"/>
              <a:buNone/>
              <a:defRPr sz="20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E4A39F77-DAC7-4D20-94F7-638580549905}"/>
              </a:ext>
            </a:extLst>
          </p:cNvPr>
          <p:cNvSpPr>
            <a:spLocks noGrp="1"/>
          </p:cNvSpPr>
          <p:nvPr>
            <p:ph type="body" sz="quarter" idx="11" hasCustomPrompt="1"/>
          </p:nvPr>
        </p:nvSpPr>
        <p:spPr>
          <a:xfrm>
            <a:off x="1736725" y="1295400"/>
            <a:ext cx="8534400" cy="288925"/>
          </a:xfrm>
          <a:prstGeom prst="rect">
            <a:avLst/>
          </a:prstGeom>
        </p:spPr>
        <p:txBody>
          <a:bodyPr>
            <a:normAutofit/>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3513384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2 columns text, no bullets">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517285" y="762000"/>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
        <p:nvSpPr>
          <p:cNvPr id="7" name="Text Placeholder 7">
            <a:extLst>
              <a:ext uri="{FF2B5EF4-FFF2-40B4-BE49-F238E27FC236}">
                <a16:creationId xmlns:a16="http://schemas.microsoft.com/office/drawing/2014/main" id="{86C83AED-16CA-4B9A-BBFA-22D94D4EA5EC}"/>
              </a:ext>
            </a:extLst>
          </p:cNvPr>
          <p:cNvSpPr>
            <a:spLocks noGrp="1"/>
          </p:cNvSpPr>
          <p:nvPr>
            <p:ph type="body" sz="quarter" idx="11"/>
          </p:nvPr>
        </p:nvSpPr>
        <p:spPr>
          <a:xfrm>
            <a:off x="6172202" y="1905000"/>
            <a:ext cx="4283075" cy="3962400"/>
          </a:xfrm>
          <a:prstGeom prst="rect">
            <a:avLst/>
          </a:prstGeom>
        </p:spPr>
        <p:txBody>
          <a:bodyPr>
            <a:normAutofit/>
          </a:bodyPr>
          <a:lstStyle>
            <a:lvl1pPr marL="0" indent="0">
              <a:buFont typeface="Wingdings" panose="05000000000000000000" pitchFamily="2" charset="2"/>
              <a:buNone/>
              <a:defRPr sz="18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12">
            <a:extLst>
              <a:ext uri="{FF2B5EF4-FFF2-40B4-BE49-F238E27FC236}">
                <a16:creationId xmlns:a16="http://schemas.microsoft.com/office/drawing/2014/main" id="{390CD8F1-5898-4903-9ABF-CA42AAD4940C}"/>
              </a:ext>
            </a:extLst>
          </p:cNvPr>
          <p:cNvSpPr>
            <a:spLocks noGrp="1"/>
          </p:cNvSpPr>
          <p:nvPr>
            <p:ph type="body" sz="quarter" idx="12" hasCustomPrompt="1"/>
          </p:nvPr>
        </p:nvSpPr>
        <p:spPr>
          <a:xfrm>
            <a:off x="1517513" y="1295400"/>
            <a:ext cx="8534400" cy="288925"/>
          </a:xfrm>
          <a:prstGeom prst="rect">
            <a:avLst/>
          </a:prstGeom>
        </p:spPr>
        <p:txBody>
          <a:bodyPr>
            <a:normAutofit/>
          </a:bodyPr>
          <a:lstStyle>
            <a:lvl1pPr marL="0" indent="0">
              <a:buNone/>
              <a:defRPr sz="1600">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
        <p:nvSpPr>
          <p:cNvPr id="11" name="Text Placeholder 7">
            <a:extLst>
              <a:ext uri="{FF2B5EF4-FFF2-40B4-BE49-F238E27FC236}">
                <a16:creationId xmlns:a16="http://schemas.microsoft.com/office/drawing/2014/main" id="{86C83AED-16CA-4B9A-BBFA-22D94D4EA5EC}"/>
              </a:ext>
            </a:extLst>
          </p:cNvPr>
          <p:cNvSpPr>
            <a:spLocks noGrp="1"/>
          </p:cNvSpPr>
          <p:nvPr>
            <p:ph type="body" sz="quarter" idx="13"/>
          </p:nvPr>
        </p:nvSpPr>
        <p:spPr>
          <a:xfrm>
            <a:off x="1517513" y="1905000"/>
            <a:ext cx="4283075" cy="3962400"/>
          </a:xfrm>
          <a:prstGeom prst="rect">
            <a:avLst/>
          </a:prstGeom>
        </p:spPr>
        <p:txBody>
          <a:bodyPr>
            <a:normAutofit/>
          </a:bodyPr>
          <a:lstStyle>
            <a:lvl1pPr marL="0" indent="0">
              <a:buFont typeface="Wingdings" panose="05000000000000000000" pitchFamily="2" charset="2"/>
              <a:buNone/>
              <a:defRPr sz="18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Tree>
    <p:extLst>
      <p:ext uri="{BB962C8B-B14F-4D97-AF65-F5344CB8AC3E}">
        <p14:creationId xmlns:p14="http://schemas.microsoft.com/office/powerpoint/2010/main" val="85484336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 lef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3BE24C1-0576-4A34-970B-8D53F28DA433}"/>
              </a:ext>
            </a:extLst>
          </p:cNvPr>
          <p:cNvSpPr>
            <a:spLocks noGrp="1"/>
          </p:cNvSpPr>
          <p:nvPr>
            <p:ph type="title"/>
          </p:nvPr>
        </p:nvSpPr>
        <p:spPr>
          <a:xfrm>
            <a:off x="4191000" y="1371600"/>
            <a:ext cx="4343401" cy="1143000"/>
          </a:xfrm>
          <a:prstGeom prst="rect">
            <a:avLst/>
          </a:prstGeom>
        </p:spPr>
        <p:txBody>
          <a:bodyPr>
            <a:normAutofit/>
          </a:bodyPr>
          <a:lstStyle>
            <a:lvl1pPr algn="l">
              <a:lnSpc>
                <a:spcPct val="80000"/>
              </a:lnSpc>
              <a:defRPr sz="3600" b="1">
                <a:solidFill>
                  <a:srgbClr val="194792"/>
                </a:solidFill>
                <a:latin typeface="+mj-lt"/>
              </a:defRPr>
            </a:lvl1pPr>
          </a:lstStyle>
          <a:p>
            <a:r>
              <a:rPr lang="en-US" dirty="0"/>
              <a:t>Click to edit Master title style</a:t>
            </a:r>
          </a:p>
        </p:txBody>
      </p:sp>
      <p:sp>
        <p:nvSpPr>
          <p:cNvPr id="7" name="Picture Placeholder 2">
            <a:extLst>
              <a:ext uri="{FF2B5EF4-FFF2-40B4-BE49-F238E27FC236}">
                <a16:creationId xmlns:a16="http://schemas.microsoft.com/office/drawing/2014/main" id="{62598065-8A6D-41BE-8FE6-CA9B6DD8817D}"/>
              </a:ext>
            </a:extLst>
          </p:cNvPr>
          <p:cNvSpPr>
            <a:spLocks noGrp="1"/>
          </p:cNvSpPr>
          <p:nvPr>
            <p:ph type="pic" sz="quarter" idx="10" hasCustomPrompt="1"/>
          </p:nvPr>
        </p:nvSpPr>
        <p:spPr>
          <a:xfrm>
            <a:off x="0" y="0"/>
            <a:ext cx="3327265" cy="6217920"/>
          </a:xfrm>
          <a:prstGeom prst="rect">
            <a:avLst/>
          </a:prstGeom>
        </p:spPr>
        <p:txBody>
          <a:bodyPr/>
          <a:lstStyle>
            <a:lvl1pPr marL="0" indent="0">
              <a:buNone/>
              <a:defRPr sz="1400"/>
            </a:lvl1pPr>
          </a:lstStyle>
          <a:p>
            <a:r>
              <a:rPr lang="en-US" dirty="0"/>
              <a:t>Image Placeholder</a:t>
            </a:r>
          </a:p>
        </p:txBody>
      </p:sp>
      <p:sp>
        <p:nvSpPr>
          <p:cNvPr id="8" name="Text Placeholder 7">
            <a:extLst>
              <a:ext uri="{FF2B5EF4-FFF2-40B4-BE49-F238E27FC236}">
                <a16:creationId xmlns:a16="http://schemas.microsoft.com/office/drawing/2014/main" id="{04DBF420-F271-43E8-9E62-693B1438087B}"/>
              </a:ext>
            </a:extLst>
          </p:cNvPr>
          <p:cNvSpPr>
            <a:spLocks noGrp="1"/>
          </p:cNvSpPr>
          <p:nvPr>
            <p:ph type="body" sz="quarter" idx="11"/>
          </p:nvPr>
        </p:nvSpPr>
        <p:spPr>
          <a:xfrm>
            <a:off x="4190999" y="2819400"/>
            <a:ext cx="6705601" cy="2590800"/>
          </a:xfrm>
          <a:prstGeom prst="rect">
            <a:avLst/>
          </a:prstGeom>
        </p:spPr>
        <p:txBody>
          <a:bodyPr>
            <a:normAutofit/>
          </a:bodyPr>
          <a:lstStyle>
            <a:lvl1pPr marL="0" indent="0">
              <a:buFont typeface="Wingdings" panose="05000000000000000000" pitchFamily="2" charset="2"/>
              <a:buNone/>
              <a:defRPr sz="2000" b="0">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12">
            <a:extLst>
              <a:ext uri="{FF2B5EF4-FFF2-40B4-BE49-F238E27FC236}">
                <a16:creationId xmlns:a16="http://schemas.microsoft.com/office/drawing/2014/main" id="{8673CBF9-76AB-4C13-A267-EFAADC00EBB2}"/>
              </a:ext>
            </a:extLst>
          </p:cNvPr>
          <p:cNvSpPr>
            <a:spLocks noGrp="1"/>
          </p:cNvSpPr>
          <p:nvPr>
            <p:ph type="body" sz="quarter" idx="12" hasCustomPrompt="1"/>
          </p:nvPr>
        </p:nvSpPr>
        <p:spPr>
          <a:xfrm>
            <a:off x="4190999" y="2286000"/>
            <a:ext cx="6080126" cy="283988"/>
          </a:xfrm>
          <a:prstGeom prst="rect">
            <a:avLst/>
          </a:prstGeom>
        </p:spPr>
        <p:txBody>
          <a:bodyPr>
            <a:normAutofit/>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890090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5128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6477000"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9104084"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3849916"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Tree>
    <p:extLst>
      <p:ext uri="{BB962C8B-B14F-4D97-AF65-F5344CB8AC3E}">
        <p14:creationId xmlns:p14="http://schemas.microsoft.com/office/powerpoint/2010/main" val="27173387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72E6F9B-7A2F-4EFD-ABA8-B0DAC82664BA}"/>
              </a:ext>
            </a:extLst>
          </p:cNvPr>
          <p:cNvSpPr>
            <a:spLocks noGrp="1"/>
          </p:cNvSpPr>
          <p:nvPr>
            <p:ph type="pic" sz="quarter" idx="10"/>
          </p:nvPr>
        </p:nvSpPr>
        <p:spPr>
          <a:xfrm>
            <a:off x="4432301" y="1765302"/>
            <a:ext cx="3327398" cy="3327396"/>
          </a:xfrm>
          <a:custGeom>
            <a:avLst/>
            <a:gdLst>
              <a:gd name="connsiteX0" fmla="*/ 1663699 w 3327398"/>
              <a:gd name="connsiteY0" fmla="*/ 0 h 3327396"/>
              <a:gd name="connsiteX1" fmla="*/ 3327398 w 3327398"/>
              <a:gd name="connsiteY1" fmla="*/ 1663698 h 3327396"/>
              <a:gd name="connsiteX2" fmla="*/ 1663699 w 3327398"/>
              <a:gd name="connsiteY2" fmla="*/ 3327396 h 3327396"/>
              <a:gd name="connsiteX3" fmla="*/ 0 w 3327398"/>
              <a:gd name="connsiteY3" fmla="*/ 1663698 h 3327396"/>
              <a:gd name="connsiteX4" fmla="*/ 1663699 w 3327398"/>
              <a:gd name="connsiteY4" fmla="*/ 0 h 3327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7398" h="3327396">
                <a:moveTo>
                  <a:pt x="1663699" y="0"/>
                </a:moveTo>
                <a:cubicBezTo>
                  <a:pt x="2582535" y="0"/>
                  <a:pt x="3327398" y="744863"/>
                  <a:pt x="3327398" y="1663698"/>
                </a:cubicBezTo>
                <a:cubicBezTo>
                  <a:pt x="3327398" y="2582533"/>
                  <a:pt x="2582535" y="3327396"/>
                  <a:pt x="1663699" y="3327396"/>
                </a:cubicBezTo>
                <a:cubicBezTo>
                  <a:pt x="744863" y="3327396"/>
                  <a:pt x="0" y="2582533"/>
                  <a:pt x="0" y="1663698"/>
                </a:cubicBezTo>
                <a:cubicBezTo>
                  <a:pt x="0" y="744863"/>
                  <a:pt x="744863" y="0"/>
                  <a:pt x="1663699" y="0"/>
                </a:cubicBezTo>
                <a:close/>
              </a:path>
            </a:pathLst>
          </a:custGeom>
          <a:solidFill>
            <a:schemeClr val="bg1">
              <a:lumMod val="95000"/>
            </a:schemeClr>
          </a:solidFill>
        </p:spPr>
        <p:txBody>
          <a:bodyPr wrap="square">
            <a:noAutofit/>
          </a:bodyPr>
          <a:lstStyle>
            <a:lvl1pPr marL="0" indent="0" algn="ctr">
              <a:buNone/>
              <a:defRPr sz="1600">
                <a:solidFill>
                  <a:schemeClr val="bg1">
                    <a:lumMod val="50000"/>
                  </a:schemeClr>
                </a:solidFill>
              </a:defRPr>
            </a:lvl1pPr>
          </a:lstStyle>
          <a:p>
            <a:endParaRPr lang="id-ID"/>
          </a:p>
        </p:txBody>
      </p:sp>
    </p:spTree>
    <p:extLst>
      <p:ext uri="{BB962C8B-B14F-4D97-AF65-F5344CB8AC3E}">
        <p14:creationId xmlns:p14="http://schemas.microsoft.com/office/powerpoint/2010/main" val="285565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09F49C0-A3C3-4DFE-8EC6-0DDF2353990A}"/>
              </a:ext>
            </a:extLst>
          </p:cNvPr>
          <p:cNvSpPr>
            <a:spLocks noGrp="1"/>
          </p:cNvSpPr>
          <p:nvPr>
            <p:ph type="title"/>
          </p:nvPr>
        </p:nvSpPr>
        <p:spPr>
          <a:xfrm>
            <a:off x="1736497" y="762000"/>
            <a:ext cx="8534878" cy="701675"/>
          </a:xfrm>
          <a:prstGeom prst="rect">
            <a:avLst/>
          </a:prstGeom>
        </p:spPr>
        <p:txBody>
          <a:bodyPr/>
          <a:lstStyle>
            <a:lvl1pPr algn="l">
              <a:defRPr sz="3600" b="1">
                <a:solidFill>
                  <a:srgbClr val="000000"/>
                </a:solidFill>
                <a:latin typeface="+mj-lt"/>
              </a:defRPr>
            </a:lvl1pPr>
          </a:lstStyle>
          <a:p>
            <a:r>
              <a:rPr lang="en-US" dirty="0"/>
              <a:t>Click to edit Master title style</a:t>
            </a:r>
          </a:p>
        </p:txBody>
      </p:sp>
      <p:sp>
        <p:nvSpPr>
          <p:cNvPr id="8" name="Text Placeholder 7">
            <a:extLst>
              <a:ext uri="{FF2B5EF4-FFF2-40B4-BE49-F238E27FC236}">
                <a16:creationId xmlns:a16="http://schemas.microsoft.com/office/drawing/2014/main" id="{345CFC87-BD0D-4393-A7E3-F2BFFC13568B}"/>
              </a:ext>
            </a:extLst>
          </p:cNvPr>
          <p:cNvSpPr>
            <a:spLocks noGrp="1"/>
          </p:cNvSpPr>
          <p:nvPr>
            <p:ph type="body" sz="quarter" idx="10"/>
          </p:nvPr>
        </p:nvSpPr>
        <p:spPr>
          <a:xfrm>
            <a:off x="1736725" y="1828800"/>
            <a:ext cx="4283075" cy="3810000"/>
          </a:xfrm>
          <a:prstGeom prst="rect">
            <a:avLst/>
          </a:prstGeom>
        </p:spPr>
        <p:txBody>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9" name="Text Placeholder 7">
            <a:extLst>
              <a:ext uri="{FF2B5EF4-FFF2-40B4-BE49-F238E27FC236}">
                <a16:creationId xmlns:a16="http://schemas.microsoft.com/office/drawing/2014/main" id="{402AF7C5-34A6-43C0-8E15-E9E0324CF7DD}"/>
              </a:ext>
            </a:extLst>
          </p:cNvPr>
          <p:cNvSpPr>
            <a:spLocks noGrp="1"/>
          </p:cNvSpPr>
          <p:nvPr>
            <p:ph type="body" sz="quarter" idx="11"/>
          </p:nvPr>
        </p:nvSpPr>
        <p:spPr>
          <a:xfrm>
            <a:off x="6172200" y="1828800"/>
            <a:ext cx="4283075" cy="3810000"/>
          </a:xfrm>
          <a:prstGeom prst="rect">
            <a:avLst/>
          </a:prstGeom>
        </p:spPr>
        <p:txBody>
          <a:bodyPr/>
          <a:lstStyle>
            <a:lvl1pPr marL="342900" indent="-342900">
              <a:buFont typeface="Wingdings" panose="05000000000000000000" pitchFamily="2" charset="2"/>
              <a:buChar char="ü"/>
              <a:defRPr sz="2000" b="1">
                <a:solidFill>
                  <a:srgbClr val="000000"/>
                </a:solidFill>
                <a:latin typeface="+mj-lt"/>
              </a:defRPr>
            </a:lvl1pPr>
            <a:lvl2pPr marL="800100" indent="-342900">
              <a:buFont typeface="Wingdings" panose="05000000000000000000" pitchFamily="2" charset="2"/>
              <a:buChar char="ü"/>
              <a:defRPr sz="2000"/>
            </a:lvl2pPr>
            <a:lvl3pPr marL="1200150" indent="-285750">
              <a:buFont typeface="Wingdings" panose="05000000000000000000" pitchFamily="2" charset="2"/>
              <a:buChar char="ü"/>
              <a:defRPr sz="1800"/>
            </a:lvl3pPr>
            <a:lvl4pPr marL="1657350" indent="-285750">
              <a:buFont typeface="Wingdings" panose="05000000000000000000" pitchFamily="2" charset="2"/>
              <a:buChar char="ü"/>
              <a:defRPr sz="1600"/>
            </a:lvl4pPr>
            <a:lvl5pPr marL="2114550" indent="-285750">
              <a:buFont typeface="Wingdings" panose="05000000000000000000" pitchFamily="2" charset="2"/>
              <a:buChar char="ü"/>
              <a:defRPr sz="1600"/>
            </a:lvl5pPr>
          </a:lstStyle>
          <a:p>
            <a:pPr lvl="0"/>
            <a:r>
              <a:rPr lang="en-US" dirty="0"/>
              <a:t>Edit Master text styles</a:t>
            </a:r>
          </a:p>
        </p:txBody>
      </p:sp>
      <p:sp>
        <p:nvSpPr>
          <p:cNvPr id="10" name="Text Placeholder 12">
            <a:extLst>
              <a:ext uri="{FF2B5EF4-FFF2-40B4-BE49-F238E27FC236}">
                <a16:creationId xmlns:a16="http://schemas.microsoft.com/office/drawing/2014/main" id="{2050B4C9-B394-4143-AFAA-87331A76245D}"/>
              </a:ext>
            </a:extLst>
          </p:cNvPr>
          <p:cNvSpPr>
            <a:spLocks noGrp="1"/>
          </p:cNvSpPr>
          <p:nvPr>
            <p:ph type="body" sz="quarter" idx="12" hasCustomPrompt="1"/>
          </p:nvPr>
        </p:nvSpPr>
        <p:spPr>
          <a:xfrm>
            <a:off x="1736725" y="1295400"/>
            <a:ext cx="8534400" cy="288925"/>
          </a:xfrm>
          <a:prstGeom prst="rect">
            <a:avLst/>
          </a:prstGeom>
        </p:spPr>
        <p:txBody>
          <a:bodyPr/>
          <a:lstStyle>
            <a:lvl1pPr marL="0" indent="0">
              <a:buNone/>
              <a:defRPr sz="1600" b="1">
                <a:solidFill>
                  <a:schemeClr val="bg1">
                    <a:lumMod val="50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419089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937760" y="331879"/>
            <a:ext cx="7359344"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51" fontAlgn="auto">
              <a:spcBef>
                <a:spcPts val="0"/>
              </a:spcBef>
              <a:spcAft>
                <a:spcPts val="0"/>
              </a:spcAft>
            </a:pPr>
            <a:endParaRPr lang="en-US" sz="1300">
              <a:solidFill>
                <a:prstClr val="white"/>
              </a:solidFill>
            </a:endParaRPr>
          </a:p>
        </p:txBody>
      </p:sp>
      <p:sp>
        <p:nvSpPr>
          <p:cNvPr id="2" name="Title 1"/>
          <p:cNvSpPr>
            <a:spLocks noGrp="1"/>
          </p:cNvSpPr>
          <p:nvPr>
            <p:ph type="ctrTitle"/>
          </p:nvPr>
        </p:nvSpPr>
        <p:spPr>
          <a:xfrm>
            <a:off x="1524000" y="1977366"/>
            <a:ext cx="9144000" cy="1251242"/>
          </a:xfrm>
        </p:spPr>
        <p:txBody>
          <a:bodyPr anchor="b">
            <a:normAutofit/>
          </a:bodyPr>
          <a:lstStyle>
            <a:lvl1pPr algn="ctr">
              <a:defRPr sz="3000">
                <a:solidFill>
                  <a:srgbClr val="004990"/>
                </a:solidFill>
                <a:latin typeface="+mn-lt"/>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3"/>
          </a:xfrm>
        </p:spPr>
        <p:txBody>
          <a:bodyPr/>
          <a:lstStyle>
            <a:lvl1pPr marL="0" indent="0" algn="ctr">
              <a:buNone/>
              <a:defRPr sz="1800">
                <a:solidFill>
                  <a:srgbClr val="004990"/>
                </a:solidFill>
              </a:defRPr>
            </a:lvl1pPr>
            <a:lvl2pPr marL="342826" indent="0" algn="ctr">
              <a:buNone/>
              <a:defRPr sz="1500"/>
            </a:lvl2pPr>
            <a:lvl3pPr marL="685651" indent="0" algn="ctr">
              <a:buNone/>
              <a:defRPr sz="1300"/>
            </a:lvl3pPr>
            <a:lvl4pPr marL="1028477" indent="0" algn="ctr">
              <a:buNone/>
              <a:defRPr sz="1200"/>
            </a:lvl4pPr>
            <a:lvl5pPr marL="1371303" indent="0" algn="ctr">
              <a:buNone/>
              <a:defRPr sz="1200"/>
            </a:lvl5pPr>
            <a:lvl6pPr marL="1714129" indent="0" algn="ctr">
              <a:buNone/>
              <a:defRPr sz="1200"/>
            </a:lvl6pPr>
            <a:lvl7pPr marL="2056954" indent="0" algn="ctr">
              <a:buNone/>
              <a:defRPr sz="1200"/>
            </a:lvl7pPr>
            <a:lvl8pPr marL="2399780" indent="0" algn="ctr">
              <a:buNone/>
              <a:defRPr sz="1200"/>
            </a:lvl8pPr>
            <a:lvl9pPr marL="2742606" indent="0" algn="ctr">
              <a:buNone/>
              <a:defRPr sz="1200"/>
            </a:lvl9pPr>
          </a:lstStyle>
          <a:p>
            <a:r>
              <a:rPr lang="en-US" dirty="0"/>
              <a:t>Click to edit Master subtitle style</a:t>
            </a:r>
          </a:p>
        </p:txBody>
      </p:sp>
      <p:sp>
        <p:nvSpPr>
          <p:cNvPr id="5" name="Footer Placeholder 4"/>
          <p:cNvSpPr>
            <a:spLocks noGrp="1"/>
          </p:cNvSpPr>
          <p:nvPr>
            <p:ph type="ftr" sz="quarter" idx="11"/>
          </p:nvPr>
        </p:nvSpPr>
        <p:spPr>
          <a:xfrm>
            <a:off x="4038600" y="6475846"/>
            <a:ext cx="4114800" cy="365125"/>
          </a:xfrm>
          <a:prstGeom prst="rect">
            <a:avLst/>
          </a:prstGeom>
        </p:spPr>
        <p:txBody>
          <a:bodyPr/>
          <a:lstStyle>
            <a:lvl1pPr algn="ctr">
              <a:defRPr sz="800">
                <a:solidFill>
                  <a:schemeClr val="tx1">
                    <a:lumMod val="50000"/>
                    <a:lumOff val="50000"/>
                  </a:schemeClr>
                </a:solidFill>
              </a:defRPr>
            </a:lvl1pPr>
          </a:lstStyle>
          <a:p>
            <a:r>
              <a:rPr lang="en-US" dirty="0">
                <a:solidFill>
                  <a:srgbClr val="194792">
                    <a:lumMod val="50000"/>
                    <a:lumOff val="50000"/>
                  </a:srgbClr>
                </a:solidFill>
              </a:rPr>
              <a:t>Confidential</a:t>
            </a:r>
            <a:endParaRPr lang="id-ID" dirty="0">
              <a:solidFill>
                <a:srgbClr val="194792">
                  <a:lumMod val="50000"/>
                  <a:lumOff val="50000"/>
                </a:srgbClr>
              </a:solidFill>
            </a:endParaRPr>
          </a:p>
        </p:txBody>
      </p:sp>
      <p:sp>
        <p:nvSpPr>
          <p:cNvPr id="6" name="Slide Number Placeholder 5"/>
          <p:cNvSpPr>
            <a:spLocks noGrp="1"/>
          </p:cNvSpPr>
          <p:nvPr>
            <p:ph type="sldNum" sz="quarter" idx="12"/>
          </p:nvPr>
        </p:nvSpPr>
        <p:spPr>
          <a:xfrm>
            <a:off x="9035473" y="6494608"/>
            <a:ext cx="2743200" cy="365125"/>
          </a:xfrm>
          <a:prstGeom prst="rect">
            <a:avLst/>
          </a:prstGeom>
        </p:spPr>
        <p:txBody>
          <a:bodyPr/>
          <a:lstStyle>
            <a:lvl1pPr algn="r">
              <a:defRPr sz="800">
                <a:solidFill>
                  <a:schemeClr val="tx1">
                    <a:lumMod val="50000"/>
                    <a:lumOff val="50000"/>
                  </a:schemeClr>
                </a:solidFill>
              </a:defRPr>
            </a:lvl1pPr>
          </a:lstStyle>
          <a:p>
            <a:fld id="{C9F2E319-0919-499D-AD1F-7963255D1003}" type="slidenum">
              <a:rPr lang="id-ID" smtClean="0">
                <a:solidFill>
                  <a:srgbClr val="194792">
                    <a:lumMod val="50000"/>
                    <a:lumOff val="50000"/>
                  </a:srgbClr>
                </a:solidFill>
              </a:rPr>
              <a:pPr/>
              <a:t>‹#›</a:t>
            </a:fld>
            <a:endParaRPr lang="id-ID" dirty="0">
              <a:solidFill>
                <a:srgbClr val="194792">
                  <a:lumMod val="50000"/>
                  <a:lumOff val="50000"/>
                </a:srgbClr>
              </a:solidFill>
            </a:endParaRPr>
          </a:p>
        </p:txBody>
      </p:sp>
      <p:pic>
        <p:nvPicPr>
          <p:cNvPr id="11" name="Picture 10" descr="LOGO_CrawfordTech_2017.pdf - Adobe Acrobat Reader DC"/>
          <p:cNvPicPr>
            <a:picLocks noChangeAspect="1"/>
          </p:cNvPicPr>
          <p:nvPr userDrawn="1"/>
        </p:nvPicPr>
        <p:blipFill rotWithShape="1">
          <a:blip r:embed="rId2" cstate="print">
            <a:extLst>
              <a:ext uri="{28A0092B-C50C-407E-A947-70E740481C1C}">
                <a14:useLocalDpi xmlns:a14="http://schemas.microsoft.com/office/drawing/2010/main" val="0"/>
              </a:ext>
            </a:extLst>
          </a:blip>
          <a:srcRect l="7115" t="44686" r="19113" b="29455"/>
          <a:stretch/>
        </p:blipFill>
        <p:spPr>
          <a:xfrm>
            <a:off x="0" y="221917"/>
            <a:ext cx="4937760" cy="938253"/>
          </a:xfrm>
          <a:prstGeom prst="rect">
            <a:avLst/>
          </a:prstGeom>
        </p:spPr>
      </p:pic>
    </p:spTree>
    <p:extLst>
      <p:ext uri="{BB962C8B-B14F-4D97-AF65-F5344CB8AC3E}">
        <p14:creationId xmlns:p14="http://schemas.microsoft.com/office/powerpoint/2010/main" val="393494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F9AE7C-7301-4BDB-A6C9-C7D7CEAEFF7B}"/>
              </a:ext>
            </a:extLst>
          </p:cNvPr>
          <p:cNvSpPr>
            <a:spLocks noGrp="1"/>
          </p:cNvSpPr>
          <p:nvPr>
            <p:ph type="pic" sz="quarter" idx="10" hasCustomPrompt="1"/>
          </p:nvPr>
        </p:nvSpPr>
        <p:spPr>
          <a:xfrm>
            <a:off x="15240" y="0"/>
            <a:ext cx="12192000" cy="6858000"/>
          </a:xfrm>
          <a:prstGeom prst="rect">
            <a:avLst/>
          </a:prstGeom>
        </p:spPr>
        <p:txBody>
          <a:bodyPr/>
          <a:lstStyle>
            <a:lvl1pPr marL="0" indent="0">
              <a:buNone/>
              <a:defRPr sz="1050"/>
            </a:lvl1pPr>
          </a:lstStyle>
          <a:p>
            <a:r>
              <a:rPr lang="en-US" dirty="0"/>
              <a:t>Image Placeholder</a:t>
            </a:r>
          </a:p>
        </p:txBody>
      </p:sp>
    </p:spTree>
    <p:extLst>
      <p:ext uri="{BB962C8B-B14F-4D97-AF65-F5344CB8AC3E}">
        <p14:creationId xmlns:p14="http://schemas.microsoft.com/office/powerpoint/2010/main" val="15899907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Rectangle 11"/>
          <p:cNvSpPr/>
          <p:nvPr userDrawn="1"/>
        </p:nvSpPr>
        <p:spPr>
          <a:xfrm>
            <a:off x="0" y="413948"/>
            <a:ext cx="12297104"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51" fontAlgn="auto">
              <a:spcBef>
                <a:spcPts val="0"/>
              </a:spcBef>
              <a:spcAft>
                <a:spcPts val="0"/>
              </a:spcAft>
            </a:pPr>
            <a:endParaRPr lang="en-US" sz="1300">
              <a:solidFill>
                <a:prstClr val="white"/>
              </a:solidFill>
            </a:endParaRPr>
          </a:p>
        </p:txBody>
      </p:sp>
      <p:sp>
        <p:nvSpPr>
          <p:cNvPr id="7" name="Rectangle 6"/>
          <p:cNvSpPr/>
          <p:nvPr userDrawn="1"/>
        </p:nvSpPr>
        <p:spPr>
          <a:xfrm>
            <a:off x="10972800" y="6348250"/>
            <a:ext cx="578069" cy="3888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51" fontAlgn="auto">
              <a:spcBef>
                <a:spcPts val="0"/>
              </a:spcBef>
              <a:spcAft>
                <a:spcPts val="0"/>
              </a:spcAft>
            </a:pPr>
            <a:endParaRPr lang="en-US" sz="1300">
              <a:solidFill>
                <a:prstClr val="white"/>
              </a:solidFill>
            </a:endParaRPr>
          </a:p>
        </p:txBody>
      </p:sp>
      <p:sp>
        <p:nvSpPr>
          <p:cNvPr id="3" name="Content Placeholder 2"/>
          <p:cNvSpPr>
            <a:spLocks noGrp="1"/>
          </p:cNvSpPr>
          <p:nvPr>
            <p:ph idx="1"/>
          </p:nvPr>
        </p:nvSpPr>
        <p:spPr>
          <a:xfrm>
            <a:off x="838200" y="1510118"/>
            <a:ext cx="10515600" cy="4586903"/>
          </a:xfrm>
        </p:spPr>
        <p:txBody>
          <a:bodyPr/>
          <a:lstStyle>
            <a:lvl1pPr>
              <a:defRPr>
                <a:solidFill>
                  <a:srgbClr val="25408F"/>
                </a:solidFill>
              </a:defRPr>
            </a:lvl1pPr>
            <a:lvl2pPr>
              <a:defRPr>
                <a:solidFill>
                  <a:srgbClr val="00B0F0"/>
                </a:solidFill>
              </a:defRPr>
            </a:lvl2pPr>
            <a:lvl3pPr>
              <a:defRPr>
                <a:solidFill>
                  <a:srgbClr val="25408F"/>
                </a:solidFill>
              </a:defRPr>
            </a:lvl3pPr>
            <a:lvl4pPr>
              <a:defRPr>
                <a:solidFill>
                  <a:srgbClr val="00B0F0"/>
                </a:solidFill>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838200" y="176452"/>
            <a:ext cx="10515600" cy="1325563"/>
          </a:xfrm>
        </p:spPr>
        <p:txBody>
          <a:bodyPr/>
          <a:lstStyle/>
          <a:p>
            <a:r>
              <a:rPr lang="en-US" dirty="0"/>
              <a:t>Click to edit Master title style</a:t>
            </a:r>
          </a:p>
        </p:txBody>
      </p:sp>
      <p:sp>
        <p:nvSpPr>
          <p:cNvPr id="13" name="Footer Placeholder 4"/>
          <p:cNvSpPr>
            <a:spLocks noGrp="1"/>
          </p:cNvSpPr>
          <p:nvPr>
            <p:ph type="ftr" sz="quarter" idx="11"/>
          </p:nvPr>
        </p:nvSpPr>
        <p:spPr>
          <a:xfrm>
            <a:off x="4038600" y="6475846"/>
            <a:ext cx="4114800" cy="365125"/>
          </a:xfrm>
          <a:prstGeom prst="rect">
            <a:avLst/>
          </a:prstGeom>
        </p:spPr>
        <p:txBody>
          <a:bodyPr/>
          <a:lstStyle>
            <a:lvl1pPr algn="ctr">
              <a:defRPr sz="800">
                <a:solidFill>
                  <a:schemeClr val="tx1">
                    <a:lumMod val="50000"/>
                    <a:lumOff val="50000"/>
                  </a:schemeClr>
                </a:solidFill>
              </a:defRPr>
            </a:lvl1pPr>
          </a:lstStyle>
          <a:p>
            <a:r>
              <a:rPr lang="en-US" dirty="0">
                <a:solidFill>
                  <a:srgbClr val="194792">
                    <a:lumMod val="50000"/>
                    <a:lumOff val="50000"/>
                  </a:srgbClr>
                </a:solidFill>
              </a:rPr>
              <a:t>Confidential</a:t>
            </a:r>
            <a:endParaRPr lang="id-ID" dirty="0">
              <a:solidFill>
                <a:srgbClr val="194792">
                  <a:lumMod val="50000"/>
                  <a:lumOff val="50000"/>
                </a:srgbClr>
              </a:solidFill>
            </a:endParaRPr>
          </a:p>
        </p:txBody>
      </p:sp>
      <p:sp>
        <p:nvSpPr>
          <p:cNvPr id="15" name="Slide Number Placeholder 5"/>
          <p:cNvSpPr>
            <a:spLocks noGrp="1"/>
          </p:cNvSpPr>
          <p:nvPr>
            <p:ph type="sldNum" sz="quarter" idx="12"/>
          </p:nvPr>
        </p:nvSpPr>
        <p:spPr>
          <a:xfrm>
            <a:off x="9035473" y="6494608"/>
            <a:ext cx="2743200" cy="365125"/>
          </a:xfrm>
          <a:prstGeom prst="rect">
            <a:avLst/>
          </a:prstGeom>
        </p:spPr>
        <p:txBody>
          <a:bodyPr/>
          <a:lstStyle>
            <a:lvl1pPr algn="r">
              <a:defRPr sz="800">
                <a:solidFill>
                  <a:schemeClr val="tx1">
                    <a:lumMod val="50000"/>
                    <a:lumOff val="50000"/>
                  </a:schemeClr>
                </a:solidFill>
              </a:defRPr>
            </a:lvl1pPr>
          </a:lstStyle>
          <a:p>
            <a:fld id="{C9F2E319-0919-499D-AD1F-7963255D1003}" type="slidenum">
              <a:rPr lang="id-ID" smtClean="0">
                <a:solidFill>
                  <a:srgbClr val="194792">
                    <a:lumMod val="50000"/>
                    <a:lumOff val="50000"/>
                  </a:srgbClr>
                </a:solidFill>
              </a:rPr>
              <a:pPr/>
              <a:t>‹#›</a:t>
            </a:fld>
            <a:endParaRPr lang="id-ID" dirty="0">
              <a:solidFill>
                <a:srgbClr val="194792">
                  <a:lumMod val="50000"/>
                  <a:lumOff val="50000"/>
                </a:srgbClr>
              </a:solidFill>
            </a:endParaRPr>
          </a:p>
        </p:txBody>
      </p:sp>
    </p:spTree>
    <p:extLst>
      <p:ext uri="{BB962C8B-B14F-4D97-AF65-F5344CB8AC3E}">
        <p14:creationId xmlns:p14="http://schemas.microsoft.com/office/powerpoint/2010/main" val="3850743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826" indent="0">
              <a:buNone/>
              <a:defRPr sz="1500">
                <a:solidFill>
                  <a:schemeClr val="tx1">
                    <a:tint val="75000"/>
                  </a:schemeClr>
                </a:solidFill>
              </a:defRPr>
            </a:lvl2pPr>
            <a:lvl3pPr marL="685651" indent="0">
              <a:buNone/>
              <a:defRPr sz="1300">
                <a:solidFill>
                  <a:schemeClr val="tx1">
                    <a:tint val="75000"/>
                  </a:schemeClr>
                </a:solidFill>
              </a:defRPr>
            </a:lvl3pPr>
            <a:lvl4pPr marL="1028477" indent="0">
              <a:buNone/>
              <a:defRPr sz="1200">
                <a:solidFill>
                  <a:schemeClr val="tx1">
                    <a:tint val="75000"/>
                  </a:schemeClr>
                </a:solidFill>
              </a:defRPr>
            </a:lvl4pPr>
            <a:lvl5pPr marL="1371303" indent="0">
              <a:buNone/>
              <a:defRPr sz="1200">
                <a:solidFill>
                  <a:schemeClr val="tx1">
                    <a:tint val="75000"/>
                  </a:schemeClr>
                </a:solidFill>
              </a:defRPr>
            </a:lvl5pPr>
            <a:lvl6pPr marL="1714129" indent="0">
              <a:buNone/>
              <a:defRPr sz="1200">
                <a:solidFill>
                  <a:schemeClr val="tx1">
                    <a:tint val="75000"/>
                  </a:schemeClr>
                </a:solidFill>
              </a:defRPr>
            </a:lvl6pPr>
            <a:lvl7pPr marL="2056954" indent="0">
              <a:buNone/>
              <a:defRPr sz="1200">
                <a:solidFill>
                  <a:schemeClr val="tx1">
                    <a:tint val="75000"/>
                  </a:schemeClr>
                </a:solidFill>
              </a:defRPr>
            </a:lvl7pPr>
            <a:lvl8pPr marL="2399780" indent="0">
              <a:buNone/>
              <a:defRPr sz="1200">
                <a:solidFill>
                  <a:schemeClr val="tx1">
                    <a:tint val="75000"/>
                  </a:schemeClr>
                </a:solidFill>
              </a:defRPr>
            </a:lvl8pPr>
            <a:lvl9pPr marL="2742606" indent="0">
              <a:buNone/>
              <a:defRPr sz="12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
        <p:nvSpPr>
          <p:cNvPr id="7" name="Rectangle 6"/>
          <p:cNvSpPr/>
          <p:nvPr userDrawn="1"/>
        </p:nvSpPr>
        <p:spPr>
          <a:xfrm>
            <a:off x="0" y="331884"/>
            <a:ext cx="12297104"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51" fontAlgn="auto">
              <a:spcBef>
                <a:spcPts val="0"/>
              </a:spcBef>
              <a:spcAft>
                <a:spcPts val="0"/>
              </a:spcAft>
            </a:pPr>
            <a:endParaRPr lang="en-US" sz="1300">
              <a:solidFill>
                <a:prstClr val="white"/>
              </a:solidFill>
            </a:endParaRPr>
          </a:p>
        </p:txBody>
      </p:sp>
    </p:spTree>
    <p:extLst>
      <p:ext uri="{BB962C8B-B14F-4D97-AF65-F5344CB8AC3E}">
        <p14:creationId xmlns:p14="http://schemas.microsoft.com/office/powerpoint/2010/main" val="432929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1640472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6504"/>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26" indent="0">
              <a:buNone/>
              <a:defRPr sz="1500" b="1"/>
            </a:lvl2pPr>
            <a:lvl3pPr marL="685651" indent="0">
              <a:buNone/>
              <a:defRPr sz="1300" b="1"/>
            </a:lvl3pPr>
            <a:lvl4pPr marL="1028477" indent="0">
              <a:buNone/>
              <a:defRPr sz="1200" b="1"/>
            </a:lvl4pPr>
            <a:lvl5pPr marL="1371303" indent="0">
              <a:buNone/>
              <a:defRPr sz="1200" b="1"/>
            </a:lvl5pPr>
            <a:lvl6pPr marL="1714129" indent="0">
              <a:buNone/>
              <a:defRPr sz="1200" b="1"/>
            </a:lvl6pPr>
            <a:lvl7pPr marL="2056954" indent="0">
              <a:buNone/>
              <a:defRPr sz="1200" b="1"/>
            </a:lvl7pPr>
            <a:lvl8pPr marL="2399780" indent="0">
              <a:buNone/>
              <a:defRPr sz="1200" b="1"/>
            </a:lvl8pPr>
            <a:lvl9pPr marL="2742606"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26" indent="0">
              <a:buNone/>
              <a:defRPr sz="1500" b="1"/>
            </a:lvl2pPr>
            <a:lvl3pPr marL="685651" indent="0">
              <a:buNone/>
              <a:defRPr sz="1300" b="1"/>
            </a:lvl3pPr>
            <a:lvl4pPr marL="1028477" indent="0">
              <a:buNone/>
              <a:defRPr sz="1200" b="1"/>
            </a:lvl4pPr>
            <a:lvl5pPr marL="1371303" indent="0">
              <a:buNone/>
              <a:defRPr sz="1200" b="1"/>
            </a:lvl5pPr>
            <a:lvl6pPr marL="1714129" indent="0">
              <a:buNone/>
              <a:defRPr sz="1200" b="1"/>
            </a:lvl6pPr>
            <a:lvl7pPr marL="2056954" indent="0">
              <a:buNone/>
              <a:defRPr sz="1200" b="1"/>
            </a:lvl7pPr>
            <a:lvl8pPr marL="2399780" indent="0">
              <a:buNone/>
              <a:defRPr sz="1200" b="1"/>
            </a:lvl8pPr>
            <a:lvl9pPr marL="274260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36594603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2129792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2216068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257301"/>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1600" y="138459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26" indent="0">
              <a:buNone/>
              <a:defRPr sz="1000"/>
            </a:lvl2pPr>
            <a:lvl3pPr marL="685651" indent="0">
              <a:buNone/>
              <a:defRPr sz="900"/>
            </a:lvl3pPr>
            <a:lvl4pPr marL="1028477" indent="0">
              <a:buNone/>
              <a:defRPr sz="700"/>
            </a:lvl4pPr>
            <a:lvl5pPr marL="1371303" indent="0">
              <a:buNone/>
              <a:defRPr sz="700"/>
            </a:lvl5pPr>
            <a:lvl6pPr marL="1714129" indent="0">
              <a:buNone/>
              <a:defRPr sz="700"/>
            </a:lvl6pPr>
            <a:lvl7pPr marL="2056954" indent="0">
              <a:buNone/>
              <a:defRPr sz="700"/>
            </a:lvl7pPr>
            <a:lvl8pPr marL="2399780" indent="0">
              <a:buNone/>
              <a:defRPr sz="700"/>
            </a:lvl8pPr>
            <a:lvl9pPr marL="2742606" indent="0">
              <a:buNone/>
              <a:defRPr sz="700"/>
            </a:lvl9pPr>
          </a:lstStyle>
          <a:p>
            <a:pPr lvl="0"/>
            <a:r>
              <a:rPr lang="en-US"/>
              <a:t>Click to edit Master text styles</a:t>
            </a: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42917510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600" y="1491098"/>
            <a:ext cx="6172200" cy="4873625"/>
          </a:xfrm>
        </p:spPr>
        <p:txBody>
          <a:bodyPr anchor="t"/>
          <a:lstStyle>
            <a:lvl1pPr marL="0" indent="0">
              <a:buNone/>
              <a:defRPr sz="2400"/>
            </a:lvl1pPr>
            <a:lvl2pPr marL="342826" indent="0">
              <a:buNone/>
              <a:defRPr sz="2100"/>
            </a:lvl2pPr>
            <a:lvl3pPr marL="685651" indent="0">
              <a:buNone/>
              <a:defRPr sz="1800"/>
            </a:lvl3pPr>
            <a:lvl4pPr marL="1028477" indent="0">
              <a:buNone/>
              <a:defRPr sz="1500"/>
            </a:lvl4pPr>
            <a:lvl5pPr marL="1371303" indent="0">
              <a:buNone/>
              <a:defRPr sz="1500"/>
            </a:lvl5pPr>
            <a:lvl6pPr marL="1714129" indent="0">
              <a:buNone/>
              <a:defRPr sz="1500"/>
            </a:lvl6pPr>
            <a:lvl7pPr marL="2056954" indent="0">
              <a:buNone/>
              <a:defRPr sz="1500"/>
            </a:lvl7pPr>
            <a:lvl8pPr marL="2399780" indent="0">
              <a:buNone/>
              <a:defRPr sz="1500"/>
            </a:lvl8pPr>
            <a:lvl9pPr marL="2742606"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200"/>
            </a:lvl1pPr>
            <a:lvl2pPr marL="342826" indent="0">
              <a:buNone/>
              <a:defRPr sz="1000"/>
            </a:lvl2pPr>
            <a:lvl3pPr marL="685651" indent="0">
              <a:buNone/>
              <a:defRPr sz="900"/>
            </a:lvl3pPr>
            <a:lvl4pPr marL="1028477" indent="0">
              <a:buNone/>
              <a:defRPr sz="700"/>
            </a:lvl4pPr>
            <a:lvl5pPr marL="1371303" indent="0">
              <a:buNone/>
              <a:defRPr sz="700"/>
            </a:lvl5pPr>
            <a:lvl6pPr marL="1714129" indent="0">
              <a:buNone/>
              <a:defRPr sz="700"/>
            </a:lvl6pPr>
            <a:lvl7pPr marL="2056954" indent="0">
              <a:buNone/>
              <a:defRPr sz="700"/>
            </a:lvl7pPr>
            <a:lvl8pPr marL="2399780" indent="0">
              <a:buNone/>
              <a:defRPr sz="700"/>
            </a:lvl8pPr>
            <a:lvl9pPr marL="2742606" indent="0">
              <a:buNone/>
              <a:defRPr sz="700"/>
            </a:lvl9pPr>
          </a:lstStyle>
          <a:p>
            <a:pPr lvl="0"/>
            <a:r>
              <a:rPr lang="en-US"/>
              <a:t>Click to edit Master text styles</a:t>
            </a: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1281134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2238674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265" y="1270289"/>
            <a:ext cx="2628900" cy="4725409"/>
          </a:xfrm>
        </p:spPr>
        <p:txBody>
          <a:bodyPr vert="eaVert"/>
          <a:lstStyle>
            <a:lvl1pPr>
              <a:defRPr>
                <a:solidFill>
                  <a:srgbClr val="194792"/>
                </a:solidFill>
              </a:defRPr>
            </a:lvl1pPr>
          </a:lstStyle>
          <a:p>
            <a:r>
              <a:rPr lang="en-US" dirty="0"/>
              <a:t>Click to edit Master title style</a:t>
            </a:r>
          </a:p>
        </p:txBody>
      </p:sp>
      <p:sp>
        <p:nvSpPr>
          <p:cNvPr id="3" name="Vertical Text Placeholder 2"/>
          <p:cNvSpPr>
            <a:spLocks noGrp="1"/>
          </p:cNvSpPr>
          <p:nvPr>
            <p:ph type="body" orient="vert" idx="1"/>
          </p:nvPr>
        </p:nvSpPr>
        <p:spPr>
          <a:xfrm>
            <a:off x="876301" y="127028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r>
              <a:rPr lang="id-ID">
                <a:solidFill>
                  <a:srgbClr val="194792">
                    <a:lumMod val="50000"/>
                    <a:lumOff val="50000"/>
                  </a:srgbClr>
                </a:solidFill>
              </a:rPr>
              <a:t>Crawford Technologies</a:t>
            </a: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C9F2E319-0919-499D-AD1F-7963255D1003}" type="slidenum">
              <a:rPr lang="id-ID" smtClean="0">
                <a:solidFill>
                  <a:srgbClr val="194792">
                    <a:lumMod val="50000"/>
                    <a:lumOff val="50000"/>
                  </a:srgbClr>
                </a:solidFill>
              </a:rPr>
              <a:pPr/>
              <a:t>‹#›</a:t>
            </a:fld>
            <a:endParaRPr lang="id-ID">
              <a:solidFill>
                <a:srgbClr val="194792">
                  <a:lumMod val="50000"/>
                  <a:lumOff val="50000"/>
                </a:srgbClr>
              </a:solidFill>
            </a:endParaRPr>
          </a:p>
        </p:txBody>
      </p:sp>
    </p:spTree>
    <p:extLst>
      <p:ext uri="{BB962C8B-B14F-4D97-AF65-F5344CB8AC3E}">
        <p14:creationId xmlns:p14="http://schemas.microsoft.com/office/powerpoint/2010/main" val="393638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agenda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29" y="-152400"/>
            <a:ext cx="12344399" cy="7347197"/>
          </a:xfrm>
          <a:prstGeom prst="rect">
            <a:avLst/>
          </a:prstGeom>
        </p:spPr>
      </p:pic>
      <p:sp>
        <p:nvSpPr>
          <p:cNvPr id="7" name="Content Placeholder 6"/>
          <p:cNvSpPr>
            <a:spLocks noGrp="1"/>
          </p:cNvSpPr>
          <p:nvPr>
            <p:ph sz="quarter" idx="11"/>
          </p:nvPr>
        </p:nvSpPr>
        <p:spPr>
          <a:xfrm>
            <a:off x="6054089" y="1143000"/>
            <a:ext cx="5181600" cy="5105400"/>
          </a:xfrm>
          <a:prstGeom prst="rect">
            <a:avLst/>
          </a:prstGeom>
        </p:spPr>
        <p:txBody>
          <a:bodyPr/>
          <a:lstStyle>
            <a:lvl1pPr marL="257175" indent="-257175">
              <a:buFont typeface="Wingdings" panose="05000000000000000000" pitchFamily="2" charset="2"/>
              <a:buChar char="ü"/>
              <a:defRPr sz="1500">
                <a:solidFill>
                  <a:srgbClr val="000000"/>
                </a:solidFill>
              </a:defRPr>
            </a:lvl1pPr>
            <a:lvl2pPr>
              <a:defRPr sz="1200"/>
            </a:lvl2pPr>
          </a:lstStyle>
          <a:p>
            <a:pPr lvl="0"/>
            <a:r>
              <a:rPr lang="en-US" dirty="0"/>
              <a:t>Click to edit Master text styles</a:t>
            </a:r>
          </a:p>
          <a:p>
            <a:pPr lvl="1"/>
            <a:r>
              <a:rPr lang="en-US" dirty="0"/>
              <a:t>Second level</a:t>
            </a:r>
          </a:p>
        </p:txBody>
      </p:sp>
      <p:sp>
        <p:nvSpPr>
          <p:cNvPr id="9" name="Title 8"/>
          <p:cNvSpPr>
            <a:spLocks noGrp="1"/>
          </p:cNvSpPr>
          <p:nvPr>
            <p:ph type="title" hasCustomPrompt="1"/>
          </p:nvPr>
        </p:nvSpPr>
        <p:spPr>
          <a:xfrm>
            <a:off x="6031229" y="350839"/>
            <a:ext cx="5029200" cy="715963"/>
          </a:xfrm>
          <a:prstGeom prst="rect">
            <a:avLst/>
          </a:prstGeom>
        </p:spPr>
        <p:txBody>
          <a:bodyPr/>
          <a:lstStyle>
            <a:lvl1pPr algn="l">
              <a:defRPr sz="2700" b="1"/>
            </a:lvl1pPr>
          </a:lstStyle>
          <a:p>
            <a:r>
              <a:rPr lang="en-US" dirty="0"/>
              <a:t>Agenda</a:t>
            </a:r>
          </a:p>
        </p:txBody>
      </p:sp>
    </p:spTree>
    <p:extLst>
      <p:ext uri="{BB962C8B-B14F-4D97-AF65-F5344CB8AC3E}">
        <p14:creationId xmlns:p14="http://schemas.microsoft.com/office/powerpoint/2010/main" val="31224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Section Slide">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B9C058AF-F3AA-4AD1-8B88-BAF8131D6662}"/>
              </a:ext>
            </a:extLst>
          </p:cNvPr>
          <p:cNvSpPr>
            <a:spLocks noGrp="1"/>
          </p:cNvSpPr>
          <p:nvPr>
            <p:ph type="pic" sz="quarter" idx="10"/>
          </p:nvPr>
        </p:nvSpPr>
        <p:spPr>
          <a:xfrm>
            <a:off x="840080" y="3971716"/>
            <a:ext cx="3141638"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600"/>
            </a:lvl1pPr>
          </a:lstStyle>
          <a:p>
            <a:endParaRPr lang="en-US" dirty="0"/>
          </a:p>
        </p:txBody>
      </p:sp>
      <p:sp>
        <p:nvSpPr>
          <p:cNvPr id="4" name="Picture Placeholder 11">
            <a:extLst>
              <a:ext uri="{FF2B5EF4-FFF2-40B4-BE49-F238E27FC236}">
                <a16:creationId xmlns:a16="http://schemas.microsoft.com/office/drawing/2014/main" id="{1AD1A237-1896-492B-AF92-7DB7983EAA0D}"/>
              </a:ext>
            </a:extLst>
          </p:cNvPr>
          <p:cNvSpPr>
            <a:spLocks noGrp="1"/>
          </p:cNvSpPr>
          <p:nvPr>
            <p:ph type="pic" sz="quarter" idx="11"/>
          </p:nvPr>
        </p:nvSpPr>
        <p:spPr>
          <a:xfrm>
            <a:off x="4525181" y="3971716"/>
            <a:ext cx="3141638"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600"/>
            </a:lvl1pPr>
          </a:lstStyle>
          <a:p>
            <a:endParaRPr lang="en-US" dirty="0"/>
          </a:p>
        </p:txBody>
      </p:sp>
      <p:sp>
        <p:nvSpPr>
          <p:cNvPr id="5" name="Picture Placeholder 12">
            <a:extLst>
              <a:ext uri="{FF2B5EF4-FFF2-40B4-BE49-F238E27FC236}">
                <a16:creationId xmlns:a16="http://schemas.microsoft.com/office/drawing/2014/main" id="{68DF9236-3150-4FD2-A13B-91425BC173D7}"/>
              </a:ext>
            </a:extLst>
          </p:cNvPr>
          <p:cNvSpPr>
            <a:spLocks noGrp="1"/>
          </p:cNvSpPr>
          <p:nvPr>
            <p:ph type="pic" sz="quarter" idx="12"/>
          </p:nvPr>
        </p:nvSpPr>
        <p:spPr>
          <a:xfrm>
            <a:off x="8210283" y="3971716"/>
            <a:ext cx="3141638" cy="1843548"/>
          </a:xfrm>
          <a:custGeom>
            <a:avLst/>
            <a:gdLst>
              <a:gd name="connsiteX0" fmla="*/ 38973 w 3141638"/>
              <a:gd name="connsiteY0" fmla="*/ 0 h 1843548"/>
              <a:gd name="connsiteX1" fmla="*/ 3102665 w 3141638"/>
              <a:gd name="connsiteY1" fmla="*/ 0 h 1843548"/>
              <a:gd name="connsiteX2" fmla="*/ 3141638 w 3141638"/>
              <a:gd name="connsiteY2" fmla="*/ 38973 h 1843548"/>
              <a:gd name="connsiteX3" fmla="*/ 3141638 w 3141638"/>
              <a:gd name="connsiteY3" fmla="*/ 1804575 h 1843548"/>
              <a:gd name="connsiteX4" fmla="*/ 3102665 w 3141638"/>
              <a:gd name="connsiteY4" fmla="*/ 1843548 h 1843548"/>
              <a:gd name="connsiteX5" fmla="*/ 38973 w 3141638"/>
              <a:gd name="connsiteY5" fmla="*/ 1843548 h 1843548"/>
              <a:gd name="connsiteX6" fmla="*/ 0 w 3141638"/>
              <a:gd name="connsiteY6" fmla="*/ 1804575 h 1843548"/>
              <a:gd name="connsiteX7" fmla="*/ 0 w 3141638"/>
              <a:gd name="connsiteY7" fmla="*/ 38973 h 1843548"/>
              <a:gd name="connsiteX8" fmla="*/ 38973 w 3141638"/>
              <a:gd name="connsiteY8" fmla="*/ 0 h 184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1638" h="1843548">
                <a:moveTo>
                  <a:pt x="38973" y="0"/>
                </a:moveTo>
                <a:lnTo>
                  <a:pt x="3102665" y="0"/>
                </a:lnTo>
                <a:cubicBezTo>
                  <a:pt x="3124189" y="0"/>
                  <a:pt x="3141638" y="17449"/>
                  <a:pt x="3141638" y="38973"/>
                </a:cubicBezTo>
                <a:lnTo>
                  <a:pt x="3141638" y="1804575"/>
                </a:lnTo>
                <a:cubicBezTo>
                  <a:pt x="3141638" y="1826099"/>
                  <a:pt x="3124189" y="1843548"/>
                  <a:pt x="3102665" y="1843548"/>
                </a:cubicBezTo>
                <a:lnTo>
                  <a:pt x="38973" y="1843548"/>
                </a:lnTo>
                <a:cubicBezTo>
                  <a:pt x="17449" y="1843548"/>
                  <a:pt x="0" y="1826099"/>
                  <a:pt x="0" y="1804575"/>
                </a:cubicBezTo>
                <a:lnTo>
                  <a:pt x="0" y="38973"/>
                </a:lnTo>
                <a:cubicBezTo>
                  <a:pt x="0" y="17449"/>
                  <a:pt x="17449" y="0"/>
                  <a:pt x="38973" y="0"/>
                </a:cubicBezTo>
                <a:close/>
              </a:path>
            </a:pathLst>
          </a:custGeom>
        </p:spPr>
        <p:txBody>
          <a:bodyPr wrap="square">
            <a:noAutofit/>
          </a:bodyPr>
          <a:lstStyle>
            <a:lvl1pPr>
              <a:defRPr sz="1600"/>
            </a:lvl1pPr>
          </a:lstStyle>
          <a:p>
            <a:endParaRPr lang="en-US" dirty="0"/>
          </a:p>
        </p:txBody>
      </p:sp>
      <p:sp>
        <p:nvSpPr>
          <p:cNvPr id="6"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839852"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New section</a:t>
            </a:r>
          </a:p>
        </p:txBody>
      </p:sp>
      <p:sp>
        <p:nvSpPr>
          <p:cNvPr id="7" name="Text Placeholder 12">
            <a:extLst>
              <a:ext uri="{FF2B5EF4-FFF2-40B4-BE49-F238E27FC236}">
                <a16:creationId xmlns:a16="http://schemas.microsoft.com/office/drawing/2014/main" id="{98013E10-01D7-485E-9D42-220AE55A7378}"/>
              </a:ext>
            </a:extLst>
          </p:cNvPr>
          <p:cNvSpPr>
            <a:spLocks noGrp="1"/>
          </p:cNvSpPr>
          <p:nvPr>
            <p:ph type="body" sz="quarter" idx="13" hasCustomPrompt="1"/>
          </p:nvPr>
        </p:nvSpPr>
        <p:spPr>
          <a:xfrm>
            <a:off x="840080" y="1295400"/>
            <a:ext cx="8534400" cy="288925"/>
          </a:xfrm>
          <a:prstGeom prst="rect">
            <a:avLst/>
          </a:prstGeom>
        </p:spPr>
        <p:txBody>
          <a:bodyPr>
            <a:normAutofit/>
          </a:bodyPr>
          <a:lstStyle>
            <a:lvl1pPr marL="0" indent="0">
              <a:buNone/>
              <a:defRPr sz="1600" b="1">
                <a:solidFill>
                  <a:schemeClr val="bg1">
                    <a:lumMod val="6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4513648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3 verticalpics">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2255EB1B-41E1-4684-ABB9-4912C152DEE5}"/>
              </a:ext>
            </a:extLst>
          </p:cNvPr>
          <p:cNvSpPr>
            <a:spLocks noGrp="1"/>
          </p:cNvSpPr>
          <p:nvPr>
            <p:ph type="pic" sz="quarter" idx="11"/>
          </p:nvPr>
        </p:nvSpPr>
        <p:spPr>
          <a:xfrm>
            <a:off x="6477000"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4" name="Picture Placeholder 8">
            <a:extLst>
              <a:ext uri="{FF2B5EF4-FFF2-40B4-BE49-F238E27FC236}">
                <a16:creationId xmlns:a16="http://schemas.microsoft.com/office/drawing/2014/main" id="{FAA7CD81-3BE9-4FAE-B88F-CDA4E331B304}"/>
              </a:ext>
            </a:extLst>
          </p:cNvPr>
          <p:cNvSpPr>
            <a:spLocks noGrp="1"/>
          </p:cNvSpPr>
          <p:nvPr>
            <p:ph type="pic" sz="quarter" idx="12"/>
          </p:nvPr>
        </p:nvSpPr>
        <p:spPr>
          <a:xfrm>
            <a:off x="9104084"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5" name="Picture Placeholder 6">
            <a:extLst>
              <a:ext uri="{FF2B5EF4-FFF2-40B4-BE49-F238E27FC236}">
                <a16:creationId xmlns:a16="http://schemas.microsoft.com/office/drawing/2014/main" id="{92698511-03AE-4205-A649-1115C3B3AB32}"/>
              </a:ext>
            </a:extLst>
          </p:cNvPr>
          <p:cNvSpPr>
            <a:spLocks noGrp="1"/>
          </p:cNvSpPr>
          <p:nvPr>
            <p:ph type="pic" sz="quarter" idx="10"/>
          </p:nvPr>
        </p:nvSpPr>
        <p:spPr>
          <a:xfrm>
            <a:off x="3849916" y="1447800"/>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txBody>
          <a:bodyPr wrap="square">
            <a:noAutofit/>
          </a:bodyPr>
          <a:lstStyle>
            <a:lvl1pPr marL="0" indent="0" algn="ctr">
              <a:buNone/>
              <a:defRPr sz="2000">
                <a:solidFill>
                  <a:schemeClr val="tx1">
                    <a:lumMod val="50000"/>
                    <a:lumOff val="50000"/>
                  </a:schemeClr>
                </a:solidFill>
              </a:defRPr>
            </a:lvl1pPr>
          </a:lstStyle>
          <a:p>
            <a:endParaRPr lang="id-ID"/>
          </a:p>
        </p:txBody>
      </p:sp>
      <p:sp>
        <p:nvSpPr>
          <p:cNvPr id="6" name="Title 1">
            <a:extLst>
              <a:ext uri="{FF2B5EF4-FFF2-40B4-BE49-F238E27FC236}">
                <a16:creationId xmlns:a16="http://schemas.microsoft.com/office/drawing/2014/main" id="{352BEF81-E2AF-4EB3-9C9A-21268713807E}"/>
              </a:ext>
            </a:extLst>
          </p:cNvPr>
          <p:cNvSpPr>
            <a:spLocks noGrp="1"/>
          </p:cNvSpPr>
          <p:nvPr>
            <p:ph type="title"/>
          </p:nvPr>
        </p:nvSpPr>
        <p:spPr>
          <a:xfrm>
            <a:off x="1066800" y="1447800"/>
            <a:ext cx="2133600" cy="2362200"/>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950500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hasCustomPrompt="1"/>
          </p:nvPr>
        </p:nvSpPr>
        <p:spPr>
          <a:xfrm>
            <a:off x="841248" y="669925"/>
            <a:ext cx="8534878" cy="701675"/>
          </a:xfrm>
          <a:prstGeom prst="rect">
            <a:avLst/>
          </a:prstGeom>
        </p:spPr>
        <p:txBody>
          <a:bodyPr>
            <a:normAutofit/>
          </a:bodyPr>
          <a:lstStyle>
            <a:lvl1pPr algn="l">
              <a:defRPr sz="3600" b="1" baseline="0">
                <a:solidFill>
                  <a:srgbClr val="194792"/>
                </a:solidFill>
                <a:latin typeface="+mj-lt"/>
              </a:defRPr>
            </a:lvl1pPr>
          </a:lstStyle>
          <a:p>
            <a:r>
              <a:rPr lang="en-US" dirty="0"/>
              <a:t>Bullet points</a:t>
            </a:r>
          </a:p>
        </p:txBody>
      </p:sp>
      <p:sp>
        <p:nvSpPr>
          <p:cNvPr id="13" name="Text Placeholder 12">
            <a:extLst>
              <a:ext uri="{FF2B5EF4-FFF2-40B4-BE49-F238E27FC236}">
                <a16:creationId xmlns:a16="http://schemas.microsoft.com/office/drawing/2014/main" id="{98013E10-01D7-485E-9D42-220AE55A7378}"/>
              </a:ext>
            </a:extLst>
          </p:cNvPr>
          <p:cNvSpPr>
            <a:spLocks noGrp="1"/>
          </p:cNvSpPr>
          <p:nvPr>
            <p:ph type="body" sz="quarter" idx="10" hasCustomPrompt="1"/>
          </p:nvPr>
        </p:nvSpPr>
        <p:spPr>
          <a:xfrm>
            <a:off x="841248" y="1295400"/>
            <a:ext cx="8534400" cy="288925"/>
          </a:xfrm>
          <a:prstGeom prst="rect">
            <a:avLst/>
          </a:prstGeom>
        </p:spPr>
        <p:txBody>
          <a:bodyPr>
            <a:normAutofit/>
          </a:bodyPr>
          <a:lstStyle>
            <a:lvl1pPr marL="0" indent="0">
              <a:buNone/>
              <a:defRPr sz="1600" b="1">
                <a:solidFill>
                  <a:schemeClr val="bg1">
                    <a:lumMod val="65000"/>
                  </a:schemeClr>
                </a:solidFill>
                <a:latin typeface="+mj-lt"/>
              </a:defRPr>
            </a:lvl1pPr>
            <a:lvl2pPr>
              <a:defRPr sz="1400"/>
            </a:lvl2pPr>
            <a:lvl3pPr>
              <a:defRPr sz="1200"/>
            </a:lvl3pPr>
            <a:lvl4pPr>
              <a:defRPr sz="1100"/>
            </a:lvl4pPr>
            <a:lvl5pPr>
              <a:defRPr sz="1100"/>
            </a:lvl5pPr>
          </a:lstStyle>
          <a:p>
            <a:pPr lvl="0"/>
            <a:r>
              <a:rPr lang="en-US" dirty="0"/>
              <a:t>Your Sub header text goes here</a:t>
            </a:r>
          </a:p>
        </p:txBody>
      </p:sp>
    </p:spTree>
    <p:extLst>
      <p:ext uri="{BB962C8B-B14F-4D97-AF65-F5344CB8AC3E}">
        <p14:creationId xmlns:p14="http://schemas.microsoft.com/office/powerpoint/2010/main" val="255155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6_Title_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EF81-E2AF-4EB3-9C9A-21268713807E}"/>
              </a:ext>
            </a:extLst>
          </p:cNvPr>
          <p:cNvSpPr>
            <a:spLocks noGrp="1"/>
          </p:cNvSpPr>
          <p:nvPr>
            <p:ph type="title"/>
          </p:nvPr>
        </p:nvSpPr>
        <p:spPr>
          <a:xfrm>
            <a:off x="841248" y="669925"/>
            <a:ext cx="8534878" cy="701675"/>
          </a:xfrm>
          <a:prstGeom prst="rect">
            <a:avLst/>
          </a:prstGeom>
        </p:spPr>
        <p:txBody>
          <a:bodyPr>
            <a:normAutofit/>
          </a:bodyPr>
          <a:lstStyle>
            <a:lvl1pPr algn="l">
              <a:defRPr sz="3600" b="1">
                <a:solidFill>
                  <a:srgbClr val="194792"/>
                </a:solidFill>
                <a:latin typeface="+mj-lt"/>
              </a:defRPr>
            </a:lvl1pPr>
          </a:lstStyle>
          <a:p>
            <a:r>
              <a:rPr lang="en-US" dirty="0"/>
              <a:t>Click to edit Master title style</a:t>
            </a:r>
          </a:p>
        </p:txBody>
      </p:sp>
    </p:spTree>
    <p:extLst>
      <p:ext uri="{BB962C8B-B14F-4D97-AF65-F5344CB8AC3E}">
        <p14:creationId xmlns:p14="http://schemas.microsoft.com/office/powerpoint/2010/main" val="1025610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mage upper right">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0EF12B1-CD0E-4936-BD88-130B1BF103C3}"/>
              </a:ext>
            </a:extLst>
          </p:cNvPr>
          <p:cNvSpPr>
            <a:spLocks noGrp="1"/>
          </p:cNvSpPr>
          <p:nvPr>
            <p:ph type="pic" sz="quarter" idx="11" hasCustomPrompt="1"/>
          </p:nvPr>
        </p:nvSpPr>
        <p:spPr>
          <a:xfrm>
            <a:off x="6096000" y="0"/>
            <a:ext cx="6096000" cy="4724400"/>
          </a:xfrm>
          <a:prstGeom prst="rect">
            <a:avLst/>
          </a:prstGeom>
        </p:spPr>
        <p:txBody>
          <a:bodyPr/>
          <a:lstStyle>
            <a:lvl1pPr marL="0" indent="0">
              <a:buNone/>
              <a:defRPr sz="1400"/>
            </a:lvl1pPr>
          </a:lstStyle>
          <a:p>
            <a:r>
              <a:rPr lang="en-US" dirty="0"/>
              <a:t>Image Placeholder</a:t>
            </a:r>
          </a:p>
        </p:txBody>
      </p:sp>
    </p:spTree>
    <p:extLst>
      <p:ext uri="{BB962C8B-B14F-4D97-AF65-F5344CB8AC3E}">
        <p14:creationId xmlns:p14="http://schemas.microsoft.com/office/powerpoint/2010/main" val="378168095"/>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image lef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74D9A6-A780-4215-85A9-65A1ED3F1ACF}"/>
              </a:ext>
            </a:extLst>
          </p:cNvPr>
          <p:cNvSpPr>
            <a:spLocks noGrp="1"/>
          </p:cNvSpPr>
          <p:nvPr>
            <p:ph type="pic" sz="quarter" idx="10"/>
          </p:nvPr>
        </p:nvSpPr>
        <p:spPr>
          <a:xfrm>
            <a:off x="0" y="0"/>
            <a:ext cx="7543800" cy="6858000"/>
          </a:xfrm>
          <a:prstGeom prst="rect">
            <a:avLst/>
          </a:prstGeom>
          <a:ln>
            <a:noFill/>
          </a:ln>
        </p:spPr>
        <p:txBody>
          <a:bodyPr/>
          <a:lstStyle>
            <a:lvl1pPr>
              <a:defRPr sz="1600"/>
            </a:lvl1pPr>
          </a:lstStyle>
          <a:p>
            <a:endParaRPr lang="en-US" dirty="0"/>
          </a:p>
        </p:txBody>
      </p:sp>
    </p:spTree>
    <p:extLst>
      <p:ext uri="{BB962C8B-B14F-4D97-AF65-F5344CB8AC3E}">
        <p14:creationId xmlns:p14="http://schemas.microsoft.com/office/powerpoint/2010/main" val="1872735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D36EED-8C75-4B97-B17F-B0E4743E7196}"/>
              </a:ext>
            </a:extLst>
          </p:cNvPr>
          <p:cNvSpPr/>
          <p:nvPr userDrawn="1"/>
        </p:nvSpPr>
        <p:spPr>
          <a:xfrm>
            <a:off x="0" y="6217494"/>
            <a:ext cx="12192000" cy="564306"/>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CFFAB21-2D7F-49C2-BE68-6E911E54FB03}"/>
              </a:ext>
            </a:extLst>
          </p:cNvPr>
          <p:cNvSpPr/>
          <p:nvPr userDrawn="1"/>
        </p:nvSpPr>
        <p:spPr>
          <a:xfrm>
            <a:off x="0" y="6781800"/>
            <a:ext cx="12192000"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8996964-1DAE-4142-8BFA-5A7EF752988A}"/>
              </a:ext>
            </a:extLst>
          </p:cNvPr>
          <p:cNvSpPr txBox="1"/>
          <p:nvPr userDrawn="1"/>
        </p:nvSpPr>
        <p:spPr>
          <a:xfrm>
            <a:off x="2933700" y="6422322"/>
            <a:ext cx="6324600" cy="196464"/>
          </a:xfrm>
          <a:prstGeom prst="rect">
            <a:avLst/>
          </a:prstGeom>
          <a:noFill/>
        </p:spPr>
        <p:txBody>
          <a:bodyPr wrap="square" rtlCol="0">
            <a:spAutoFit/>
          </a:bodyPr>
          <a:lstStyle/>
          <a:p>
            <a:pPr algn="ctr">
              <a:lnSpc>
                <a:spcPct val="80000"/>
              </a:lnSpc>
            </a:pPr>
            <a:r>
              <a:rPr lang="en-US" sz="825" dirty="0">
                <a:solidFill>
                  <a:schemeClr val="accent2"/>
                </a:solidFill>
                <a:latin typeface="+mj-lt"/>
              </a:rPr>
              <a:t>©2018 Crawford</a:t>
            </a:r>
            <a:r>
              <a:rPr lang="en-US" sz="825" baseline="0" dirty="0">
                <a:solidFill>
                  <a:schemeClr val="accent2"/>
                </a:solidFill>
                <a:latin typeface="+mj-lt"/>
              </a:rPr>
              <a:t> Technologies</a:t>
            </a:r>
            <a:r>
              <a:rPr lang="en-US" sz="825" dirty="0">
                <a:solidFill>
                  <a:schemeClr val="accent2"/>
                </a:solidFill>
                <a:latin typeface="+mj-lt"/>
              </a:rPr>
              <a:t>, Inc. All rights reserved. </a:t>
            </a:r>
          </a:p>
        </p:txBody>
      </p:sp>
      <p:sp>
        <p:nvSpPr>
          <p:cNvPr id="9" name="Freeform 5">
            <a:hlinkClick r:id="" action="ppaction://hlinkshowjump?jump=nextslide"/>
            <a:extLst>
              <a:ext uri="{FF2B5EF4-FFF2-40B4-BE49-F238E27FC236}">
                <a16:creationId xmlns:a16="http://schemas.microsoft.com/office/drawing/2014/main" id="{A7658409-08BC-4AF5-9FBC-B578C6266CEE}"/>
              </a:ext>
            </a:extLst>
          </p:cNvPr>
          <p:cNvSpPr>
            <a:spLocks noEditPoints="1"/>
          </p:cNvSpPr>
          <p:nvPr userDrawn="1"/>
        </p:nvSpPr>
        <p:spPr bwMode="auto">
          <a:xfrm>
            <a:off x="653248" y="6408227"/>
            <a:ext cx="228600" cy="228600"/>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68573" tIns="34286" rIns="68573" bIns="34286" numCol="1" anchor="t" anchorCtr="0" compatLnSpc="1">
            <a:prstTxWarp prst="textNoShape">
              <a:avLst/>
            </a:prstTxWarp>
          </a:bodyPr>
          <a:lstStyle/>
          <a:p>
            <a:pPr defTabSz="685800"/>
            <a:endParaRPr lang="en-US" sz="1350" dirty="0">
              <a:solidFill>
                <a:srgbClr val="ACBBC3"/>
              </a:solidFill>
            </a:endParaRPr>
          </a:p>
        </p:txBody>
      </p:sp>
      <p:sp>
        <p:nvSpPr>
          <p:cNvPr id="10" name="Freeform 5">
            <a:hlinkClick r:id="" action="ppaction://hlinkshowjump?jump=previousslide"/>
            <a:extLst>
              <a:ext uri="{FF2B5EF4-FFF2-40B4-BE49-F238E27FC236}">
                <a16:creationId xmlns:a16="http://schemas.microsoft.com/office/drawing/2014/main" id="{1A710837-BA86-48E1-B511-D627E9788640}"/>
              </a:ext>
            </a:extLst>
          </p:cNvPr>
          <p:cNvSpPr>
            <a:spLocks noEditPoints="1"/>
          </p:cNvSpPr>
          <p:nvPr userDrawn="1"/>
        </p:nvSpPr>
        <p:spPr bwMode="auto">
          <a:xfrm>
            <a:off x="365649" y="6408227"/>
            <a:ext cx="228600" cy="228600"/>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68573" tIns="34286" rIns="68573" bIns="34286" numCol="1" anchor="t" anchorCtr="0" compatLnSpc="1">
            <a:prstTxWarp prst="textNoShape">
              <a:avLst/>
            </a:prstTxWarp>
          </a:bodyPr>
          <a:lstStyle/>
          <a:p>
            <a:pPr defTabSz="685800"/>
            <a:endParaRPr lang="en-US" sz="1350" dirty="0">
              <a:solidFill>
                <a:srgbClr val="ACBBC3"/>
              </a:solidFill>
            </a:endParaRPr>
          </a:p>
        </p:txBody>
      </p:sp>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372600" y="6096000"/>
            <a:ext cx="2289048" cy="379294"/>
          </a:xfrm>
          <a:prstGeom prst="rect">
            <a:avLst/>
          </a:prstGeom>
        </p:spPr>
      </p:pic>
    </p:spTree>
    <p:extLst>
      <p:ext uri="{BB962C8B-B14F-4D97-AF65-F5344CB8AC3E}">
        <p14:creationId xmlns:p14="http://schemas.microsoft.com/office/powerpoint/2010/main" val="421889072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6" r:id="rId15"/>
    <p:sldLayoutId id="2147483717" r:id="rId16"/>
    <p:sldLayoutId id="2147483718" r:id="rId17"/>
    <p:sldLayoutId id="2147483719" r:id="rId18"/>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9"/>
          </a:xfrm>
          <a:prstGeom prst="rect">
            <a:avLst/>
          </a:prstGeom>
        </p:spPr>
        <p:txBody>
          <a:bodyPr vert="horz" lIns="137130" tIns="68566" rIns="137130" bIns="6856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3"/>
          </p:nvPr>
        </p:nvSpPr>
        <p:spPr>
          <a:xfrm>
            <a:off x="4038600" y="6475846"/>
            <a:ext cx="4114800" cy="365125"/>
          </a:xfrm>
          <a:prstGeom prst="rect">
            <a:avLst/>
          </a:prstGeom>
        </p:spPr>
        <p:txBody>
          <a:bodyPr/>
          <a:lstStyle>
            <a:lvl1pPr algn="ctr">
              <a:defRPr sz="800">
                <a:solidFill>
                  <a:schemeClr val="tx1">
                    <a:lumMod val="50000"/>
                    <a:lumOff val="50000"/>
                  </a:schemeClr>
                </a:solidFill>
              </a:defRPr>
            </a:lvl1pPr>
          </a:lstStyle>
          <a:p>
            <a:pPr defTabSz="685651"/>
            <a:r>
              <a:rPr lang="en-US">
                <a:solidFill>
                  <a:srgbClr val="194792">
                    <a:lumMod val="50000"/>
                    <a:lumOff val="50000"/>
                  </a:srgbClr>
                </a:solidFill>
              </a:rPr>
              <a:t>Confidential</a:t>
            </a:r>
            <a:endParaRPr lang="id-ID" dirty="0">
              <a:solidFill>
                <a:srgbClr val="194792">
                  <a:lumMod val="50000"/>
                  <a:lumOff val="50000"/>
                </a:srgbClr>
              </a:solidFill>
            </a:endParaRPr>
          </a:p>
        </p:txBody>
      </p:sp>
      <p:sp>
        <p:nvSpPr>
          <p:cNvPr id="11" name="Slide Number Placeholder 5"/>
          <p:cNvSpPr>
            <a:spLocks noGrp="1"/>
          </p:cNvSpPr>
          <p:nvPr>
            <p:ph type="sldNum" sz="quarter" idx="4"/>
          </p:nvPr>
        </p:nvSpPr>
        <p:spPr>
          <a:xfrm>
            <a:off x="9035473" y="6494608"/>
            <a:ext cx="2743200" cy="365125"/>
          </a:xfrm>
          <a:prstGeom prst="rect">
            <a:avLst/>
          </a:prstGeom>
        </p:spPr>
        <p:txBody>
          <a:bodyPr/>
          <a:lstStyle>
            <a:lvl1pPr algn="r">
              <a:defRPr sz="800">
                <a:solidFill>
                  <a:schemeClr val="tx1">
                    <a:lumMod val="50000"/>
                    <a:lumOff val="50000"/>
                  </a:schemeClr>
                </a:solidFill>
              </a:defRPr>
            </a:lvl1pPr>
          </a:lstStyle>
          <a:p>
            <a:pPr defTabSz="685651"/>
            <a:fld id="{C9F2E319-0919-499D-AD1F-7963255D1003}" type="slidenum">
              <a:rPr lang="id-ID" smtClean="0">
                <a:solidFill>
                  <a:srgbClr val="194792">
                    <a:lumMod val="50000"/>
                    <a:lumOff val="50000"/>
                  </a:srgbClr>
                </a:solidFill>
              </a:rPr>
              <a:pPr defTabSz="685651"/>
              <a:t>‹#›</a:t>
            </a:fld>
            <a:endParaRPr lang="id-ID" dirty="0">
              <a:solidFill>
                <a:srgbClr val="194792">
                  <a:lumMod val="50000"/>
                  <a:lumOff val="50000"/>
                </a:srgbClr>
              </a:solidFill>
            </a:endParaRPr>
          </a:p>
        </p:txBody>
      </p:sp>
      <p:sp>
        <p:nvSpPr>
          <p:cNvPr id="12" name="Rectangle 11"/>
          <p:cNvSpPr/>
          <p:nvPr userDrawn="1"/>
        </p:nvSpPr>
        <p:spPr>
          <a:xfrm>
            <a:off x="0" y="331884"/>
            <a:ext cx="12297104" cy="777766"/>
          </a:xfrm>
          <a:prstGeom prst="rect">
            <a:avLst/>
          </a:prstGeom>
          <a:solidFill>
            <a:srgbClr val="0049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651" fontAlgn="auto">
              <a:spcBef>
                <a:spcPts val="0"/>
              </a:spcBef>
              <a:spcAft>
                <a:spcPts val="0"/>
              </a:spcAft>
            </a:pPr>
            <a:endParaRPr lang="en-US" sz="1300">
              <a:solidFill>
                <a:prstClr val="white"/>
              </a:solidFill>
            </a:endParaRPr>
          </a:p>
        </p:txBody>
      </p:sp>
      <p:sp>
        <p:nvSpPr>
          <p:cNvPr id="2" name="Title Placeholder 1"/>
          <p:cNvSpPr>
            <a:spLocks noGrp="1"/>
          </p:cNvSpPr>
          <p:nvPr>
            <p:ph type="title"/>
          </p:nvPr>
        </p:nvSpPr>
        <p:spPr>
          <a:xfrm>
            <a:off x="838200" y="51090"/>
            <a:ext cx="10515600" cy="1325563"/>
          </a:xfrm>
          <a:prstGeom prst="rect">
            <a:avLst/>
          </a:prstGeom>
        </p:spPr>
        <p:txBody>
          <a:bodyPr vert="horz" lIns="137130" tIns="68566" rIns="137130" bIns="68566" rtlCol="0" anchor="ctr">
            <a:normAutofit/>
          </a:bodyPr>
          <a:lstStyle/>
          <a:p>
            <a:r>
              <a:rPr lang="en-US" dirty="0"/>
              <a:t>Click to edit Master title style</a:t>
            </a:r>
          </a:p>
        </p:txBody>
      </p:sp>
      <p:pic>
        <p:nvPicPr>
          <p:cNvPr id="4" name="Picture 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55870" y="6263081"/>
            <a:ext cx="2461575" cy="239268"/>
          </a:xfrm>
          <a:prstGeom prst="rect">
            <a:avLst/>
          </a:prstGeom>
        </p:spPr>
      </p:pic>
    </p:spTree>
    <p:extLst>
      <p:ext uri="{BB962C8B-B14F-4D97-AF65-F5344CB8AC3E}">
        <p14:creationId xmlns:p14="http://schemas.microsoft.com/office/powerpoint/2010/main" val="286758358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p:txStyles>
    <p:titleStyle>
      <a:lvl1pPr algn="l" defTabSz="685651" rtl="0" eaLnBrk="1" latinLnBrk="0" hangingPunct="1">
        <a:lnSpc>
          <a:spcPct val="90000"/>
        </a:lnSpc>
        <a:spcBef>
          <a:spcPct val="0"/>
        </a:spcBef>
        <a:buNone/>
        <a:defRPr sz="3000" kern="1200">
          <a:solidFill>
            <a:schemeClr val="bg1"/>
          </a:solidFill>
          <a:latin typeface="+mn-lt"/>
          <a:ea typeface="+mj-ea"/>
          <a:cs typeface="+mj-cs"/>
        </a:defRPr>
      </a:lvl1pPr>
    </p:titleStyle>
    <p:bodyStyle>
      <a:lvl1pPr marL="171413" indent="-171413" algn="l" defTabSz="685651" rtl="0" eaLnBrk="1" latinLnBrk="0" hangingPunct="1">
        <a:lnSpc>
          <a:spcPct val="90000"/>
        </a:lnSpc>
        <a:spcBef>
          <a:spcPts val="750"/>
        </a:spcBef>
        <a:buFont typeface="Arial" panose="020B0604020202020204" pitchFamily="34" charset="0"/>
        <a:buChar char="•"/>
        <a:defRPr sz="2100" kern="1200">
          <a:solidFill>
            <a:srgbClr val="25408F"/>
          </a:solidFill>
          <a:latin typeface="+mn-lt"/>
          <a:ea typeface="+mn-ea"/>
          <a:cs typeface="+mn-cs"/>
        </a:defRPr>
      </a:lvl1pPr>
      <a:lvl2pPr marL="514239" indent="-171413" algn="l" defTabSz="685651" rtl="0" eaLnBrk="1" latinLnBrk="0" hangingPunct="1">
        <a:lnSpc>
          <a:spcPct val="90000"/>
        </a:lnSpc>
        <a:spcBef>
          <a:spcPts val="375"/>
        </a:spcBef>
        <a:buFont typeface="Arial" panose="020B0604020202020204" pitchFamily="34" charset="0"/>
        <a:buChar char="•"/>
        <a:defRPr sz="1800" kern="1200">
          <a:solidFill>
            <a:srgbClr val="00B0F0"/>
          </a:solidFill>
          <a:latin typeface="+mn-lt"/>
          <a:ea typeface="+mn-ea"/>
          <a:cs typeface="+mn-cs"/>
        </a:defRPr>
      </a:lvl2pPr>
      <a:lvl3pPr marL="857064" indent="-171413" algn="l" defTabSz="685651" rtl="0" eaLnBrk="1" latinLnBrk="0" hangingPunct="1">
        <a:lnSpc>
          <a:spcPct val="90000"/>
        </a:lnSpc>
        <a:spcBef>
          <a:spcPts val="375"/>
        </a:spcBef>
        <a:buFont typeface="Arial" panose="020B0604020202020204" pitchFamily="34" charset="0"/>
        <a:buChar char="•"/>
        <a:defRPr sz="1500" kern="1200">
          <a:solidFill>
            <a:srgbClr val="194792"/>
          </a:solidFill>
          <a:latin typeface="+mn-lt"/>
          <a:ea typeface="+mn-ea"/>
          <a:cs typeface="+mn-cs"/>
        </a:defRPr>
      </a:lvl3pPr>
      <a:lvl4pPr marL="1199890" indent="-171413" algn="l" defTabSz="685651" rtl="0" eaLnBrk="1" latinLnBrk="0" hangingPunct="1">
        <a:lnSpc>
          <a:spcPct val="90000"/>
        </a:lnSpc>
        <a:spcBef>
          <a:spcPts val="375"/>
        </a:spcBef>
        <a:buFont typeface="Arial" panose="020B0604020202020204" pitchFamily="34" charset="0"/>
        <a:buChar char="•"/>
        <a:defRPr sz="1300" kern="1200">
          <a:solidFill>
            <a:srgbClr val="00B0F0"/>
          </a:solidFill>
          <a:latin typeface="+mn-lt"/>
          <a:ea typeface="+mn-ea"/>
          <a:cs typeface="+mn-cs"/>
        </a:defRPr>
      </a:lvl4pPr>
      <a:lvl5pPr marL="1542716" indent="-171413" algn="l" defTabSz="685651" rtl="0" eaLnBrk="1" latinLnBrk="0" hangingPunct="1">
        <a:lnSpc>
          <a:spcPct val="90000"/>
        </a:lnSpc>
        <a:spcBef>
          <a:spcPts val="375"/>
        </a:spcBef>
        <a:buFont typeface="Arial" panose="020B0604020202020204" pitchFamily="34" charset="0"/>
        <a:buChar char="•"/>
        <a:defRPr sz="1300" kern="1200">
          <a:solidFill>
            <a:srgbClr val="194792"/>
          </a:solidFill>
          <a:latin typeface="+mn-lt"/>
          <a:ea typeface="+mn-ea"/>
          <a:cs typeface="+mn-cs"/>
        </a:defRPr>
      </a:lvl5pPr>
      <a:lvl6pPr marL="1885541" indent="-171413" algn="l" defTabSz="6856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6pPr>
      <a:lvl7pPr marL="2228367" indent="-171413" algn="l" defTabSz="6856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7pPr>
      <a:lvl8pPr marL="2571193" indent="-171413" algn="l" defTabSz="6856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8pPr>
      <a:lvl9pPr marL="2914019" indent="-171413" algn="l" defTabSz="685651" rtl="0" eaLnBrk="1" latinLnBrk="0" hangingPunct="1">
        <a:lnSpc>
          <a:spcPct val="90000"/>
        </a:lnSpc>
        <a:spcBef>
          <a:spcPts val="375"/>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85651" rtl="0" eaLnBrk="1" latinLnBrk="0" hangingPunct="1">
        <a:defRPr sz="1300" kern="1200">
          <a:solidFill>
            <a:schemeClr val="tx1"/>
          </a:solidFill>
          <a:latin typeface="+mn-lt"/>
          <a:ea typeface="+mn-ea"/>
          <a:cs typeface="+mn-cs"/>
        </a:defRPr>
      </a:lvl1pPr>
      <a:lvl2pPr marL="342826" algn="l" defTabSz="685651" rtl="0" eaLnBrk="1" latinLnBrk="0" hangingPunct="1">
        <a:defRPr sz="1300" kern="1200">
          <a:solidFill>
            <a:schemeClr val="tx1"/>
          </a:solidFill>
          <a:latin typeface="+mn-lt"/>
          <a:ea typeface="+mn-ea"/>
          <a:cs typeface="+mn-cs"/>
        </a:defRPr>
      </a:lvl2pPr>
      <a:lvl3pPr marL="685651" algn="l" defTabSz="685651" rtl="0" eaLnBrk="1" latinLnBrk="0" hangingPunct="1">
        <a:defRPr sz="1300" kern="1200">
          <a:solidFill>
            <a:schemeClr val="tx1"/>
          </a:solidFill>
          <a:latin typeface="+mn-lt"/>
          <a:ea typeface="+mn-ea"/>
          <a:cs typeface="+mn-cs"/>
        </a:defRPr>
      </a:lvl3pPr>
      <a:lvl4pPr marL="1028477" algn="l" defTabSz="685651" rtl="0" eaLnBrk="1" latinLnBrk="0" hangingPunct="1">
        <a:defRPr sz="1300" kern="1200">
          <a:solidFill>
            <a:schemeClr val="tx1"/>
          </a:solidFill>
          <a:latin typeface="+mn-lt"/>
          <a:ea typeface="+mn-ea"/>
          <a:cs typeface="+mn-cs"/>
        </a:defRPr>
      </a:lvl4pPr>
      <a:lvl5pPr marL="1371303" algn="l" defTabSz="685651" rtl="0" eaLnBrk="1" latinLnBrk="0" hangingPunct="1">
        <a:defRPr sz="1300" kern="1200">
          <a:solidFill>
            <a:schemeClr val="tx1"/>
          </a:solidFill>
          <a:latin typeface="+mn-lt"/>
          <a:ea typeface="+mn-ea"/>
          <a:cs typeface="+mn-cs"/>
        </a:defRPr>
      </a:lvl5pPr>
      <a:lvl6pPr marL="1714129" algn="l" defTabSz="685651" rtl="0" eaLnBrk="1" latinLnBrk="0" hangingPunct="1">
        <a:defRPr sz="1300" kern="1200">
          <a:solidFill>
            <a:schemeClr val="tx1"/>
          </a:solidFill>
          <a:latin typeface="+mn-lt"/>
          <a:ea typeface="+mn-ea"/>
          <a:cs typeface="+mn-cs"/>
        </a:defRPr>
      </a:lvl6pPr>
      <a:lvl7pPr marL="2056954" algn="l" defTabSz="685651" rtl="0" eaLnBrk="1" latinLnBrk="0" hangingPunct="1">
        <a:defRPr sz="1300" kern="1200">
          <a:solidFill>
            <a:schemeClr val="tx1"/>
          </a:solidFill>
          <a:latin typeface="+mn-lt"/>
          <a:ea typeface="+mn-ea"/>
          <a:cs typeface="+mn-cs"/>
        </a:defRPr>
      </a:lvl7pPr>
      <a:lvl8pPr marL="2399780" algn="l" defTabSz="685651" rtl="0" eaLnBrk="1" latinLnBrk="0" hangingPunct="1">
        <a:defRPr sz="1300" kern="1200">
          <a:solidFill>
            <a:schemeClr val="tx1"/>
          </a:solidFill>
          <a:latin typeface="+mn-lt"/>
          <a:ea typeface="+mn-ea"/>
          <a:cs typeface="+mn-cs"/>
        </a:defRPr>
      </a:lvl8pPr>
      <a:lvl9pPr marL="2742606" algn="l" defTabSz="685651"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10.jpe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https://en.wikipedia.org/wiki/Minnesota" TargetMode="External"/><Relationship Id="rId5" Type="http://schemas.openxmlformats.org/officeDocument/2006/relationships/hyperlink" Target="https://en.wikipedia.org/wiki/Minnetonka,_Minnesota" TargetMode="External"/><Relationship Id="rId4" Type="http://schemas.openxmlformats.org/officeDocument/2006/relationships/hyperlink" Target="https://en.wikipedia.org/wiki/Managed_health_car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9.sv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29.sv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3040" b="23040"/>
          <a:stretch>
            <a:fillRect/>
          </a:stretch>
        </p:blipFill>
        <p:spPr/>
      </p:pic>
      <p:sp>
        <p:nvSpPr>
          <p:cNvPr id="25" name="Rectangle 24">
            <a:extLst>
              <a:ext uri="{FF2B5EF4-FFF2-40B4-BE49-F238E27FC236}">
                <a16:creationId xmlns:a16="http://schemas.microsoft.com/office/drawing/2014/main" id="{FCB073D3-D902-493B-8A08-889AD7D96F9F}"/>
              </a:ext>
            </a:extLst>
          </p:cNvPr>
          <p:cNvSpPr/>
          <p:nvPr/>
        </p:nvSpPr>
        <p:spPr>
          <a:xfrm>
            <a:off x="2667000" y="1500189"/>
            <a:ext cx="6858000" cy="3857625"/>
          </a:xfrm>
          <a:prstGeom prst="rect">
            <a:avLst/>
          </a:prstGeom>
          <a:gradFill>
            <a:gsLst>
              <a:gs pos="0">
                <a:schemeClr val="accent1">
                  <a:lumMod val="5000"/>
                  <a:lumOff val="95000"/>
                </a:schemeClr>
              </a:gs>
              <a:gs pos="37000">
                <a:schemeClr val="bg1">
                  <a:alpha val="96000"/>
                </a:schemeClr>
              </a:gs>
              <a:gs pos="71000">
                <a:schemeClr val="bg1">
                  <a:alpha val="67000"/>
                </a:schemeClr>
              </a:gs>
              <a:gs pos="100000">
                <a:schemeClr val="bg1">
                  <a:alpha val="4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prstClr val="white"/>
              </a:solidFill>
              <a:latin typeface="Calibri" panose="020F0502020204030204"/>
            </a:endParaRPr>
          </a:p>
        </p:txBody>
      </p:sp>
      <p:sp>
        <p:nvSpPr>
          <p:cNvPr id="13" name="TextBox 12">
            <a:extLst>
              <a:ext uri="{FF2B5EF4-FFF2-40B4-BE49-F238E27FC236}">
                <a16:creationId xmlns:a16="http://schemas.microsoft.com/office/drawing/2014/main" id="{F45D2EF5-E224-4644-9013-8369D9C41053}"/>
              </a:ext>
            </a:extLst>
          </p:cNvPr>
          <p:cNvSpPr txBox="1"/>
          <p:nvPr/>
        </p:nvSpPr>
        <p:spPr>
          <a:xfrm>
            <a:off x="4488656" y="2638127"/>
            <a:ext cx="3214688" cy="2156552"/>
          </a:xfrm>
          <a:prstGeom prst="rect">
            <a:avLst/>
          </a:prstGeom>
          <a:noFill/>
        </p:spPr>
        <p:txBody>
          <a:bodyPr wrap="square" rtlCol="0">
            <a:spAutoFit/>
          </a:bodyPr>
          <a:lstStyle/>
          <a:p>
            <a:pPr algn="ctr" defTabSz="685800">
              <a:lnSpc>
                <a:spcPct val="80000"/>
              </a:lnSpc>
            </a:pPr>
            <a:r>
              <a:rPr lang="en-CA" sz="2800" dirty="0">
                <a:latin typeface="Calibri" panose="020F0502020204030204" pitchFamily="34" charset="0"/>
              </a:rPr>
              <a:t>The CrawfordTech Accessibility Value Proposition</a:t>
            </a:r>
            <a:br>
              <a:rPr lang="en-CA" sz="2800" dirty="0">
                <a:latin typeface="Calibri" panose="020F0502020204030204" pitchFamily="34" charset="0"/>
              </a:rPr>
            </a:br>
            <a:br>
              <a:rPr lang="en-CA" sz="2800" dirty="0">
                <a:latin typeface="Calibri" panose="020F0502020204030204" pitchFamily="34" charset="0"/>
              </a:rPr>
            </a:br>
            <a:r>
              <a:rPr lang="en-CA" sz="2800" dirty="0">
                <a:latin typeface="Calibri" panose="020F0502020204030204" pitchFamily="34" charset="0"/>
              </a:rPr>
              <a:t>Case Studies</a:t>
            </a:r>
          </a:p>
          <a:p>
            <a:pPr algn="ctr" defTabSz="685800">
              <a:lnSpc>
                <a:spcPct val="80000"/>
              </a:lnSpc>
            </a:pPr>
            <a:r>
              <a:rPr lang="en-CA" sz="2800" b="1" dirty="0">
                <a:solidFill>
                  <a:srgbClr val="000000"/>
                </a:solidFill>
                <a:latin typeface="Calibri" panose="020F0502020204030204" pitchFamily="34" charset="0"/>
              </a:rPr>
              <a:t>Module 7</a:t>
            </a:r>
            <a:endParaRPr lang="en-US" sz="2700" b="1" dirty="0">
              <a:solidFill>
                <a:srgbClr val="000000"/>
              </a:solidFill>
              <a:latin typeface="Calibri" panose="020F0502020204030204"/>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014538"/>
            <a:ext cx="2659190" cy="440627"/>
          </a:xfrm>
          <a:prstGeom prst="rect">
            <a:avLst/>
          </a:prstGeom>
        </p:spPr>
      </p:pic>
    </p:spTree>
    <p:extLst>
      <p:ext uri="{BB962C8B-B14F-4D97-AF65-F5344CB8AC3E}">
        <p14:creationId xmlns:p14="http://schemas.microsoft.com/office/powerpoint/2010/main" val="3818813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456986"/>
            <a:ext cx="2081233" cy="758783"/>
          </a:xfrm>
          <a:prstGeom prst="rect">
            <a:avLst/>
          </a:prstGeom>
        </p:spPr>
      </p:pic>
      <p:grpSp>
        <p:nvGrpSpPr>
          <p:cNvPr id="59" name="Group 58"/>
          <p:cNvGrpSpPr/>
          <p:nvPr/>
        </p:nvGrpSpPr>
        <p:grpSpPr>
          <a:xfrm>
            <a:off x="7616014" y="838200"/>
            <a:ext cx="4042586" cy="2987791"/>
            <a:chOff x="7616014" y="1655676"/>
            <a:chExt cx="4042586" cy="2987791"/>
          </a:xfrm>
          <a:solidFill>
            <a:schemeClr val="accent1"/>
          </a:solidFill>
        </p:grpSpPr>
        <p:sp>
          <p:nvSpPr>
            <p:cNvPr id="54" name="Rectangle 53"/>
            <p:cNvSpPr/>
            <p:nvPr/>
          </p:nvSpPr>
          <p:spPr bwMode="auto">
            <a:xfrm>
              <a:off x="7616014" y="1655676"/>
              <a:ext cx="4042586" cy="2977284"/>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5" name="TextBox 54"/>
            <p:cNvSpPr txBox="1"/>
            <p:nvPr/>
          </p:nvSpPr>
          <p:spPr>
            <a:xfrm>
              <a:off x="8001000" y="1981200"/>
              <a:ext cx="3200400" cy="2662267"/>
            </a:xfrm>
            <a:prstGeom prst="rect">
              <a:avLst/>
            </a:prstGeom>
            <a:grpFill/>
          </p:spPr>
          <p:txBody>
            <a:bodyPr wrap="square" rtlCol="0">
              <a:spAutoFit/>
            </a:bodyPr>
            <a:lstStyle/>
            <a:p>
              <a:pPr>
                <a:spcBef>
                  <a:spcPts val="600"/>
                </a:spcBef>
              </a:pPr>
              <a:r>
                <a:rPr lang="en-US" dirty="0">
                  <a:solidFill>
                    <a:schemeClr val="bg1"/>
                  </a:solidFill>
                </a:rPr>
                <a:t>Customer Situation</a:t>
              </a:r>
            </a:p>
            <a:p>
              <a:endParaRPr lang="en-US" dirty="0">
                <a:solidFill>
                  <a:schemeClr val="bg1"/>
                </a:solidFill>
              </a:endParaRPr>
            </a:p>
            <a:p>
              <a:pPr marL="285750" indent="-285750">
                <a:spcAft>
                  <a:spcPts val="600"/>
                </a:spcAft>
                <a:buFont typeface="Wingdings" panose="05000000000000000000" pitchFamily="2" charset="2"/>
                <a:buChar char="ü"/>
              </a:pPr>
              <a:r>
                <a:rPr lang="en-US" sz="1400" dirty="0">
                  <a:solidFill>
                    <a:schemeClr val="bg1"/>
                  </a:solidFill>
                </a:rPr>
                <a:t>Needed to make electronic communications accessible</a:t>
              </a:r>
            </a:p>
            <a:p>
              <a:pPr marL="285750" indent="-285750">
                <a:spcAft>
                  <a:spcPts val="600"/>
                </a:spcAft>
                <a:buFont typeface="Wingdings" panose="05000000000000000000" pitchFamily="2" charset="2"/>
                <a:buChar char="ü"/>
              </a:pPr>
              <a:r>
                <a:rPr lang="en-US" sz="1400" dirty="0">
                  <a:solidFill>
                    <a:schemeClr val="bg1"/>
                  </a:solidFill>
                </a:rPr>
                <a:t>Handled high volume – thousands of documents every day</a:t>
              </a:r>
            </a:p>
            <a:p>
              <a:pPr marL="285750" indent="-285750">
                <a:spcAft>
                  <a:spcPts val="600"/>
                </a:spcAft>
                <a:buFont typeface="Wingdings" panose="05000000000000000000" pitchFamily="2" charset="2"/>
                <a:buChar char="ü"/>
              </a:pPr>
              <a:r>
                <a:rPr lang="en-US" sz="1400" dirty="0">
                  <a:solidFill>
                    <a:schemeClr val="bg1"/>
                  </a:solidFill>
                </a:rPr>
                <a:t>Received PCL print files with no hierarchical structure, written in EBCDIC</a:t>
              </a:r>
              <a:endParaRPr lang="en-US" dirty="0">
                <a:solidFill>
                  <a:schemeClr val="bg1"/>
                </a:solidFill>
              </a:endParaRPr>
            </a:p>
            <a:p>
              <a:endParaRPr lang="en-US" dirty="0">
                <a:solidFill>
                  <a:schemeClr val="bg1"/>
                </a:solidFill>
              </a:endParaRPr>
            </a:p>
          </p:txBody>
        </p:sp>
      </p:grpSp>
      <p:grpSp>
        <p:nvGrpSpPr>
          <p:cNvPr id="58" name="Group 57"/>
          <p:cNvGrpSpPr/>
          <p:nvPr/>
        </p:nvGrpSpPr>
        <p:grpSpPr>
          <a:xfrm>
            <a:off x="7616014" y="3956916"/>
            <a:ext cx="4042586" cy="3312594"/>
            <a:chOff x="7804521" y="1073829"/>
            <a:chExt cx="4042586" cy="3312594"/>
          </a:xfrm>
        </p:grpSpPr>
        <p:sp>
          <p:nvSpPr>
            <p:cNvPr id="56" name="Rectangle 55"/>
            <p:cNvSpPr/>
            <p:nvPr/>
          </p:nvSpPr>
          <p:spPr bwMode="auto">
            <a:xfrm>
              <a:off x="7804521" y="1073829"/>
              <a:ext cx="4042586" cy="2977284"/>
            </a:xfrm>
            <a:prstGeom prst="rect">
              <a:avLst/>
            </a:prstGeom>
            <a:solidFill>
              <a:schemeClr val="accent1"/>
            </a:solid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7" name="TextBox 56"/>
            <p:cNvSpPr txBox="1"/>
            <p:nvPr/>
          </p:nvSpPr>
          <p:spPr>
            <a:xfrm>
              <a:off x="8189507" y="1231713"/>
              <a:ext cx="3200400" cy="3154710"/>
            </a:xfrm>
            <a:prstGeom prst="rect">
              <a:avLst/>
            </a:prstGeom>
            <a:noFill/>
          </p:spPr>
          <p:txBody>
            <a:bodyPr wrap="square" rtlCol="0">
              <a:spAutoFit/>
            </a:bodyPr>
            <a:lstStyle/>
            <a:p>
              <a:pPr>
                <a:spcBef>
                  <a:spcPts val="600"/>
                </a:spcBef>
              </a:pPr>
              <a:r>
                <a:rPr lang="en-US" dirty="0">
                  <a:solidFill>
                    <a:schemeClr val="bg1"/>
                  </a:solidFill>
                </a:rPr>
                <a:t>Customer Challenges</a:t>
              </a:r>
            </a:p>
            <a:p>
              <a:endParaRPr lang="en-US" dirty="0">
                <a:solidFill>
                  <a:schemeClr val="bg1"/>
                </a:solidFill>
              </a:endParaRPr>
            </a:p>
            <a:p>
              <a:pPr marL="285750" indent="-285750">
                <a:spcAft>
                  <a:spcPts val="600"/>
                </a:spcAft>
                <a:buFont typeface="Wingdings" panose="05000000000000000000" pitchFamily="2" charset="2"/>
                <a:buChar char="ü"/>
              </a:pPr>
              <a:r>
                <a:rPr lang="en-US" sz="1400" dirty="0">
                  <a:solidFill>
                    <a:schemeClr val="bg1"/>
                  </a:solidFill>
                </a:rPr>
                <a:t>Received already composed print files, with no access to content creation or composition tools</a:t>
              </a:r>
            </a:p>
            <a:p>
              <a:pPr marL="285750" indent="-285750">
                <a:spcAft>
                  <a:spcPts val="600"/>
                </a:spcAft>
                <a:buFont typeface="Wingdings" panose="05000000000000000000" pitchFamily="2" charset="2"/>
                <a:buChar char="ü"/>
              </a:pPr>
              <a:r>
                <a:rPr lang="en-US" sz="1400" dirty="0">
                  <a:solidFill>
                    <a:schemeClr val="bg1"/>
                  </a:solidFill>
                </a:rPr>
                <a:t>Had to convert thousands of documents quickly and automatically</a:t>
              </a:r>
            </a:p>
            <a:p>
              <a:pPr marL="285750" indent="-285750">
                <a:spcAft>
                  <a:spcPts val="600"/>
                </a:spcAft>
                <a:buFont typeface="Wingdings" panose="05000000000000000000" pitchFamily="2" charset="2"/>
                <a:buChar char="ü"/>
              </a:pPr>
              <a:r>
                <a:rPr lang="en-US" sz="1400" dirty="0">
                  <a:solidFill>
                    <a:schemeClr val="bg1"/>
                  </a:solidFill>
                </a:rPr>
                <a:t>Did not want to use valuable developer resources for document conversion</a:t>
              </a:r>
            </a:p>
            <a:p>
              <a:endParaRPr lang="en-US" dirty="0">
                <a:solidFill>
                  <a:schemeClr val="bg1"/>
                </a:solidFill>
              </a:endParaRPr>
            </a:p>
            <a:p>
              <a:endParaRPr lang="en-US" dirty="0">
                <a:solidFill>
                  <a:schemeClr val="bg1"/>
                </a:solidFill>
              </a:endParaRPr>
            </a:p>
          </p:txBody>
        </p:sp>
      </p:grpSp>
      <p:graphicFrame>
        <p:nvGraphicFramePr>
          <p:cNvPr id="3" name="Table 2"/>
          <p:cNvGraphicFramePr>
            <a:graphicFrameLocks noGrp="1"/>
          </p:cNvGraphicFramePr>
          <p:nvPr>
            <p:extLst/>
          </p:nvPr>
        </p:nvGraphicFramePr>
        <p:xfrm>
          <a:off x="233251" y="1593331"/>
          <a:ext cx="7149513" cy="4328160"/>
        </p:xfrm>
        <a:graphic>
          <a:graphicData uri="http://schemas.openxmlformats.org/drawingml/2006/table">
            <a:tbl>
              <a:tblPr firstCol="1" bandRow="1">
                <a:tableStyleId>{5C22544A-7EE6-4342-B048-85BDC9FD1C3A}</a:tableStyleId>
              </a:tblPr>
              <a:tblGrid>
                <a:gridCol w="1563956">
                  <a:extLst>
                    <a:ext uri="{9D8B030D-6E8A-4147-A177-3AD203B41FA5}">
                      <a16:colId xmlns:a16="http://schemas.microsoft.com/office/drawing/2014/main" val="20000"/>
                    </a:ext>
                  </a:extLst>
                </a:gridCol>
                <a:gridCol w="5585557">
                  <a:extLst>
                    <a:ext uri="{9D8B030D-6E8A-4147-A177-3AD203B41FA5}">
                      <a16:colId xmlns:a16="http://schemas.microsoft.com/office/drawing/2014/main" val="20001"/>
                    </a:ext>
                  </a:extLst>
                </a:gridCol>
              </a:tblGrid>
              <a:tr h="9143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a:t>Customer Profile</a:t>
                      </a:r>
                    </a:p>
                    <a:p>
                      <a:endParaRPr lang="en-US"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Iowa Student Loan was established in 1979, and since then has helped more than 392,500 pay for college. They employ approximately 200 people, and disburse loans through their privately-owned subsidiary, Aspire Resources. </a:t>
                      </a:r>
                    </a:p>
                    <a:p>
                      <a:endParaRPr lang="en-US" dirty="0">
                        <a:latin typeface="+mn-lt"/>
                      </a:endParaRPr>
                    </a:p>
                  </a:txBody>
                  <a:tcPr/>
                </a:tc>
                <a:extLst>
                  <a:ext uri="{0D108BD9-81ED-4DB2-BD59-A6C34878D82A}">
                    <a16:rowId xmlns:a16="http://schemas.microsoft.com/office/drawing/2014/main" val="10000"/>
                  </a:ext>
                </a:extLst>
              </a:tr>
              <a:tr h="3878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a:t>Industry</a:t>
                      </a:r>
                    </a:p>
                    <a:p>
                      <a:endParaRPr lang="en-US" dirty="0"/>
                    </a:p>
                  </a:txBody>
                  <a:tcPr/>
                </a:tc>
                <a:tc>
                  <a:txBody>
                    <a:bodyPr/>
                    <a:lstStyle/>
                    <a:p>
                      <a:r>
                        <a:rPr lang="en-US" sz="1400" dirty="0"/>
                        <a:t>Non-profit, linked to government</a:t>
                      </a:r>
                    </a:p>
                  </a:txBody>
                  <a:tcPr/>
                </a:tc>
                <a:extLst>
                  <a:ext uri="{0D108BD9-81ED-4DB2-BD59-A6C34878D82A}">
                    <a16:rowId xmlns:a16="http://schemas.microsoft.com/office/drawing/2014/main" val="10001"/>
                  </a:ext>
                </a:extLst>
              </a:tr>
              <a:tr h="370840">
                <a:tc>
                  <a:txBody>
                    <a:bodyPr/>
                    <a:lstStyle/>
                    <a:p>
                      <a:pPr algn="r"/>
                      <a:r>
                        <a:rPr lang="en-US" sz="1400" dirty="0"/>
                        <a:t>Location</a:t>
                      </a:r>
                      <a:endParaRPr lang="en-US" sz="1400" dirty="0">
                        <a:solidFill>
                          <a:schemeClr val="bg1"/>
                        </a:solidFill>
                      </a:endParaRPr>
                    </a:p>
                  </a:txBody>
                  <a:tcPr/>
                </a:tc>
                <a:tc>
                  <a:txBody>
                    <a:bodyPr/>
                    <a:lstStyle/>
                    <a:p>
                      <a:r>
                        <a:rPr lang="en-US" sz="1400" dirty="0"/>
                        <a:t>Iowa, United</a:t>
                      </a:r>
                      <a:r>
                        <a:rPr lang="en-US" sz="1400" baseline="0" dirty="0"/>
                        <a:t> States</a:t>
                      </a:r>
                      <a:endParaRPr lang="en-US" sz="1400" dirty="0"/>
                    </a:p>
                  </a:txBody>
                  <a:tcPr/>
                </a:tc>
                <a:extLst>
                  <a:ext uri="{0D108BD9-81ED-4DB2-BD59-A6C34878D82A}">
                    <a16:rowId xmlns:a16="http://schemas.microsoft.com/office/drawing/2014/main" val="10002"/>
                  </a:ext>
                </a:extLst>
              </a:tr>
              <a:tr h="370840">
                <a:tc>
                  <a:txBody>
                    <a:bodyPr/>
                    <a:lstStyle/>
                    <a:p>
                      <a:pPr algn="r"/>
                      <a:r>
                        <a:rPr lang="en-US" sz="1400" dirty="0"/>
                        <a:t>Deal</a:t>
                      </a:r>
                      <a:r>
                        <a:rPr lang="en-US" sz="1400" baseline="0" dirty="0"/>
                        <a:t> Value</a:t>
                      </a:r>
                      <a:endParaRPr lang="en-US" sz="1400" dirty="0">
                        <a:solidFill>
                          <a:schemeClr val="bg1"/>
                        </a:solidFill>
                      </a:endParaRPr>
                    </a:p>
                  </a:txBody>
                  <a:tcPr/>
                </a:tc>
                <a:tc>
                  <a:txBody>
                    <a:bodyPr/>
                    <a:lstStyle/>
                    <a:p>
                      <a:r>
                        <a:rPr lang="en-US" sz="1400" dirty="0"/>
                        <a:t>$92,840</a:t>
                      </a:r>
                      <a:r>
                        <a:rPr lang="en-US" sz="1400" baseline="0" dirty="0"/>
                        <a:t> excl. maintenance</a:t>
                      </a:r>
                      <a:endParaRPr lang="en-US" sz="1400" dirty="0">
                        <a:solidFill>
                          <a:srgbClr val="C00000"/>
                        </a:solidFill>
                      </a:endParaRPr>
                    </a:p>
                  </a:txBody>
                  <a:tcPr/>
                </a:tc>
                <a:extLst>
                  <a:ext uri="{0D108BD9-81ED-4DB2-BD59-A6C34878D82A}">
                    <a16:rowId xmlns:a16="http://schemas.microsoft.com/office/drawing/2014/main" val="10003"/>
                  </a:ext>
                </a:extLst>
              </a:tr>
              <a:tr h="370840">
                <a:tc>
                  <a:txBody>
                    <a:bodyPr/>
                    <a:lstStyle/>
                    <a:p>
                      <a:pPr algn="r"/>
                      <a:r>
                        <a:rPr lang="en-US" sz="1400" dirty="0"/>
                        <a:t>Close date</a:t>
                      </a:r>
                      <a:endParaRPr lang="en-US" sz="1400" dirty="0">
                        <a:solidFill>
                          <a:schemeClr val="bg1"/>
                        </a:solidFill>
                      </a:endParaRPr>
                    </a:p>
                  </a:txBody>
                  <a:tcPr/>
                </a:tc>
                <a:tc>
                  <a:txBody>
                    <a:bodyPr/>
                    <a:lstStyle/>
                    <a:p>
                      <a:r>
                        <a:rPr lang="en-US" sz="1400" dirty="0"/>
                        <a:t>August 31, 2014</a:t>
                      </a:r>
                    </a:p>
                  </a:txBody>
                  <a:tcPr/>
                </a:tc>
                <a:extLst>
                  <a:ext uri="{0D108BD9-81ED-4DB2-BD59-A6C34878D82A}">
                    <a16:rowId xmlns:a16="http://schemas.microsoft.com/office/drawing/2014/main" val="10004"/>
                  </a:ext>
                </a:extLst>
              </a:tr>
              <a:tr h="370840">
                <a:tc>
                  <a:txBody>
                    <a:bodyPr/>
                    <a:lstStyle/>
                    <a:p>
                      <a:pPr algn="r"/>
                      <a:r>
                        <a:rPr lang="en-US" sz="1400" dirty="0"/>
                        <a:t>Competitor/</a:t>
                      </a:r>
                      <a:br>
                        <a:rPr lang="en-US" sz="1400" dirty="0"/>
                      </a:br>
                      <a:r>
                        <a:rPr lang="en-US" sz="1400" dirty="0"/>
                        <a:t>Incumbent</a:t>
                      </a:r>
                      <a:endParaRPr lang="en-US" sz="1400" dirty="0">
                        <a:solidFill>
                          <a:schemeClr val="bg1"/>
                        </a:solidFill>
                      </a:endParaRPr>
                    </a:p>
                  </a:txBody>
                  <a:tcPr/>
                </a:tc>
                <a:tc>
                  <a:txBody>
                    <a:bodyPr/>
                    <a:lstStyle/>
                    <a:p>
                      <a:r>
                        <a:rPr lang="en-US" sz="1400" baseline="0" dirty="0"/>
                        <a:t>Actuate - now </a:t>
                      </a:r>
                      <a:r>
                        <a:rPr lang="en-US" sz="1400" baseline="0" dirty="0" err="1"/>
                        <a:t>OpenText</a:t>
                      </a:r>
                      <a:endParaRPr lang="en-US" sz="1400" dirty="0">
                        <a:solidFill>
                          <a:schemeClr val="tx1"/>
                        </a:solidFill>
                      </a:endParaRPr>
                    </a:p>
                  </a:txBody>
                  <a:tcPr/>
                </a:tc>
                <a:extLst>
                  <a:ext uri="{0D108BD9-81ED-4DB2-BD59-A6C34878D82A}">
                    <a16:rowId xmlns:a16="http://schemas.microsoft.com/office/drawing/2014/main" val="10005"/>
                  </a:ext>
                </a:extLst>
              </a:tr>
              <a:tr h="370840">
                <a:tc>
                  <a:txBody>
                    <a:bodyPr/>
                    <a:lstStyle/>
                    <a:p>
                      <a:pPr algn="r"/>
                      <a:r>
                        <a:rPr lang="en-US" sz="1400" dirty="0"/>
                        <a:t>CTI</a:t>
                      </a:r>
                      <a:r>
                        <a:rPr lang="en-US" sz="1400" baseline="0" dirty="0"/>
                        <a:t> Solution</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PRO Transform for Accessible PDF, PRO Designer</a:t>
                      </a:r>
                    </a:p>
                    <a:p>
                      <a:endParaRPr lang="en-US" sz="1400" dirty="0"/>
                    </a:p>
                  </a:txBody>
                  <a:tcPr/>
                </a:tc>
                <a:extLst>
                  <a:ext uri="{0D108BD9-81ED-4DB2-BD59-A6C34878D82A}">
                    <a16:rowId xmlns:a16="http://schemas.microsoft.com/office/drawing/2014/main" val="10006"/>
                  </a:ext>
                </a:extLst>
              </a:tr>
              <a:tr h="370840">
                <a:tc>
                  <a:txBody>
                    <a:bodyPr/>
                    <a:lstStyle/>
                    <a:p>
                      <a:pPr algn="r"/>
                      <a:r>
                        <a:rPr lang="en-US" sz="1400" dirty="0"/>
                        <a:t>Customer Contacts</a:t>
                      </a:r>
                      <a:endParaRPr lang="en-US" sz="1400" dirty="0">
                        <a:solidFill>
                          <a:schemeClr val="bg1"/>
                        </a:solidFill>
                      </a:endParaRPr>
                    </a:p>
                  </a:txBody>
                  <a:tcPr/>
                </a:tc>
                <a:tc>
                  <a:txBody>
                    <a:bodyPr/>
                    <a:lstStyle/>
                    <a:p>
                      <a:r>
                        <a:rPr lang="en-US" sz="1400" dirty="0"/>
                        <a:t>IT development Manager, IT</a:t>
                      </a:r>
                      <a:r>
                        <a:rPr lang="en-US" sz="1400" baseline="0" dirty="0"/>
                        <a:t> Systems Supervisor</a:t>
                      </a:r>
                      <a:endParaRPr lang="en-US" sz="1400" dirty="0">
                        <a:solidFill>
                          <a:schemeClr val="tx1"/>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969338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456986"/>
            <a:ext cx="2081233" cy="758783"/>
          </a:xfrm>
          <a:prstGeom prst="rect">
            <a:avLst/>
          </a:prstGeom>
        </p:spPr>
      </p:pic>
      <p:sp>
        <p:nvSpPr>
          <p:cNvPr id="25" name="Rounded Rectangle 24"/>
          <p:cNvSpPr/>
          <p:nvPr/>
        </p:nvSpPr>
        <p:spPr bwMode="auto">
          <a:xfrm>
            <a:off x="801414" y="1777406"/>
            <a:ext cx="3313385" cy="4876586"/>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26" name="TextBox 25"/>
          <p:cNvSpPr txBox="1"/>
          <p:nvPr/>
        </p:nvSpPr>
        <p:spPr>
          <a:xfrm>
            <a:off x="937101" y="2297192"/>
            <a:ext cx="2912497" cy="3477875"/>
          </a:xfrm>
          <a:prstGeom prst="rect">
            <a:avLst/>
          </a:prstGeom>
          <a:noFill/>
        </p:spPr>
        <p:txBody>
          <a:bodyPr wrap="square" rtlCol="0">
            <a:spAutoFit/>
          </a:bodyPr>
          <a:lstStyle/>
          <a:p>
            <a:pPr marL="171450" indent="-171450" defTabSz="914310">
              <a:spcAft>
                <a:spcPts val="1200"/>
              </a:spcAft>
              <a:buFont typeface="Wingdings" panose="05000000000000000000" pitchFamily="2" charset="2"/>
              <a:buChar char="ü"/>
            </a:pPr>
            <a:r>
              <a:rPr lang="en-US" sz="1200" dirty="0">
                <a:solidFill>
                  <a:schemeClr val="bg1"/>
                </a:solidFill>
              </a:rPr>
              <a:t>CTI tested and assessed Iowa State’s </a:t>
            </a:r>
            <a:r>
              <a:rPr lang="en-US" sz="1200" dirty="0" err="1">
                <a:solidFill>
                  <a:schemeClr val="bg1"/>
                </a:solidFill>
              </a:rPr>
              <a:t>precomposed</a:t>
            </a:r>
            <a:r>
              <a:rPr lang="en-US" sz="1200" dirty="0">
                <a:solidFill>
                  <a:schemeClr val="bg1"/>
                </a:solidFill>
              </a:rPr>
              <a:t> partner PCL files (EBCDIC)</a:t>
            </a:r>
          </a:p>
          <a:p>
            <a:pPr marL="171450" indent="-171450" defTabSz="914310">
              <a:spcAft>
                <a:spcPts val="1200"/>
              </a:spcAft>
              <a:buFont typeface="Wingdings" panose="05000000000000000000" pitchFamily="2" charset="2"/>
              <a:buChar char="ü"/>
            </a:pPr>
            <a:r>
              <a:rPr lang="en-US" sz="1200" dirty="0">
                <a:solidFill>
                  <a:schemeClr val="bg1"/>
                </a:solidFill>
              </a:rPr>
              <a:t>CTI took files, tagged and transformed into Accessible PDF for demonstration</a:t>
            </a:r>
          </a:p>
          <a:p>
            <a:pPr marL="171450" indent="-171450" defTabSz="914310">
              <a:spcAft>
                <a:spcPts val="1200"/>
              </a:spcAft>
              <a:buFont typeface="Wingdings" panose="05000000000000000000" pitchFamily="2" charset="2"/>
              <a:buChar char="ü"/>
            </a:pPr>
            <a:r>
              <a:rPr lang="en-US" sz="1200" dirty="0">
                <a:solidFill>
                  <a:schemeClr val="bg1"/>
                </a:solidFill>
              </a:rPr>
              <a:t>Verified that they could be inducted and tagged to produce Accessible PDF to  WCAG 2.0.</a:t>
            </a:r>
          </a:p>
          <a:p>
            <a:pPr marL="171450" indent="-171450" defTabSz="914310">
              <a:spcAft>
                <a:spcPts val="1200"/>
              </a:spcAft>
              <a:buFont typeface="Wingdings" panose="05000000000000000000" pitchFamily="2" charset="2"/>
              <a:buChar char="ü"/>
            </a:pPr>
            <a:r>
              <a:rPr lang="en-US" sz="1200" dirty="0">
                <a:solidFill>
                  <a:schemeClr val="bg1"/>
                </a:solidFill>
              </a:rPr>
              <a:t>Participated in competitive bid process, and verified that we could meet customer’s server build, security, hardware and software requirements. </a:t>
            </a:r>
          </a:p>
          <a:p>
            <a:pPr marL="171450" indent="-171450" defTabSz="914310">
              <a:spcAft>
                <a:spcPts val="1200"/>
              </a:spcAft>
              <a:buFont typeface="Wingdings" panose="05000000000000000000" pitchFamily="2" charset="2"/>
              <a:buChar char="ü"/>
            </a:pPr>
            <a:r>
              <a:rPr lang="en-US" sz="1200" dirty="0">
                <a:solidFill>
                  <a:schemeClr val="bg1"/>
                </a:solidFill>
              </a:rPr>
              <a:t>Consulted with Iowa Student Loans and provided training to implement this new transformation into their existing workflow.</a:t>
            </a:r>
          </a:p>
        </p:txBody>
      </p:sp>
      <p:sp>
        <p:nvSpPr>
          <p:cNvPr id="27" name="TextBox 26"/>
          <p:cNvSpPr txBox="1"/>
          <p:nvPr/>
        </p:nvSpPr>
        <p:spPr>
          <a:xfrm>
            <a:off x="818811"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THE Process</a:t>
            </a:r>
          </a:p>
        </p:txBody>
      </p:sp>
      <p:sp>
        <p:nvSpPr>
          <p:cNvPr id="29" name="Rounded Rectangle 28"/>
          <p:cNvSpPr/>
          <p:nvPr/>
        </p:nvSpPr>
        <p:spPr bwMode="auto">
          <a:xfrm>
            <a:off x="8822979"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0" name="TextBox 29"/>
          <p:cNvSpPr txBox="1"/>
          <p:nvPr/>
        </p:nvSpPr>
        <p:spPr>
          <a:xfrm>
            <a:off x="8996046" y="1984184"/>
            <a:ext cx="2734308" cy="369332"/>
          </a:xfrm>
          <a:prstGeom prst="rect">
            <a:avLst/>
          </a:prstGeom>
          <a:noFill/>
        </p:spPr>
        <p:txBody>
          <a:bodyPr wrap="square" rtlCol="0">
            <a:spAutoFit/>
          </a:bodyPr>
          <a:lstStyle/>
          <a:p>
            <a:pPr algn="ctr" defTabSz="914310">
              <a:defRPr/>
            </a:pPr>
            <a:r>
              <a:rPr lang="en-US" kern="0" cap="all" dirty="0">
                <a:solidFill>
                  <a:srgbClr val="FFFFFF"/>
                </a:solidFill>
                <a:latin typeface="+mj-lt"/>
              </a:rPr>
              <a:t>CUSTOMER IMPACT</a:t>
            </a:r>
          </a:p>
        </p:txBody>
      </p:sp>
      <p:sp>
        <p:nvSpPr>
          <p:cNvPr id="31" name="TextBox 30"/>
          <p:cNvSpPr txBox="1"/>
          <p:nvPr/>
        </p:nvSpPr>
        <p:spPr>
          <a:xfrm>
            <a:off x="9093126" y="2415450"/>
            <a:ext cx="2794074" cy="3693319"/>
          </a:xfrm>
          <a:prstGeom prst="rect">
            <a:avLst/>
          </a:prstGeom>
          <a:noFill/>
        </p:spPr>
        <p:txBody>
          <a:bodyPr wrap="square" rtlCol="0">
            <a:spAutoFit/>
          </a:bodyPr>
          <a:lstStyle/>
          <a:p>
            <a:pPr marL="171450" lvl="1" indent="-171450">
              <a:spcAft>
                <a:spcPts val="1200"/>
              </a:spcAft>
              <a:buFont typeface="Wingdings" panose="05000000000000000000" pitchFamily="2" charset="2"/>
              <a:buChar char="ü"/>
            </a:pPr>
            <a:r>
              <a:rPr lang="en-US" sz="1200" dirty="0">
                <a:solidFill>
                  <a:srgbClr val="FFFFFF"/>
                </a:solidFill>
              </a:rPr>
              <a:t>Accessible documents are created at speeds of up to thousands per second</a:t>
            </a:r>
          </a:p>
          <a:p>
            <a:pPr marL="171450" lvl="1" indent="-171450">
              <a:spcAft>
                <a:spcPts val="1200"/>
              </a:spcAft>
              <a:buFont typeface="Wingdings" panose="05000000000000000000" pitchFamily="2" charset="2"/>
              <a:buChar char="ü"/>
            </a:pPr>
            <a:r>
              <a:rPr lang="en-US" sz="1200" dirty="0">
                <a:solidFill>
                  <a:srgbClr val="FFFFFF"/>
                </a:solidFill>
              </a:rPr>
              <a:t>Documents are flagged for remediation</a:t>
            </a:r>
          </a:p>
          <a:p>
            <a:pPr marL="171450" lvl="1" indent="-171450">
              <a:spcAft>
                <a:spcPts val="1200"/>
              </a:spcAft>
              <a:buFont typeface="Wingdings" panose="05000000000000000000" pitchFamily="2" charset="2"/>
              <a:buChar char="ü"/>
            </a:pPr>
            <a:r>
              <a:rPr lang="en-US" sz="1200" dirty="0">
                <a:solidFill>
                  <a:srgbClr val="FFFFFF"/>
                </a:solidFill>
              </a:rPr>
              <a:t>Blind, partially sighted and cognitively disabled clients do not need to make requests for accessible documents and don’t have to rely on others to read personal information.</a:t>
            </a:r>
          </a:p>
          <a:p>
            <a:pPr marL="171450" lvl="1" indent="-171450">
              <a:spcAft>
                <a:spcPts val="1200"/>
              </a:spcAft>
              <a:buFont typeface="Wingdings" panose="05000000000000000000" pitchFamily="2" charset="2"/>
              <a:buChar char="ü"/>
            </a:pPr>
            <a:r>
              <a:rPr lang="en-US" sz="1200" dirty="0">
                <a:solidFill>
                  <a:schemeClr val="bg1"/>
                </a:solidFill>
              </a:rPr>
              <a:t>Archived PDFs are converted as they are pulled out of archive, or converted when flagged for delivery. </a:t>
            </a:r>
          </a:p>
          <a:p>
            <a:pPr marL="171450" lvl="1" indent="-171450">
              <a:spcAft>
                <a:spcPts val="1200"/>
              </a:spcAft>
              <a:buFont typeface="Wingdings" panose="05000000000000000000" pitchFamily="2" charset="2"/>
              <a:buChar char="ü"/>
            </a:pPr>
            <a:r>
              <a:rPr lang="en-US" sz="1200" dirty="0">
                <a:solidFill>
                  <a:srgbClr val="FFFFFF"/>
                </a:solidFill>
              </a:rPr>
              <a:t>With PRO Designer, non-developers can tag files. </a:t>
            </a:r>
          </a:p>
          <a:p>
            <a:pPr marL="171434" lvl="1" indent="-171434">
              <a:spcAft>
                <a:spcPts val="1200"/>
              </a:spcAft>
              <a:buFont typeface="Arial"/>
              <a:buChar char="•"/>
            </a:pPr>
            <a:endParaRPr lang="en-US" sz="900" dirty="0">
              <a:solidFill>
                <a:srgbClr val="FFFFFF"/>
              </a:solidFill>
              <a:latin typeface="Franklin Gothic Book"/>
            </a:endParaRPr>
          </a:p>
          <a:p>
            <a:pPr marL="171434" lvl="1" indent="-171434">
              <a:spcAft>
                <a:spcPts val="1200"/>
              </a:spcAft>
              <a:buFont typeface="Arial"/>
              <a:buChar char="•"/>
            </a:pPr>
            <a:endParaRPr lang="en-US" sz="900" dirty="0">
              <a:solidFill>
                <a:srgbClr val="FFFFFF"/>
              </a:solidFill>
              <a:latin typeface="Franklin Gothic Book"/>
            </a:endParaRPr>
          </a:p>
        </p:txBody>
      </p:sp>
      <p:sp>
        <p:nvSpPr>
          <p:cNvPr id="37" name="Rounded Rectangle 36"/>
          <p:cNvSpPr/>
          <p:nvPr/>
        </p:nvSpPr>
        <p:spPr bwMode="auto">
          <a:xfrm>
            <a:off x="4813825"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8" name="TextBox 37"/>
          <p:cNvSpPr txBox="1"/>
          <p:nvPr/>
        </p:nvSpPr>
        <p:spPr>
          <a:xfrm>
            <a:off x="5118596" y="2291166"/>
            <a:ext cx="2594911" cy="3016210"/>
          </a:xfrm>
          <a:prstGeom prst="rect">
            <a:avLst/>
          </a:prstGeom>
          <a:noFill/>
        </p:spPr>
        <p:txBody>
          <a:bodyPr wrap="square" rtlCol="0">
            <a:spAutoFit/>
          </a:bodyPr>
          <a:lstStyle/>
          <a:p>
            <a:pPr marL="1588" lvl="1"/>
            <a:r>
              <a:rPr lang="en-GB" sz="1200" dirty="0">
                <a:solidFill>
                  <a:srgbClr val="FFFFFF"/>
                </a:solidFill>
                <a:latin typeface="+mj-lt"/>
              </a:rPr>
              <a:t>Economic Value</a:t>
            </a:r>
          </a:p>
          <a:p>
            <a:pPr marL="173038" lvl="1" indent="-171450">
              <a:spcAft>
                <a:spcPts val="600"/>
              </a:spcAft>
              <a:buFont typeface="Wingdings" panose="05000000000000000000" pitchFamily="2" charset="2"/>
              <a:buChar char="ü"/>
            </a:pPr>
            <a:r>
              <a:rPr lang="en-GB" sz="1200" dirty="0">
                <a:solidFill>
                  <a:srgbClr val="FFFFFF"/>
                </a:solidFill>
                <a:latin typeface="+mj-lt"/>
              </a:rPr>
              <a:t>Iowa Student Loans risked fines if they were not in compliance. </a:t>
            </a:r>
          </a:p>
          <a:p>
            <a:pPr marL="1588" lvl="1"/>
            <a:r>
              <a:rPr lang="en-GB" sz="1200" dirty="0">
                <a:solidFill>
                  <a:srgbClr val="FFFFFF"/>
                </a:solidFill>
                <a:latin typeface="+mj-lt"/>
              </a:rPr>
              <a:t>Strategic Value</a:t>
            </a:r>
          </a:p>
          <a:p>
            <a:pPr marL="287338" lvl="1" indent="-285750">
              <a:spcAft>
                <a:spcPts val="600"/>
              </a:spcAft>
              <a:buFont typeface="Wingdings" panose="05000000000000000000" pitchFamily="2" charset="2"/>
              <a:buChar char="ü"/>
            </a:pPr>
            <a:r>
              <a:rPr lang="en-GB" sz="1200" dirty="0">
                <a:solidFill>
                  <a:srgbClr val="FFFFFF"/>
                </a:solidFill>
                <a:latin typeface="+mj-lt"/>
              </a:rPr>
              <a:t>Automating the process of creating Accessible PDFs did not require additional resources and the document owners were able to manage tagging in lieu of costly developers, keeping costs down.</a:t>
            </a:r>
          </a:p>
          <a:p>
            <a:pPr marL="1588" lvl="1"/>
            <a:r>
              <a:rPr lang="en-GB" sz="1200" dirty="0">
                <a:solidFill>
                  <a:srgbClr val="FFFFFF"/>
                </a:solidFill>
                <a:latin typeface="+mj-lt"/>
              </a:rPr>
              <a:t>Political Value</a:t>
            </a:r>
          </a:p>
          <a:p>
            <a:pPr marL="173038" lvl="1" indent="-171450">
              <a:spcAft>
                <a:spcPts val="1200"/>
              </a:spcAft>
              <a:buFont typeface="Wingdings" panose="05000000000000000000" pitchFamily="2" charset="2"/>
              <a:buChar char="ü"/>
            </a:pPr>
            <a:r>
              <a:rPr lang="en-US" sz="1200" dirty="0">
                <a:solidFill>
                  <a:srgbClr val="FFFFFF"/>
                </a:solidFill>
              </a:rPr>
              <a:t>They were able to provide equal access to personal &amp; confidential documents to  partially sighted and cognitively disabled individuals. </a:t>
            </a:r>
            <a:endParaRPr lang="en-GB" sz="1200" dirty="0">
              <a:solidFill>
                <a:srgbClr val="FFFFFF"/>
              </a:solidFill>
            </a:endParaRPr>
          </a:p>
        </p:txBody>
      </p:sp>
      <p:sp>
        <p:nvSpPr>
          <p:cNvPr id="39" name="TextBox 38"/>
          <p:cNvSpPr txBox="1"/>
          <p:nvPr/>
        </p:nvSpPr>
        <p:spPr>
          <a:xfrm>
            <a:off x="4976707"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VALUE DIMENSIONS</a:t>
            </a:r>
          </a:p>
        </p:txBody>
      </p:sp>
    </p:spTree>
    <p:extLst>
      <p:ext uri="{BB962C8B-B14F-4D97-AF65-F5344CB8AC3E}">
        <p14:creationId xmlns:p14="http://schemas.microsoft.com/office/powerpoint/2010/main" val="28216192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Event: Legislation / Rule</a:t>
            </a:r>
          </a:p>
        </p:txBody>
      </p:sp>
      <p:sp>
        <p:nvSpPr>
          <p:cNvPr id="3" name="Content Placeholder 2"/>
          <p:cNvSpPr>
            <a:spLocks noGrp="1"/>
          </p:cNvSpPr>
          <p:nvPr>
            <p:ph type="body" sz="quarter" idx="10"/>
          </p:nvPr>
        </p:nvSpPr>
        <p:spPr>
          <a:prstGeom prst="rect">
            <a:avLst/>
          </a:prstGeom>
        </p:spPr>
        <p:txBody>
          <a:bodyPr>
            <a:normAutofit/>
          </a:bodyPr>
          <a:lstStyle/>
          <a:p>
            <a:r>
              <a:rPr lang="en-CA" dirty="0"/>
              <a:t>In October of 2014, the National Federation of the Blind reached a ground-breaking agreement with the U.S. Department of Education (DOE) regarding document accessibility.  </a:t>
            </a:r>
          </a:p>
          <a:p>
            <a:r>
              <a:rPr lang="en-CA" dirty="0"/>
              <a:t>Student loan servicing companies, contracted by the DOE, must make all communications, including forms, websites, and other documents that are part of the DOE’s Direct Loan program, accessible to blind, partially sighted or those clients with cognitive disabilities. </a:t>
            </a:r>
          </a:p>
        </p:txBody>
      </p:sp>
      <p:sp>
        <p:nvSpPr>
          <p:cNvPr id="7" name="Text Placeholder 6">
            <a:extLst>
              <a:ext uri="{FF2B5EF4-FFF2-40B4-BE49-F238E27FC236}">
                <a16:creationId xmlns:a16="http://schemas.microsoft.com/office/drawing/2014/main" id="{289C1F66-9796-4A17-AE0B-E3D2F2685E33}"/>
              </a:ext>
            </a:extLst>
          </p:cNvPr>
          <p:cNvSpPr>
            <a:spLocks noGrp="1"/>
          </p:cNvSpPr>
          <p:nvPr>
            <p:ph type="body" sz="quarter" idx="11"/>
          </p:nvPr>
        </p:nvSpPr>
        <p:spPr/>
        <p:txBody>
          <a:bodyPr>
            <a:normAutofit fontScale="92500" lnSpcReduction="20000"/>
          </a:bodyPr>
          <a:lstStyle/>
          <a:p>
            <a:endParaRPr lang="en-US"/>
          </a:p>
        </p:txBody>
      </p:sp>
      <p:sp>
        <p:nvSpPr>
          <p:cNvPr id="4" name="Slide Number Placeholder 3"/>
          <p:cNvSpPr>
            <a:spLocks noGrp="1"/>
          </p:cNvSpPr>
          <p:nvPr>
            <p:ph type="sldNum" sz="quarter" idx="4294967295"/>
          </p:nvPr>
        </p:nvSpPr>
        <p:spPr>
          <a:xfrm>
            <a:off x="10058400" y="6356350"/>
            <a:ext cx="2133600" cy="365125"/>
          </a:xfrm>
          <a:prstGeom prst="rect">
            <a:avLst/>
          </a:prstGeom>
        </p:spPr>
        <p:txBody>
          <a:bodyPr/>
          <a:lstStyle/>
          <a:p>
            <a:fld id="{838FF20F-A133-4FF7-99BC-411EC87E5CFF}"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1841436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Challenge</a:t>
            </a:r>
          </a:p>
        </p:txBody>
      </p:sp>
      <p:sp>
        <p:nvSpPr>
          <p:cNvPr id="3" name="Content Placeholder 2"/>
          <p:cNvSpPr>
            <a:spLocks noGrp="1"/>
          </p:cNvSpPr>
          <p:nvPr>
            <p:ph type="body" sz="quarter" idx="10"/>
          </p:nvPr>
        </p:nvSpPr>
        <p:spPr>
          <a:prstGeom prst="rect">
            <a:avLst/>
          </a:prstGeom>
        </p:spPr>
        <p:txBody>
          <a:bodyPr>
            <a:normAutofit/>
          </a:bodyPr>
          <a:lstStyle/>
          <a:p>
            <a:r>
              <a:rPr lang="en-CA" dirty="0"/>
              <a:t>High volumes of loan transaction statements that need to remediated in accessible PDF </a:t>
            </a:r>
          </a:p>
          <a:p>
            <a:r>
              <a:rPr lang="en-CA" dirty="0"/>
              <a:t>Needed to be </a:t>
            </a:r>
            <a:r>
              <a:rPr lang="en-CA" dirty="0" err="1"/>
              <a:t>eDelivered</a:t>
            </a:r>
            <a:r>
              <a:rPr lang="en-CA" dirty="0"/>
              <a:t> &amp; </a:t>
            </a:r>
            <a:r>
              <a:rPr lang="en-CA" dirty="0" err="1"/>
              <a:t>ePresented</a:t>
            </a:r>
            <a:endParaRPr lang="en-CA" dirty="0"/>
          </a:p>
          <a:p>
            <a:r>
              <a:rPr lang="en-CA" dirty="0"/>
              <a:t>Manual remediation was impossible – too costly and too slow</a:t>
            </a:r>
          </a:p>
        </p:txBody>
      </p:sp>
      <p:sp>
        <p:nvSpPr>
          <p:cNvPr id="7" name="Text Placeholder 6">
            <a:extLst>
              <a:ext uri="{FF2B5EF4-FFF2-40B4-BE49-F238E27FC236}">
                <a16:creationId xmlns:a16="http://schemas.microsoft.com/office/drawing/2014/main" id="{97154D29-DE71-4027-9B8C-73A7C1DC2C96}"/>
              </a:ext>
            </a:extLst>
          </p:cNvPr>
          <p:cNvSpPr>
            <a:spLocks noGrp="1"/>
          </p:cNvSpPr>
          <p:nvPr>
            <p:ph type="body" sz="quarter" idx="11"/>
          </p:nvPr>
        </p:nvSpPr>
        <p:spPr/>
        <p:txBody>
          <a:bodyPr>
            <a:normAutofit fontScale="92500" lnSpcReduction="20000"/>
          </a:bodyPr>
          <a:lstStyle/>
          <a:p>
            <a:endParaRPr lang="en-US"/>
          </a:p>
        </p:txBody>
      </p:sp>
      <p:sp>
        <p:nvSpPr>
          <p:cNvPr id="4" name="Slide Number Placeholder 3"/>
          <p:cNvSpPr>
            <a:spLocks noGrp="1"/>
          </p:cNvSpPr>
          <p:nvPr>
            <p:ph type="sldNum" sz="quarter" idx="4294967295"/>
          </p:nvPr>
        </p:nvSpPr>
        <p:spPr>
          <a:xfrm>
            <a:off x="10058400" y="6356350"/>
            <a:ext cx="2133600" cy="365125"/>
          </a:xfrm>
          <a:prstGeom prst="rect">
            <a:avLst/>
          </a:prstGeom>
        </p:spPr>
        <p:txBody>
          <a:bodyPr/>
          <a:lstStyle/>
          <a:p>
            <a:fld id="{838FF20F-A133-4FF7-99BC-411EC87E5CFF}"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230113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Problem</a:t>
            </a:r>
          </a:p>
        </p:txBody>
      </p:sp>
      <p:sp>
        <p:nvSpPr>
          <p:cNvPr id="3" name="Content Placeholder 2"/>
          <p:cNvSpPr>
            <a:spLocks noGrp="1"/>
          </p:cNvSpPr>
          <p:nvPr>
            <p:ph type="body" sz="quarter" idx="10"/>
          </p:nvPr>
        </p:nvSpPr>
        <p:spPr>
          <a:prstGeom prst="rect">
            <a:avLst/>
          </a:prstGeom>
        </p:spPr>
        <p:txBody>
          <a:bodyPr/>
          <a:lstStyle/>
          <a:p>
            <a:r>
              <a:rPr lang="en-CA" dirty="0">
                <a:solidFill>
                  <a:srgbClr val="080808"/>
                </a:solidFill>
              </a:rPr>
              <a:t>Transaction statements are print ready, supplied by a partner in PCL formatted PDL</a:t>
            </a:r>
          </a:p>
          <a:p>
            <a:pPr lvl="1"/>
            <a:r>
              <a:rPr lang="en-CA" dirty="0">
                <a:solidFill>
                  <a:srgbClr val="080808"/>
                </a:solidFill>
              </a:rPr>
              <a:t>No access to data or to reformat composed documents</a:t>
            </a:r>
          </a:p>
          <a:p>
            <a:r>
              <a:rPr lang="en-CA" dirty="0">
                <a:solidFill>
                  <a:srgbClr val="080808"/>
                </a:solidFill>
              </a:rPr>
              <a:t>Limited resources</a:t>
            </a:r>
          </a:p>
          <a:p>
            <a:endParaRPr lang="en-CA" dirty="0">
              <a:solidFill>
                <a:srgbClr val="080808"/>
              </a:solidFill>
            </a:endParaRPr>
          </a:p>
        </p:txBody>
      </p:sp>
      <p:sp>
        <p:nvSpPr>
          <p:cNvPr id="7" name="Text Placeholder 6">
            <a:extLst>
              <a:ext uri="{FF2B5EF4-FFF2-40B4-BE49-F238E27FC236}">
                <a16:creationId xmlns:a16="http://schemas.microsoft.com/office/drawing/2014/main" id="{FAE0C2FD-FFC5-4616-BA00-A858F7F68216}"/>
              </a:ext>
            </a:extLst>
          </p:cNvPr>
          <p:cNvSpPr>
            <a:spLocks noGrp="1"/>
          </p:cNvSpPr>
          <p:nvPr>
            <p:ph type="body" sz="quarter" idx="11"/>
          </p:nvPr>
        </p:nvSpPr>
        <p:spPr/>
        <p:txBody>
          <a:bodyPr>
            <a:normAutofit fontScale="92500" lnSpcReduction="20000"/>
          </a:bodyPr>
          <a:lstStyle/>
          <a:p>
            <a:endParaRPr lang="en-US"/>
          </a:p>
        </p:txBody>
      </p:sp>
      <p:sp>
        <p:nvSpPr>
          <p:cNvPr id="4" name="Slide Number Placeholder 3"/>
          <p:cNvSpPr>
            <a:spLocks noGrp="1"/>
          </p:cNvSpPr>
          <p:nvPr>
            <p:ph type="sldNum" sz="quarter" idx="4294967295"/>
          </p:nvPr>
        </p:nvSpPr>
        <p:spPr>
          <a:xfrm>
            <a:off x="10058400" y="6356350"/>
            <a:ext cx="2133600" cy="365125"/>
          </a:xfrm>
          <a:prstGeom prst="rect">
            <a:avLst/>
          </a:prstGeom>
        </p:spPr>
        <p:txBody>
          <a:bodyPr/>
          <a:lstStyle/>
          <a:p>
            <a:fld id="{838FF20F-A133-4FF7-99BC-411EC87E5CFF}"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257972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Requirements</a:t>
            </a:r>
          </a:p>
        </p:txBody>
      </p:sp>
      <p:sp>
        <p:nvSpPr>
          <p:cNvPr id="3" name="Content Placeholder 2"/>
          <p:cNvSpPr>
            <a:spLocks noGrp="1"/>
          </p:cNvSpPr>
          <p:nvPr>
            <p:ph type="body" sz="quarter" idx="10"/>
          </p:nvPr>
        </p:nvSpPr>
        <p:spPr>
          <a:prstGeom prst="rect">
            <a:avLst/>
          </a:prstGeom>
        </p:spPr>
        <p:txBody>
          <a:bodyPr/>
          <a:lstStyle/>
          <a:p>
            <a:r>
              <a:rPr lang="en-CA" dirty="0"/>
              <a:t>Need a high speed transform to index, split and concatenate files and make them WCAG 2.0 Level AA Accessible at the PDL level</a:t>
            </a:r>
          </a:p>
          <a:p>
            <a:r>
              <a:rPr lang="en-CA" dirty="0"/>
              <a:t>An Accessible Transform to ensure 100% rendering of information</a:t>
            </a:r>
          </a:p>
          <a:p>
            <a:endParaRPr lang="en-CA" dirty="0"/>
          </a:p>
        </p:txBody>
      </p:sp>
      <p:sp>
        <p:nvSpPr>
          <p:cNvPr id="7" name="Text Placeholder 6">
            <a:extLst>
              <a:ext uri="{FF2B5EF4-FFF2-40B4-BE49-F238E27FC236}">
                <a16:creationId xmlns:a16="http://schemas.microsoft.com/office/drawing/2014/main" id="{3748ACFE-4846-4A2B-8483-399341A0464B}"/>
              </a:ext>
            </a:extLst>
          </p:cNvPr>
          <p:cNvSpPr>
            <a:spLocks noGrp="1"/>
          </p:cNvSpPr>
          <p:nvPr>
            <p:ph type="body" sz="quarter" idx="11"/>
          </p:nvPr>
        </p:nvSpPr>
        <p:spPr/>
        <p:txBody>
          <a:bodyPr>
            <a:normAutofit fontScale="92500" lnSpcReduction="20000"/>
          </a:bodyPr>
          <a:lstStyle/>
          <a:p>
            <a:endParaRPr lang="en-US"/>
          </a:p>
        </p:txBody>
      </p:sp>
      <p:sp>
        <p:nvSpPr>
          <p:cNvPr id="4" name="Slide Number Placeholder 3"/>
          <p:cNvSpPr>
            <a:spLocks noGrp="1"/>
          </p:cNvSpPr>
          <p:nvPr>
            <p:ph type="sldNum" sz="quarter" idx="4294967295"/>
          </p:nvPr>
        </p:nvSpPr>
        <p:spPr>
          <a:xfrm>
            <a:off x="10058400" y="6356350"/>
            <a:ext cx="2133600" cy="365125"/>
          </a:xfrm>
          <a:prstGeom prst="rect">
            <a:avLst/>
          </a:prstGeom>
        </p:spPr>
        <p:txBody>
          <a:bodyPr/>
          <a:lstStyle/>
          <a:p>
            <a:fld id="{838FF20F-A133-4FF7-99BC-411EC87E5CFF}"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368691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Solution</a:t>
            </a:r>
          </a:p>
        </p:txBody>
      </p:sp>
      <p:sp>
        <p:nvSpPr>
          <p:cNvPr id="3" name="Content Placeholder 2"/>
          <p:cNvSpPr>
            <a:spLocks noGrp="1"/>
          </p:cNvSpPr>
          <p:nvPr>
            <p:ph type="body" sz="quarter" idx="10"/>
          </p:nvPr>
        </p:nvSpPr>
        <p:spPr>
          <a:prstGeom prst="rect">
            <a:avLst/>
          </a:prstGeom>
        </p:spPr>
        <p:txBody>
          <a:bodyPr>
            <a:normAutofit/>
          </a:bodyPr>
          <a:lstStyle/>
          <a:p>
            <a:r>
              <a:rPr lang="en-CA" dirty="0">
                <a:solidFill>
                  <a:srgbClr val="080808"/>
                </a:solidFill>
              </a:rPr>
              <a:t>Crawford Technologies’ Solution</a:t>
            </a:r>
          </a:p>
          <a:p>
            <a:pPr lvl="1"/>
            <a:r>
              <a:rPr lang="en-CA" dirty="0">
                <a:solidFill>
                  <a:srgbClr val="080808"/>
                </a:solidFill>
              </a:rPr>
              <a:t>Pro Transform Plus PCL to Accessible PDF</a:t>
            </a:r>
          </a:p>
        </p:txBody>
      </p:sp>
      <p:sp>
        <p:nvSpPr>
          <p:cNvPr id="8" name="Text Placeholder 7">
            <a:extLst>
              <a:ext uri="{FF2B5EF4-FFF2-40B4-BE49-F238E27FC236}">
                <a16:creationId xmlns:a16="http://schemas.microsoft.com/office/drawing/2014/main" id="{1AE7BA34-9B22-4D31-8EA7-68845C0A6359}"/>
              </a:ext>
            </a:extLst>
          </p:cNvPr>
          <p:cNvSpPr>
            <a:spLocks noGrp="1"/>
          </p:cNvSpPr>
          <p:nvPr>
            <p:ph type="body" sz="quarter" idx="11"/>
          </p:nvPr>
        </p:nvSpPr>
        <p:spPr/>
        <p:txBody>
          <a:bodyPr>
            <a:normAutofit fontScale="92500" lnSpcReduction="20000"/>
          </a:bodyPr>
          <a:lstStyle/>
          <a:p>
            <a:endParaRPr lang="en-US"/>
          </a:p>
        </p:txBody>
      </p:sp>
      <p:sp>
        <p:nvSpPr>
          <p:cNvPr id="4" name="Slide Number Placeholder 3"/>
          <p:cNvSpPr>
            <a:spLocks noGrp="1"/>
          </p:cNvSpPr>
          <p:nvPr>
            <p:ph type="sldNum" sz="quarter" idx="4294967295"/>
          </p:nvPr>
        </p:nvSpPr>
        <p:spPr>
          <a:xfrm>
            <a:off x="10058400" y="6356350"/>
            <a:ext cx="2133600" cy="365125"/>
          </a:xfrm>
          <a:prstGeom prst="rect">
            <a:avLst/>
          </a:prstGeom>
        </p:spPr>
        <p:txBody>
          <a:bodyPr/>
          <a:lstStyle/>
          <a:p>
            <a:fld id="{838FF20F-A133-4FF7-99BC-411EC87E5CFF}" type="slidenum">
              <a:rPr lang="en-US" smtClean="0">
                <a:solidFill>
                  <a:prstClr val="black">
                    <a:tint val="75000"/>
                  </a:prstClr>
                </a:solidFill>
              </a:rPr>
              <a:pPr/>
              <a:t>16</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7608168" y="1386307"/>
            <a:ext cx="3168352" cy="4085386"/>
          </a:xfrm>
          <a:prstGeom prst="rect">
            <a:avLst/>
          </a:prstGeom>
          <a:ln>
            <a:solidFill>
              <a:srgbClr val="7030A0"/>
            </a:solidFill>
          </a:ln>
        </p:spPr>
      </p:pic>
    </p:spTree>
    <p:extLst>
      <p:ext uri="{BB962C8B-B14F-4D97-AF65-F5344CB8AC3E}">
        <p14:creationId xmlns:p14="http://schemas.microsoft.com/office/powerpoint/2010/main" val="345409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Title 1"/>
          <p:cNvSpPr>
            <a:spLocks noGrp="1"/>
          </p:cNvSpPr>
          <p:nvPr>
            <p:ph type="title"/>
          </p:nvPr>
        </p:nvSpPr>
        <p:spPr/>
        <p:txBody>
          <a:bodyPr/>
          <a:lstStyle/>
          <a:p>
            <a:r>
              <a:rPr lang="en-US" dirty="0"/>
              <a:t>Accessible Documents Workflow 	</a:t>
            </a:r>
          </a:p>
        </p:txBody>
      </p:sp>
      <p:sp>
        <p:nvSpPr>
          <p:cNvPr id="10" name="Text Placeholder 9">
            <a:extLst>
              <a:ext uri="{FF2B5EF4-FFF2-40B4-BE49-F238E27FC236}">
                <a16:creationId xmlns:a16="http://schemas.microsoft.com/office/drawing/2014/main" id="{A58A7C9C-331D-4003-B039-F28F10339C40}"/>
              </a:ext>
            </a:extLst>
          </p:cNvPr>
          <p:cNvSpPr>
            <a:spLocks noGrp="1"/>
          </p:cNvSpPr>
          <p:nvPr>
            <p:ph type="body" sz="quarter" idx="10"/>
          </p:nvPr>
        </p:nvSpPr>
        <p:spPr/>
        <p:txBody>
          <a:bodyPr/>
          <a:lstStyle/>
          <a:p>
            <a:endParaRPr lang="en-US"/>
          </a:p>
        </p:txBody>
      </p:sp>
      <p:sp>
        <p:nvSpPr>
          <p:cNvPr id="11" name="Text Placeholder 10">
            <a:extLst>
              <a:ext uri="{FF2B5EF4-FFF2-40B4-BE49-F238E27FC236}">
                <a16:creationId xmlns:a16="http://schemas.microsoft.com/office/drawing/2014/main" id="{43AB4837-2129-4E77-B662-D035B08E5A05}"/>
              </a:ext>
            </a:extLst>
          </p:cNvPr>
          <p:cNvSpPr>
            <a:spLocks noGrp="1"/>
          </p:cNvSpPr>
          <p:nvPr>
            <p:ph type="body" sz="quarter" idx="11"/>
          </p:nvPr>
        </p:nvSpPr>
        <p:spPr/>
        <p:txBody>
          <a:bodyPr>
            <a:normAutofit fontScale="92500" lnSpcReduction="20000"/>
          </a:bodyPr>
          <a:lstStyle/>
          <a:p>
            <a:endParaRPr lang="en-US"/>
          </a:p>
        </p:txBody>
      </p:sp>
      <p:sp>
        <p:nvSpPr>
          <p:cNvPr id="4" name="Slide Number Placeholder 3"/>
          <p:cNvSpPr>
            <a:spLocks noGrp="1"/>
          </p:cNvSpPr>
          <p:nvPr>
            <p:ph type="sldNum" sz="quarter" idx="4294967295"/>
          </p:nvPr>
        </p:nvSpPr>
        <p:spPr>
          <a:xfrm>
            <a:off x="10058400" y="6356350"/>
            <a:ext cx="2133600" cy="365125"/>
          </a:xfrm>
          <a:prstGeom prst="rect">
            <a:avLst/>
          </a:prstGeom>
        </p:spPr>
        <p:txBody>
          <a:bodyPr/>
          <a:lstStyle/>
          <a:p>
            <a:pPr>
              <a:defRPr/>
            </a:pPr>
            <a:fld id="{2B004224-6445-4177-AEBD-F85BECFD19D5}" type="slidenum">
              <a:rPr lang="en-US" smtClean="0">
                <a:solidFill>
                  <a:srgbClr val="012169"/>
                </a:solidFill>
              </a:rPr>
              <a:pPr>
                <a:defRPr/>
              </a:pPr>
              <a:t>17</a:t>
            </a:fld>
            <a:endParaRPr lang="en-US" dirty="0">
              <a:solidFill>
                <a:srgbClr val="012169"/>
              </a:solidFill>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0737" y="2855674"/>
            <a:ext cx="1105283" cy="861358"/>
          </a:xfrm>
          <a:prstGeom prst="rect">
            <a:avLst/>
          </a:prstGeom>
        </p:spPr>
      </p:pic>
      <p:pic>
        <p:nvPicPr>
          <p:cNvPr id="17" name="Picture 12" descr="http://ts3.mm.bing.net/th?id=H.4779629805569942&amp;w=141&amp;h=144&amp;c=7&amp;rs=1&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57453" y="2855675"/>
            <a:ext cx="750768" cy="7667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http://ww1.prweb.com/prfiles/2011/04/30/9268657/gI_73674_logo200high.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99401" y="2910803"/>
            <a:ext cx="420639" cy="30959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9" descr="D:\Dave Hook Files\Useful Powerpoint and proposals\Clip Art and icons\application-x-octet-stre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8" y="2596335"/>
            <a:ext cx="780288" cy="780288"/>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063552" y="5085185"/>
            <a:ext cx="1213578" cy="1323439"/>
          </a:xfrm>
          <a:prstGeom prst="rect">
            <a:avLst/>
          </a:prstGeom>
          <a:noFill/>
        </p:spPr>
        <p:txBody>
          <a:bodyPr wrap="square" rtlCol="0">
            <a:spAutoFit/>
          </a:bodyPr>
          <a:lstStyle/>
          <a:p>
            <a:pPr fontAlgn="base">
              <a:spcBef>
                <a:spcPct val="0"/>
              </a:spcBef>
              <a:spcAft>
                <a:spcPct val="0"/>
              </a:spcAft>
            </a:pPr>
            <a:r>
              <a:rPr lang="en-US" sz="1000" dirty="0">
                <a:solidFill>
                  <a:srgbClr val="161616"/>
                </a:solidFill>
                <a:cs typeface="Arial" charset="0"/>
              </a:rPr>
              <a:t>Printer files your system already generates</a:t>
            </a:r>
          </a:p>
          <a:p>
            <a:pPr fontAlgn="base">
              <a:spcBef>
                <a:spcPct val="0"/>
              </a:spcBef>
              <a:spcAft>
                <a:spcPct val="0"/>
              </a:spcAft>
            </a:pPr>
            <a:endParaRPr lang="en-US" sz="1000" dirty="0">
              <a:solidFill>
                <a:srgbClr val="161616"/>
              </a:solidFill>
              <a:cs typeface="Arial" charset="0"/>
            </a:endParaRPr>
          </a:p>
          <a:p>
            <a:pPr marL="171450" indent="-171450" fontAlgn="base">
              <a:spcBef>
                <a:spcPct val="0"/>
              </a:spcBef>
              <a:spcAft>
                <a:spcPct val="0"/>
              </a:spcAft>
              <a:buFontTx/>
              <a:buChar char="-"/>
            </a:pPr>
            <a:r>
              <a:rPr lang="en-US" sz="1000" dirty="0">
                <a:solidFill>
                  <a:srgbClr val="161616"/>
                </a:solidFill>
                <a:cs typeface="Arial" charset="0"/>
              </a:rPr>
              <a:t>PDF</a:t>
            </a:r>
          </a:p>
          <a:p>
            <a:pPr marL="171450" indent="-171450" fontAlgn="base">
              <a:spcBef>
                <a:spcPct val="0"/>
              </a:spcBef>
              <a:spcAft>
                <a:spcPct val="0"/>
              </a:spcAft>
              <a:buFontTx/>
              <a:buChar char="-"/>
            </a:pPr>
            <a:r>
              <a:rPr lang="en-US" sz="1000" dirty="0">
                <a:solidFill>
                  <a:srgbClr val="161616"/>
                </a:solidFill>
                <a:cs typeface="Arial" charset="0"/>
              </a:rPr>
              <a:t>AFP</a:t>
            </a:r>
          </a:p>
          <a:p>
            <a:pPr marL="171450" indent="-171450" fontAlgn="base">
              <a:spcBef>
                <a:spcPct val="0"/>
              </a:spcBef>
              <a:spcAft>
                <a:spcPct val="0"/>
              </a:spcAft>
              <a:buFontTx/>
              <a:buChar char="-"/>
            </a:pPr>
            <a:r>
              <a:rPr lang="en-US" sz="1000" dirty="0">
                <a:solidFill>
                  <a:srgbClr val="161616"/>
                </a:solidFill>
                <a:cs typeface="Arial" charset="0"/>
              </a:rPr>
              <a:t>META</a:t>
            </a:r>
          </a:p>
          <a:p>
            <a:pPr marL="171450" indent="-171450" fontAlgn="base">
              <a:spcBef>
                <a:spcPct val="0"/>
              </a:spcBef>
              <a:spcAft>
                <a:spcPct val="0"/>
              </a:spcAft>
              <a:buFontTx/>
              <a:buChar char="-"/>
            </a:pPr>
            <a:r>
              <a:rPr lang="en-US" sz="1000" dirty="0">
                <a:solidFill>
                  <a:srgbClr val="161616"/>
                </a:solidFill>
                <a:cs typeface="Arial" charset="0"/>
              </a:rPr>
              <a:t>Other</a:t>
            </a:r>
          </a:p>
        </p:txBody>
      </p:sp>
      <p:sp>
        <p:nvSpPr>
          <p:cNvPr id="50" name="TextBox 49"/>
          <p:cNvSpPr txBox="1"/>
          <p:nvPr/>
        </p:nvSpPr>
        <p:spPr>
          <a:xfrm>
            <a:off x="9477808" y="2724869"/>
            <a:ext cx="772969" cy="261610"/>
          </a:xfrm>
          <a:prstGeom prst="rect">
            <a:avLst/>
          </a:prstGeom>
          <a:noFill/>
        </p:spPr>
        <p:txBody>
          <a:bodyPr wrap="none" rtlCol="0">
            <a:spAutoFit/>
          </a:bodyPr>
          <a:lstStyle/>
          <a:p>
            <a:pPr fontAlgn="base">
              <a:spcBef>
                <a:spcPct val="0"/>
              </a:spcBef>
              <a:spcAft>
                <a:spcPct val="0"/>
              </a:spcAft>
            </a:pPr>
            <a:r>
              <a:rPr lang="en-CA" sz="1100" dirty="0">
                <a:solidFill>
                  <a:srgbClr val="161616"/>
                </a:solidFill>
                <a:cs typeface="Arial" charset="0"/>
              </a:rPr>
              <a:t>Accessible</a:t>
            </a:r>
          </a:p>
        </p:txBody>
      </p:sp>
      <p:sp>
        <p:nvSpPr>
          <p:cNvPr id="66" name="Right Arrow 65"/>
          <p:cNvSpPr/>
          <p:nvPr/>
        </p:nvSpPr>
        <p:spPr>
          <a:xfrm>
            <a:off x="7981999" y="3125504"/>
            <a:ext cx="792088" cy="134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cxnSp>
        <p:nvCxnSpPr>
          <p:cNvPr id="9" name="Straight Arrow Connector 8"/>
          <p:cNvCxnSpPr/>
          <p:nvPr/>
        </p:nvCxnSpPr>
        <p:spPr>
          <a:xfrm>
            <a:off x="2987856" y="3031060"/>
            <a:ext cx="370928" cy="0"/>
          </a:xfrm>
          <a:prstGeom prst="straightConnector1">
            <a:avLst/>
          </a:prstGeom>
          <a:ln>
            <a:solidFill>
              <a:srgbClr val="00123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330138" y="2971999"/>
            <a:ext cx="657718" cy="369332"/>
          </a:xfrm>
          <a:prstGeom prst="rect">
            <a:avLst/>
          </a:prstGeom>
          <a:noFill/>
        </p:spPr>
        <p:txBody>
          <a:bodyPr wrap="square" rtlCol="0">
            <a:spAutoFit/>
          </a:bodyPr>
          <a:lstStyle/>
          <a:p>
            <a:r>
              <a:rPr lang="en-CA" b="1" dirty="0">
                <a:solidFill>
                  <a:prstClr val="black"/>
                </a:solidFill>
              </a:rPr>
              <a:t>PCL</a:t>
            </a:r>
          </a:p>
        </p:txBody>
      </p:sp>
      <p:pic>
        <p:nvPicPr>
          <p:cNvPr id="18" name="Picture 17"/>
          <p:cNvPicPr>
            <a:picLocks noChangeAspect="1"/>
          </p:cNvPicPr>
          <p:nvPr/>
        </p:nvPicPr>
        <p:blipFill>
          <a:blip r:embed="rId7"/>
          <a:stretch>
            <a:fillRect/>
          </a:stretch>
        </p:blipFill>
        <p:spPr>
          <a:xfrm>
            <a:off x="6023992" y="4941169"/>
            <a:ext cx="1897064" cy="1185665"/>
          </a:xfrm>
          <a:prstGeom prst="rect">
            <a:avLst/>
          </a:prstGeom>
          <a:ln>
            <a:solidFill>
              <a:schemeClr val="accent1"/>
            </a:solidFill>
          </a:ln>
        </p:spPr>
      </p:pic>
      <p:pic>
        <p:nvPicPr>
          <p:cNvPr id="26" name="Picture 9" descr="D:\Dave Hook Files\Useful Powerpoint and proposals\Clip Art and icons\application-x-octet-stre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7568" y="1596089"/>
            <a:ext cx="780288" cy="780288"/>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p:nvPr/>
        </p:nvCxnSpPr>
        <p:spPr>
          <a:xfrm>
            <a:off x="2987856" y="2250772"/>
            <a:ext cx="370928" cy="0"/>
          </a:xfrm>
          <a:prstGeom prst="straightConnector1">
            <a:avLst/>
          </a:prstGeom>
          <a:ln>
            <a:solidFill>
              <a:srgbClr val="001236"/>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364455" y="1982483"/>
            <a:ext cx="657718" cy="369332"/>
          </a:xfrm>
          <a:prstGeom prst="rect">
            <a:avLst/>
          </a:prstGeom>
          <a:noFill/>
        </p:spPr>
        <p:txBody>
          <a:bodyPr wrap="square" rtlCol="0">
            <a:spAutoFit/>
          </a:bodyPr>
          <a:lstStyle/>
          <a:p>
            <a:r>
              <a:rPr lang="en-CA" b="1" dirty="0">
                <a:solidFill>
                  <a:prstClr val="black"/>
                </a:solidFill>
              </a:rPr>
              <a:t>PCL</a:t>
            </a:r>
          </a:p>
        </p:txBody>
      </p:sp>
      <p:pic>
        <p:nvPicPr>
          <p:cNvPr id="31" name="Picture 9" descr="D:\Dave Hook Files\Useful Powerpoint and proposals\Clip Art and icons\application-x-octet-strea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6475" y="3717032"/>
            <a:ext cx="780288" cy="780288"/>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p:cNvCxnSpPr/>
          <p:nvPr/>
        </p:nvCxnSpPr>
        <p:spPr>
          <a:xfrm>
            <a:off x="3026763" y="4151757"/>
            <a:ext cx="370928" cy="0"/>
          </a:xfrm>
          <a:prstGeom prst="straightConnector1">
            <a:avLst/>
          </a:prstGeom>
          <a:ln>
            <a:solidFill>
              <a:srgbClr val="001236"/>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369045" y="4092696"/>
            <a:ext cx="657718" cy="369332"/>
          </a:xfrm>
          <a:prstGeom prst="rect">
            <a:avLst/>
          </a:prstGeom>
          <a:noFill/>
        </p:spPr>
        <p:txBody>
          <a:bodyPr wrap="square" rtlCol="0">
            <a:spAutoFit/>
          </a:bodyPr>
          <a:lstStyle/>
          <a:p>
            <a:r>
              <a:rPr lang="en-CA" b="1" dirty="0">
                <a:solidFill>
                  <a:prstClr val="black"/>
                </a:solidFill>
              </a:rPr>
              <a:t>PCL</a:t>
            </a:r>
          </a:p>
        </p:txBody>
      </p:sp>
      <p:sp>
        <p:nvSpPr>
          <p:cNvPr id="6" name="Rectangle 5"/>
          <p:cNvSpPr/>
          <p:nvPr/>
        </p:nvSpPr>
        <p:spPr>
          <a:xfrm>
            <a:off x="3647728" y="2236857"/>
            <a:ext cx="1512168" cy="19110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7030A0"/>
                </a:solidFill>
              </a:rPr>
              <a:t>SPLIT</a:t>
            </a:r>
          </a:p>
          <a:p>
            <a:pPr algn="ctr"/>
            <a:r>
              <a:rPr lang="en-CA" dirty="0">
                <a:solidFill>
                  <a:srgbClr val="7030A0"/>
                </a:solidFill>
              </a:rPr>
              <a:t>TAG</a:t>
            </a:r>
          </a:p>
          <a:p>
            <a:pPr algn="ctr"/>
            <a:r>
              <a:rPr lang="en-CA" dirty="0">
                <a:solidFill>
                  <a:srgbClr val="7030A0"/>
                </a:solidFill>
              </a:rPr>
              <a:t>MERGE</a:t>
            </a:r>
          </a:p>
        </p:txBody>
      </p:sp>
      <p:sp>
        <p:nvSpPr>
          <p:cNvPr id="7" name="TextBox 6"/>
          <p:cNvSpPr txBox="1"/>
          <p:nvPr/>
        </p:nvSpPr>
        <p:spPr>
          <a:xfrm>
            <a:off x="6023992" y="2250773"/>
            <a:ext cx="1584176" cy="461665"/>
          </a:xfrm>
          <a:prstGeom prst="rect">
            <a:avLst/>
          </a:prstGeom>
          <a:noFill/>
        </p:spPr>
        <p:txBody>
          <a:bodyPr wrap="square" rtlCol="0">
            <a:spAutoFit/>
          </a:bodyPr>
          <a:lstStyle/>
          <a:p>
            <a:r>
              <a:rPr lang="en-CA" sz="1200" dirty="0">
                <a:solidFill>
                  <a:prstClr val="black"/>
                </a:solidFill>
              </a:rPr>
              <a:t>PRO Transform Plus Accessible PDF</a:t>
            </a:r>
          </a:p>
        </p:txBody>
      </p:sp>
      <p:sp>
        <p:nvSpPr>
          <p:cNvPr id="36" name="Right Arrow 35"/>
          <p:cNvSpPr/>
          <p:nvPr/>
        </p:nvSpPr>
        <p:spPr>
          <a:xfrm>
            <a:off x="5264416" y="3150150"/>
            <a:ext cx="792088" cy="134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a:solidFill>
                <a:srgbClr val="FFFFFF"/>
              </a:solidFill>
            </a:endParaRPr>
          </a:p>
        </p:txBody>
      </p:sp>
      <p:sp>
        <p:nvSpPr>
          <p:cNvPr id="8" name="Rectangle 7"/>
          <p:cNvSpPr/>
          <p:nvPr/>
        </p:nvSpPr>
        <p:spPr>
          <a:xfrm>
            <a:off x="6672064" y="3933056"/>
            <a:ext cx="792088" cy="3443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dirty="0" err="1">
                <a:solidFill>
                  <a:srgbClr val="7030A0"/>
                </a:solidFill>
              </a:rPr>
              <a:t>Config</a:t>
            </a:r>
            <a:r>
              <a:rPr lang="en-CA" sz="1100" dirty="0">
                <a:solidFill>
                  <a:srgbClr val="7030A0"/>
                </a:solidFill>
              </a:rPr>
              <a:t> File</a:t>
            </a:r>
          </a:p>
        </p:txBody>
      </p:sp>
    </p:spTree>
    <p:extLst>
      <p:ext uri="{BB962C8B-B14F-4D97-AF65-F5344CB8AC3E}">
        <p14:creationId xmlns:p14="http://schemas.microsoft.com/office/powerpoint/2010/main" val="338800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76200" y="772799"/>
            <a:ext cx="7238996" cy="5490533"/>
          </a:xfrm>
          <a:prstGeom prst="round1Rect">
            <a:avLst>
              <a:gd name="adj" fmla="val 10188"/>
            </a:avLst>
          </a:prstGeom>
          <a:solidFill>
            <a:srgbClr val="FFFFFF"/>
          </a:solid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3" name="TextBox 2"/>
          <p:cNvSpPr txBox="1"/>
          <p:nvPr/>
        </p:nvSpPr>
        <p:spPr>
          <a:xfrm>
            <a:off x="381000" y="2362200"/>
            <a:ext cx="5562600" cy="3308598"/>
          </a:xfrm>
          <a:prstGeom prst="rect">
            <a:avLst/>
          </a:prstGeom>
          <a:noFill/>
        </p:spPr>
        <p:txBody>
          <a:bodyPr wrap="square" rtlCol="0">
            <a:spAutoFit/>
          </a:bodyPr>
          <a:lstStyle/>
          <a:p>
            <a:pPr>
              <a:spcAft>
                <a:spcPts val="600"/>
              </a:spcAft>
            </a:pPr>
            <a:r>
              <a:rPr lang="en-US" sz="3200" b="1" dirty="0"/>
              <a:t>Large Multi-line Insurance and Financial Services Company</a:t>
            </a:r>
          </a:p>
          <a:p>
            <a:r>
              <a:rPr lang="en-US" sz="2000" dirty="0"/>
              <a:t>A financial services and insurance corporation focused on military members and families.  They have Section 508 regulations.  Founded in 1922 they have over 11.4 million members.  They have a diversified financial services, that include banking, investing and insurance to people and families that serve, or served in the US military.</a:t>
            </a:r>
          </a:p>
        </p:txBody>
      </p:sp>
    </p:spTree>
    <p:extLst>
      <p:ext uri="{BB962C8B-B14F-4D97-AF65-F5344CB8AC3E}">
        <p14:creationId xmlns:p14="http://schemas.microsoft.com/office/powerpoint/2010/main" val="21595517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grpSp>
        <p:nvGrpSpPr>
          <p:cNvPr id="4" name="Group 3"/>
          <p:cNvGrpSpPr/>
          <p:nvPr/>
        </p:nvGrpSpPr>
        <p:grpSpPr>
          <a:xfrm>
            <a:off x="83584" y="1611561"/>
            <a:ext cx="6306459" cy="3570039"/>
            <a:chOff x="83584" y="1409473"/>
            <a:chExt cx="6306459" cy="3570039"/>
          </a:xfrm>
        </p:grpSpPr>
        <p:sp>
          <p:nvSpPr>
            <p:cNvPr id="34" name="Rectangle 33"/>
            <p:cNvSpPr/>
            <p:nvPr/>
          </p:nvSpPr>
          <p:spPr>
            <a:xfrm>
              <a:off x="83584" y="1409473"/>
              <a:ext cx="1059416" cy="940175"/>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Customer Profile</a:t>
              </a:r>
            </a:p>
          </p:txBody>
        </p:sp>
        <p:sp>
          <p:nvSpPr>
            <p:cNvPr id="36" name="Rectangle 35"/>
            <p:cNvSpPr/>
            <p:nvPr/>
          </p:nvSpPr>
          <p:spPr>
            <a:xfrm>
              <a:off x="83584" y="22860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Industry</a:t>
              </a:r>
            </a:p>
          </p:txBody>
        </p:sp>
        <p:sp>
          <p:nvSpPr>
            <p:cNvPr id="35" name="Rectangle 34"/>
            <p:cNvSpPr/>
            <p:nvPr/>
          </p:nvSpPr>
          <p:spPr bwMode="auto">
            <a:xfrm>
              <a:off x="1177291" y="2297272"/>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Financial Services, Insurance and banking</a:t>
              </a:r>
            </a:p>
          </p:txBody>
        </p:sp>
        <p:sp>
          <p:nvSpPr>
            <p:cNvPr id="46" name="Rectangle 45"/>
            <p:cNvSpPr/>
            <p:nvPr/>
          </p:nvSpPr>
          <p:spPr bwMode="auto">
            <a:xfrm>
              <a:off x="1177291" y="2663032"/>
              <a:ext cx="5212752" cy="73152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Texas, United States</a:t>
              </a:r>
            </a:p>
          </p:txBody>
        </p:sp>
        <p:sp>
          <p:nvSpPr>
            <p:cNvPr id="47" name="Rectangle 46"/>
            <p:cNvSpPr/>
            <p:nvPr/>
          </p:nvSpPr>
          <p:spPr>
            <a:xfrm>
              <a:off x="83584" y="28194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Location	</a:t>
              </a:r>
            </a:p>
          </p:txBody>
        </p:sp>
        <p:sp>
          <p:nvSpPr>
            <p:cNvPr id="48" name="Rectangle 47"/>
            <p:cNvSpPr/>
            <p:nvPr/>
          </p:nvSpPr>
          <p:spPr bwMode="auto">
            <a:xfrm>
              <a:off x="1177291" y="3379312"/>
              <a:ext cx="5212752" cy="64008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$180K</a:t>
              </a:r>
            </a:p>
          </p:txBody>
        </p:sp>
        <p:sp>
          <p:nvSpPr>
            <p:cNvPr id="49" name="Rectangle 48"/>
            <p:cNvSpPr/>
            <p:nvPr/>
          </p:nvSpPr>
          <p:spPr>
            <a:xfrm>
              <a:off x="83584" y="33528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Deal Value</a:t>
              </a:r>
            </a:p>
          </p:txBody>
        </p:sp>
        <p:sp>
          <p:nvSpPr>
            <p:cNvPr id="50" name="Rectangle 49"/>
            <p:cNvSpPr/>
            <p:nvPr/>
          </p:nvSpPr>
          <p:spPr bwMode="auto">
            <a:xfrm>
              <a:off x="1177291" y="3886200"/>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November 2014</a:t>
              </a:r>
            </a:p>
          </p:txBody>
        </p:sp>
        <p:sp>
          <p:nvSpPr>
            <p:cNvPr id="51" name="Rectangle 50"/>
            <p:cNvSpPr/>
            <p:nvPr/>
          </p:nvSpPr>
          <p:spPr>
            <a:xfrm>
              <a:off x="83584" y="38862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Close date</a:t>
              </a:r>
            </a:p>
          </p:txBody>
        </p:sp>
        <p:sp>
          <p:nvSpPr>
            <p:cNvPr id="52" name="Rectangle 51"/>
            <p:cNvSpPr/>
            <p:nvPr/>
          </p:nvSpPr>
          <p:spPr bwMode="auto">
            <a:xfrm>
              <a:off x="1177291" y="4419600"/>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err="1">
                  <a:solidFill>
                    <a:srgbClr val="3A3A3A"/>
                  </a:solidFill>
                  <a:latin typeface="Franklin Gothic Book"/>
                </a:rPr>
                <a:t>OpenText</a:t>
              </a:r>
              <a:endParaRPr lang="en-US" sz="1400" dirty="0">
                <a:solidFill>
                  <a:srgbClr val="3A3A3A"/>
                </a:solidFill>
                <a:latin typeface="Franklin Gothic Book"/>
              </a:endParaRPr>
            </a:p>
          </p:txBody>
        </p:sp>
        <p:sp>
          <p:nvSpPr>
            <p:cNvPr id="53" name="Rectangle 52"/>
            <p:cNvSpPr/>
            <p:nvPr/>
          </p:nvSpPr>
          <p:spPr>
            <a:xfrm>
              <a:off x="83584" y="4430872"/>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Competitor</a:t>
              </a:r>
            </a:p>
          </p:txBody>
        </p:sp>
        <p:sp>
          <p:nvSpPr>
            <p:cNvPr id="33" name="Rectangle 32"/>
            <p:cNvSpPr/>
            <p:nvPr/>
          </p:nvSpPr>
          <p:spPr bwMode="auto">
            <a:xfrm>
              <a:off x="1177291" y="1409474"/>
              <a:ext cx="5212752" cy="937488"/>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Company is focused on providing a diversified range of financial, insurance, and banking services to its 11.4 million members who either serve, or served the United States Military.</a:t>
              </a:r>
            </a:p>
          </p:txBody>
        </p:sp>
      </p:grpSp>
      <p:grpSp>
        <p:nvGrpSpPr>
          <p:cNvPr id="59" name="Group 58"/>
          <p:cNvGrpSpPr/>
          <p:nvPr/>
        </p:nvGrpSpPr>
        <p:grpSpPr>
          <a:xfrm>
            <a:off x="7616014" y="838200"/>
            <a:ext cx="4042586" cy="2977284"/>
            <a:chOff x="7616014" y="1655676"/>
            <a:chExt cx="4042586" cy="2977284"/>
          </a:xfrm>
          <a:solidFill>
            <a:schemeClr val="accent1"/>
          </a:solidFill>
        </p:grpSpPr>
        <p:sp>
          <p:nvSpPr>
            <p:cNvPr id="54" name="Rectangle 53"/>
            <p:cNvSpPr/>
            <p:nvPr/>
          </p:nvSpPr>
          <p:spPr bwMode="auto">
            <a:xfrm>
              <a:off x="7616014" y="1655676"/>
              <a:ext cx="4042586" cy="2977284"/>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5" name="TextBox 54"/>
            <p:cNvSpPr txBox="1"/>
            <p:nvPr/>
          </p:nvSpPr>
          <p:spPr>
            <a:xfrm>
              <a:off x="8001000" y="1981200"/>
              <a:ext cx="3200400" cy="2292935"/>
            </a:xfrm>
            <a:prstGeom prst="rect">
              <a:avLst/>
            </a:prstGeom>
            <a:grpFill/>
          </p:spPr>
          <p:txBody>
            <a:bodyPr wrap="square" rtlCol="0">
              <a:spAutoFit/>
            </a:bodyPr>
            <a:lstStyle/>
            <a:p>
              <a:pPr>
                <a:spcBef>
                  <a:spcPts val="600"/>
                </a:spcBef>
              </a:pPr>
              <a:r>
                <a:rPr lang="en-US" dirty="0">
                  <a:solidFill>
                    <a:schemeClr val="bg1"/>
                  </a:solidFill>
                </a:rPr>
                <a:t>Customer Situation</a:t>
              </a:r>
            </a:p>
            <a:p>
              <a:endParaRPr lang="en-US" dirty="0">
                <a:solidFill>
                  <a:schemeClr val="bg1"/>
                </a:solidFill>
              </a:endParaRPr>
            </a:p>
            <a:p>
              <a:pPr marL="285750" indent="-285750">
                <a:spcAft>
                  <a:spcPts val="600"/>
                </a:spcAft>
                <a:buFont typeface="Arial" panose="020B0604020202020204" pitchFamily="34" charset="0"/>
                <a:buChar char="•"/>
              </a:pPr>
              <a:r>
                <a:rPr lang="en-US" sz="1400" dirty="0">
                  <a:solidFill>
                    <a:schemeClr val="bg1"/>
                  </a:solidFill>
                </a:rPr>
                <a:t>To meet ADA and Section 508, USAA has focused on the best client experience.  Already providing Alternate formats, Accessible PDF for </a:t>
              </a:r>
              <a:r>
                <a:rPr lang="en-US" sz="1400" dirty="0" err="1">
                  <a:solidFill>
                    <a:schemeClr val="bg1"/>
                  </a:solidFill>
                </a:rPr>
                <a:t>eDelivery</a:t>
              </a:r>
              <a:r>
                <a:rPr lang="en-US" sz="1400" dirty="0">
                  <a:solidFill>
                    <a:schemeClr val="bg1"/>
                  </a:solidFill>
                </a:rPr>
                <a:t> was needed to support USAA’s clients.</a:t>
              </a:r>
            </a:p>
            <a:p>
              <a:endParaRPr lang="en-US" dirty="0">
                <a:solidFill>
                  <a:schemeClr val="bg1"/>
                </a:solidFill>
              </a:endParaRPr>
            </a:p>
          </p:txBody>
        </p:sp>
      </p:grpSp>
      <p:grpSp>
        <p:nvGrpSpPr>
          <p:cNvPr id="58" name="Group 57"/>
          <p:cNvGrpSpPr/>
          <p:nvPr/>
        </p:nvGrpSpPr>
        <p:grpSpPr>
          <a:xfrm>
            <a:off x="7616014" y="3956915"/>
            <a:ext cx="4042586" cy="3739285"/>
            <a:chOff x="7804521" y="1073828"/>
            <a:chExt cx="4042586" cy="3739285"/>
          </a:xfrm>
          <a:solidFill>
            <a:schemeClr val="accent1"/>
          </a:solidFill>
        </p:grpSpPr>
        <p:sp>
          <p:nvSpPr>
            <p:cNvPr id="56" name="Rectangle 55"/>
            <p:cNvSpPr/>
            <p:nvPr/>
          </p:nvSpPr>
          <p:spPr bwMode="auto">
            <a:xfrm>
              <a:off x="7804521" y="1073828"/>
              <a:ext cx="4042586" cy="3739285"/>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7" name="TextBox 56"/>
            <p:cNvSpPr txBox="1"/>
            <p:nvPr/>
          </p:nvSpPr>
          <p:spPr>
            <a:xfrm>
              <a:off x="8189507" y="1231713"/>
              <a:ext cx="3276600" cy="2169825"/>
            </a:xfrm>
            <a:prstGeom prst="rect">
              <a:avLst/>
            </a:prstGeom>
            <a:grpFill/>
          </p:spPr>
          <p:txBody>
            <a:bodyPr wrap="square" rtlCol="0">
              <a:spAutoFit/>
            </a:bodyPr>
            <a:lstStyle/>
            <a:p>
              <a:pPr>
                <a:spcBef>
                  <a:spcPts val="600"/>
                </a:spcBef>
              </a:pPr>
              <a:r>
                <a:rPr lang="en-US" dirty="0">
                  <a:solidFill>
                    <a:schemeClr val="bg1"/>
                  </a:solidFill>
                </a:rPr>
                <a:t>Customer Challenges</a:t>
              </a:r>
            </a:p>
            <a:p>
              <a:endParaRPr lang="en-US" dirty="0">
                <a:solidFill>
                  <a:schemeClr val="bg1"/>
                </a:solidFill>
              </a:endParaRPr>
            </a:p>
            <a:p>
              <a:pPr marL="285750" indent="-285750">
                <a:spcAft>
                  <a:spcPts val="600"/>
                </a:spcAft>
                <a:buFont typeface="Arial" panose="020B0604020202020204" pitchFamily="34" charset="0"/>
                <a:buChar char="•"/>
              </a:pPr>
              <a:r>
                <a:rPr lang="en-US" sz="1400" dirty="0">
                  <a:solidFill>
                    <a:schemeClr val="bg1"/>
                  </a:solidFill>
                </a:rPr>
                <a:t>Documents created by multiple vendors in AFP format </a:t>
              </a:r>
            </a:p>
            <a:p>
              <a:pPr marL="285750" indent="-285750">
                <a:spcAft>
                  <a:spcPts val="600"/>
                </a:spcAft>
                <a:buFont typeface="Arial" panose="020B0604020202020204" pitchFamily="34" charset="0"/>
                <a:buChar char="•"/>
              </a:pPr>
              <a:r>
                <a:rPr lang="en-US" sz="1400" dirty="0">
                  <a:solidFill>
                    <a:schemeClr val="bg1"/>
                  </a:solidFill>
                </a:rPr>
                <a:t>Offshored services to Tata Consulting</a:t>
              </a:r>
            </a:p>
            <a:p>
              <a:pPr marL="285750" indent="-285750">
                <a:spcAft>
                  <a:spcPts val="600"/>
                </a:spcAft>
                <a:buFont typeface="Arial" panose="020B0604020202020204" pitchFamily="34" charset="0"/>
                <a:buChar char="•"/>
              </a:pPr>
              <a:r>
                <a:rPr lang="en-US" sz="1400" dirty="0">
                  <a:solidFill>
                    <a:schemeClr val="bg1"/>
                  </a:solidFill>
                </a:rPr>
                <a:t>Documents were being redesigned</a:t>
              </a:r>
            </a:p>
            <a:p>
              <a:pPr marL="285750" indent="-285750">
                <a:spcAft>
                  <a:spcPts val="600"/>
                </a:spcAft>
                <a:buFont typeface="Arial" panose="020B0604020202020204" pitchFamily="34" charset="0"/>
                <a:buChar char="•"/>
              </a:pPr>
              <a:endParaRPr lang="en-US" sz="1400" dirty="0">
                <a:solidFill>
                  <a:schemeClr val="bg1"/>
                </a:solidFill>
              </a:endParaRPr>
            </a:p>
          </p:txBody>
        </p:sp>
      </p:grpSp>
      <p:sp>
        <p:nvSpPr>
          <p:cNvPr id="60" name="Rectangle 59"/>
          <p:cNvSpPr/>
          <p:nvPr/>
        </p:nvSpPr>
        <p:spPr bwMode="auto">
          <a:xfrm>
            <a:off x="1181039" y="5104288"/>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endParaRPr lang="en-US" sz="1400" dirty="0">
              <a:solidFill>
                <a:srgbClr val="3A3A3A"/>
              </a:solidFill>
              <a:latin typeface="Franklin Gothic Book"/>
            </a:endParaRPr>
          </a:p>
        </p:txBody>
      </p:sp>
      <p:sp>
        <p:nvSpPr>
          <p:cNvPr id="61" name="Rectangle 60"/>
          <p:cNvSpPr/>
          <p:nvPr/>
        </p:nvSpPr>
        <p:spPr>
          <a:xfrm>
            <a:off x="87332" y="511556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Customer contacts</a:t>
            </a:r>
          </a:p>
        </p:txBody>
      </p:sp>
      <p:sp>
        <p:nvSpPr>
          <p:cNvPr id="27" name="Rectangle 26"/>
          <p:cNvSpPr/>
          <p:nvPr/>
        </p:nvSpPr>
        <p:spPr bwMode="auto">
          <a:xfrm>
            <a:off x="1177291" y="5612288"/>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PRO Transform for Accessible PDF, PRO Designer, Training and additional seats of PRO Designer</a:t>
            </a:r>
          </a:p>
        </p:txBody>
      </p:sp>
      <p:sp>
        <p:nvSpPr>
          <p:cNvPr id="28" name="Rectangle 27"/>
          <p:cNvSpPr/>
          <p:nvPr/>
        </p:nvSpPr>
        <p:spPr>
          <a:xfrm>
            <a:off x="83584" y="562356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CTI Solution</a:t>
            </a:r>
          </a:p>
        </p:txBody>
      </p:sp>
    </p:spTree>
    <p:extLst>
      <p:ext uri="{BB962C8B-B14F-4D97-AF65-F5344CB8AC3E}">
        <p14:creationId xmlns:p14="http://schemas.microsoft.com/office/powerpoint/2010/main" val="19357739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latin typeface="Calibri" panose="020F0502020204030204" pitchFamily="34" charset="0"/>
              </a:rPr>
              <a:t>Meet us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3A416-E459-4F32-95B2-B1C675C36BD3}" type="slidenum">
              <a:rPr kumimoji="0" lang="en-US" sz="800" b="0" i="0" u="none" strike="noStrike" kern="1200" cap="none" spc="0" normalizeH="0" baseline="0" noProof="0">
                <a:ln>
                  <a:noFill/>
                </a:ln>
                <a:solidFill>
                  <a:srgbClr val="194792">
                    <a:lumMod val="50000"/>
                    <a:lumOff val="50000"/>
                  </a:srgb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800" b="0" i="0" u="none" strike="noStrike" kern="1200" cap="none" spc="0" normalizeH="0" baseline="0" noProof="0" dirty="0">
              <a:ln>
                <a:noFill/>
              </a:ln>
              <a:solidFill>
                <a:srgbClr val="194792">
                  <a:lumMod val="50000"/>
                  <a:lumOff val="50000"/>
                </a:srgbClr>
              </a:solidFill>
              <a:effectLst/>
              <a:uLnTx/>
              <a:uFillTx/>
              <a:latin typeface="Arial" charset="0"/>
              <a:ea typeface="+mn-ea"/>
              <a:cs typeface="Arial" charset="0"/>
            </a:endParaRPr>
          </a:p>
        </p:txBody>
      </p:sp>
      <p:sp>
        <p:nvSpPr>
          <p:cNvPr id="5" name="Rounded Rectangle 4"/>
          <p:cNvSpPr/>
          <p:nvPr/>
        </p:nvSpPr>
        <p:spPr bwMode="auto">
          <a:xfrm>
            <a:off x="2050299" y="3200400"/>
            <a:ext cx="2592288" cy="2667000"/>
          </a:xfrm>
          <a:prstGeom prst="roundRect">
            <a:avLst/>
          </a:prstGeom>
          <a:solidFill>
            <a:schemeClr val="bg1"/>
          </a:solidFill>
          <a:ln w="9525" cap="flat" cmpd="sng" algn="ctr">
            <a:solidFill>
              <a:schemeClr val="bg1">
                <a:lumMod val="8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6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Dennis Quon</a:t>
            </a:r>
            <a:br>
              <a:rPr kumimoji="0" lang="en-GB" sz="14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br>
            <a:r>
              <a:rPr kumimoji="0" lang="en-GB" sz="14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EDP</a:t>
            </a:r>
            <a:endParaRPr kumimoji="0" lang="en-GB" sz="16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Director</a:t>
            </a:r>
            <a:r>
              <a:rPr kumimoji="0" lang="en-GB" sz="12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 Document Accessibility Services</a:t>
            </a: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Crawford Technologies Inc.</a:t>
            </a:r>
            <a:endParaRPr kumimoji="0" lang="en-GB" sz="12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p:txBody>
      </p:sp>
      <p:pic>
        <p:nvPicPr>
          <p:cNvPr id="8" name="Picture 7" title="Dennis Quon"/>
          <p:cNvPicPr>
            <a:picLocks noChangeAspect="1"/>
          </p:cNvPicPr>
          <p:nvPr/>
        </p:nvPicPr>
        <p:blipFill rotWithShape="1">
          <a:blip r:embed="rId3" cstate="print">
            <a:extLst>
              <a:ext uri="{28A0092B-C50C-407E-A947-70E740481C1C}">
                <a14:useLocalDpi xmlns:a14="http://schemas.microsoft.com/office/drawing/2010/main" val="0"/>
              </a:ext>
            </a:extLst>
          </a:blip>
          <a:srcRect l="5893" t="19" r="5893" b="23522"/>
          <a:stretch/>
        </p:blipFill>
        <p:spPr>
          <a:xfrm>
            <a:off x="2457490" y="3416673"/>
            <a:ext cx="1007454" cy="1117226"/>
          </a:xfrm>
          <a:prstGeom prst="rect">
            <a:avLst/>
          </a:prstGeom>
        </p:spPr>
      </p:pic>
      <p:sp>
        <p:nvSpPr>
          <p:cNvPr id="9" name="Rounded Rectangle 8"/>
          <p:cNvSpPr/>
          <p:nvPr/>
        </p:nvSpPr>
        <p:spPr bwMode="auto">
          <a:xfrm>
            <a:off x="7594915" y="3200400"/>
            <a:ext cx="2602632" cy="2667000"/>
          </a:xfrm>
          <a:prstGeom prst="roundRect">
            <a:avLst/>
          </a:prstGeom>
          <a:solidFill>
            <a:schemeClr val="bg1"/>
          </a:solidFill>
          <a:ln w="9525" cap="flat" cmpd="sng" algn="ctr">
            <a:solidFill>
              <a:schemeClr val="bg1">
                <a:lumMod val="8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6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Scott Baker</a:t>
            </a:r>
            <a:b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br>
            <a:endParaRPr kumimoji="0" lang="en-GB" sz="14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Executive Vice President</a:t>
            </a:r>
            <a:endParaRPr kumimoji="0" lang="en-GB" sz="12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Crawford Technologies Inc</a:t>
            </a:r>
            <a:r>
              <a:rPr kumimoji="0" lang="en-GB" sz="12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a:t>
            </a:r>
          </a:p>
        </p:txBody>
      </p:sp>
      <p:sp>
        <p:nvSpPr>
          <p:cNvPr id="12" name="Rounded Rectangle 11"/>
          <p:cNvSpPr/>
          <p:nvPr/>
        </p:nvSpPr>
        <p:spPr bwMode="auto">
          <a:xfrm>
            <a:off x="4941108" y="3203825"/>
            <a:ext cx="2602632" cy="2667000"/>
          </a:xfrm>
          <a:prstGeom prst="roundRect">
            <a:avLst/>
          </a:prstGeom>
          <a:solidFill>
            <a:schemeClr val="bg1"/>
          </a:solidFill>
          <a:ln w="9525" cap="flat" cmpd="sng" algn="ctr">
            <a:solidFill>
              <a:schemeClr val="bg1">
                <a:lumMod val="85000"/>
              </a:schemeClr>
            </a:solidFill>
            <a:prstDash val="solid"/>
            <a:round/>
            <a:headEnd type="none" w="med" len="med"/>
            <a:tailEnd type="triangl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6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Katrina Fox</a:t>
            </a:r>
            <a:b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br>
            <a:endParaRPr kumimoji="0" lang="en-GB" sz="14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kumimoji="0" lang="en-GB" sz="14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Marketing Coordinator</a:t>
            </a:r>
            <a:r>
              <a:rPr kumimoji="0" lang="en-US"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 </a:t>
            </a:r>
            <a:endPar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GB" sz="1200" b="1"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rPr>
              <a:t>Crawford Technologies Inc.</a:t>
            </a:r>
            <a:endParaRPr kumimoji="0" lang="en-GB" sz="1200" b="0" i="0" u="none" strike="noStrike" kern="1200" cap="none" spc="0" normalizeH="0" baseline="0" noProof="0" dirty="0">
              <a:ln>
                <a:noFill/>
              </a:ln>
              <a:solidFill>
                <a:srgbClr val="9D90A0"/>
              </a:solidFill>
              <a:effectLst/>
              <a:uLnTx/>
              <a:uFillTx/>
              <a:latin typeface="Calibri" panose="020F0502020204030204" pitchFamily="34" charset="0"/>
              <a:ea typeface="+mn-ea"/>
              <a:cs typeface="Arial"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112" y="3412895"/>
            <a:ext cx="933161" cy="1121005"/>
          </a:xfrm>
          <a:prstGeom prst="rect">
            <a:avLst/>
          </a:prstGeom>
        </p:spPr>
      </p:pic>
      <p:pic>
        <p:nvPicPr>
          <p:cNvPr id="13" name="Picture 12">
            <a:extLst>
              <a:ext uri="{FF2B5EF4-FFF2-40B4-BE49-F238E27FC236}">
                <a16:creationId xmlns:a16="http://schemas.microsoft.com/office/drawing/2014/main" id="{838A450B-900D-40F5-A101-BB5D3331CE5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02680" y="3370521"/>
            <a:ext cx="914400" cy="1192518"/>
          </a:xfrm>
          <a:prstGeom prst="rect">
            <a:avLst/>
          </a:prstGeom>
        </p:spPr>
      </p:pic>
    </p:spTree>
    <p:extLst>
      <p:ext uri="{BB962C8B-B14F-4D97-AF65-F5344CB8AC3E}">
        <p14:creationId xmlns:p14="http://schemas.microsoft.com/office/powerpoint/2010/main" val="94211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25" name="Rounded Rectangle 24"/>
          <p:cNvSpPr/>
          <p:nvPr/>
        </p:nvSpPr>
        <p:spPr bwMode="auto">
          <a:xfrm>
            <a:off x="801414" y="1777406"/>
            <a:ext cx="3313385" cy="4876586"/>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26" name="TextBox 25"/>
          <p:cNvSpPr txBox="1"/>
          <p:nvPr/>
        </p:nvSpPr>
        <p:spPr>
          <a:xfrm>
            <a:off x="937101" y="2297192"/>
            <a:ext cx="2912497" cy="2339102"/>
          </a:xfrm>
          <a:prstGeom prst="rect">
            <a:avLst/>
          </a:prstGeom>
          <a:noFill/>
        </p:spPr>
        <p:txBody>
          <a:bodyPr wrap="square" rtlCol="0">
            <a:spAutoFit/>
          </a:bodyPr>
          <a:lstStyle/>
          <a:p>
            <a:pPr marL="285750" indent="-285750" defTabSz="914310">
              <a:spcAft>
                <a:spcPts val="1200"/>
              </a:spcAft>
              <a:buFont typeface="Wingdings" panose="05000000000000000000" pitchFamily="2" charset="2"/>
              <a:buChar char="ü"/>
            </a:pPr>
            <a:r>
              <a:rPr lang="en-US" sz="1400" dirty="0">
                <a:solidFill>
                  <a:schemeClr val="bg1"/>
                </a:solidFill>
              </a:rPr>
              <a:t>CTI tested and assessed company’s AFP files</a:t>
            </a:r>
          </a:p>
          <a:p>
            <a:pPr marL="285750" indent="-285750" defTabSz="914310">
              <a:spcAft>
                <a:spcPts val="1200"/>
              </a:spcAft>
              <a:buFont typeface="Wingdings" panose="05000000000000000000" pitchFamily="2" charset="2"/>
              <a:buChar char="ü"/>
            </a:pPr>
            <a:r>
              <a:rPr lang="en-US" sz="1400" dirty="0">
                <a:solidFill>
                  <a:schemeClr val="bg1"/>
                </a:solidFill>
              </a:rPr>
              <a:t>Provided a proof of concept on banking statements and insurance policies</a:t>
            </a:r>
          </a:p>
          <a:p>
            <a:pPr marL="285750" indent="-285750" defTabSz="914310">
              <a:spcAft>
                <a:spcPts val="1200"/>
              </a:spcAft>
              <a:buFont typeface="Wingdings" panose="05000000000000000000" pitchFamily="2" charset="2"/>
              <a:buChar char="ü"/>
            </a:pPr>
            <a:r>
              <a:rPr lang="en-US" sz="1400" dirty="0">
                <a:solidFill>
                  <a:schemeClr val="bg1"/>
                </a:solidFill>
              </a:rPr>
              <a:t>Verified that they could be inducted and tagged to produce Accessible PDF to WCAG 2.0 Level AA .</a:t>
            </a:r>
          </a:p>
        </p:txBody>
      </p:sp>
      <p:sp>
        <p:nvSpPr>
          <p:cNvPr id="27" name="TextBox 26"/>
          <p:cNvSpPr txBox="1"/>
          <p:nvPr/>
        </p:nvSpPr>
        <p:spPr>
          <a:xfrm>
            <a:off x="818811"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THE Process</a:t>
            </a:r>
          </a:p>
        </p:txBody>
      </p:sp>
      <p:sp>
        <p:nvSpPr>
          <p:cNvPr id="29" name="Rounded Rectangle 28"/>
          <p:cNvSpPr/>
          <p:nvPr/>
        </p:nvSpPr>
        <p:spPr bwMode="auto">
          <a:xfrm>
            <a:off x="8822979"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0" name="TextBox 29"/>
          <p:cNvSpPr txBox="1"/>
          <p:nvPr/>
        </p:nvSpPr>
        <p:spPr>
          <a:xfrm>
            <a:off x="8996046" y="1984184"/>
            <a:ext cx="2734308" cy="369332"/>
          </a:xfrm>
          <a:prstGeom prst="rect">
            <a:avLst/>
          </a:prstGeom>
          <a:noFill/>
        </p:spPr>
        <p:txBody>
          <a:bodyPr wrap="square" rtlCol="0">
            <a:spAutoFit/>
          </a:bodyPr>
          <a:lstStyle/>
          <a:p>
            <a:pPr algn="ctr" defTabSz="914310">
              <a:defRPr/>
            </a:pPr>
            <a:r>
              <a:rPr lang="en-US" kern="0" cap="all" dirty="0">
                <a:solidFill>
                  <a:srgbClr val="FFFFFF"/>
                </a:solidFill>
                <a:latin typeface="+mj-lt"/>
              </a:rPr>
              <a:t>CUSTOMER IMPACT</a:t>
            </a:r>
          </a:p>
        </p:txBody>
      </p:sp>
      <p:sp>
        <p:nvSpPr>
          <p:cNvPr id="31" name="TextBox 30"/>
          <p:cNvSpPr txBox="1"/>
          <p:nvPr/>
        </p:nvSpPr>
        <p:spPr>
          <a:xfrm>
            <a:off x="9093126" y="2415450"/>
            <a:ext cx="2794074" cy="2739211"/>
          </a:xfrm>
          <a:prstGeom prst="rect">
            <a:avLst/>
          </a:prstGeom>
          <a:noFill/>
        </p:spPr>
        <p:txBody>
          <a:bodyPr wrap="square" rtlCol="0">
            <a:spAutoFit/>
          </a:bodyPr>
          <a:lstStyle/>
          <a:p>
            <a:pPr marL="285750" lvl="1" indent="-285750">
              <a:spcAft>
                <a:spcPts val="1200"/>
              </a:spcAft>
              <a:buFont typeface="Wingdings" panose="05000000000000000000" pitchFamily="2" charset="2"/>
              <a:buChar char="ü"/>
            </a:pPr>
            <a:r>
              <a:rPr lang="en-US" sz="1400" dirty="0">
                <a:solidFill>
                  <a:srgbClr val="FFFFFF"/>
                </a:solidFill>
              </a:rPr>
              <a:t>Existing AFP creation remained the same. </a:t>
            </a:r>
          </a:p>
          <a:p>
            <a:pPr marL="285750" lvl="1" indent="-285750">
              <a:spcAft>
                <a:spcPts val="1200"/>
              </a:spcAft>
              <a:buFont typeface="Wingdings" panose="05000000000000000000" pitchFamily="2" charset="2"/>
              <a:buChar char="ü"/>
            </a:pPr>
            <a:r>
              <a:rPr lang="en-US" sz="1400" dirty="0">
                <a:solidFill>
                  <a:schemeClr val="bg1"/>
                </a:solidFill>
              </a:rPr>
              <a:t>Continued to use their existing archiving &amp; retrieval system.</a:t>
            </a:r>
          </a:p>
          <a:p>
            <a:pPr marL="285750" lvl="1" indent="-285750">
              <a:spcAft>
                <a:spcPts val="1200"/>
              </a:spcAft>
              <a:buFont typeface="Wingdings" panose="05000000000000000000" pitchFamily="2" charset="2"/>
              <a:buChar char="ü"/>
            </a:pPr>
            <a:r>
              <a:rPr lang="en-US" sz="1400" dirty="0">
                <a:solidFill>
                  <a:schemeClr val="bg1"/>
                </a:solidFill>
              </a:rPr>
              <a:t>No application changes were required, allowing them to add document accessibility without additional resources. </a:t>
            </a:r>
          </a:p>
          <a:p>
            <a:pPr marL="171434" lvl="1" indent="-171434">
              <a:spcAft>
                <a:spcPts val="1200"/>
              </a:spcAft>
              <a:buFont typeface="Arial"/>
              <a:buChar char="•"/>
            </a:pPr>
            <a:endParaRPr lang="en-US" sz="1000" dirty="0">
              <a:solidFill>
                <a:srgbClr val="FFFFFF"/>
              </a:solidFill>
              <a:latin typeface="Franklin Gothic Book"/>
            </a:endParaRPr>
          </a:p>
          <a:p>
            <a:pPr marL="171434" lvl="1" indent="-171434">
              <a:spcAft>
                <a:spcPts val="1200"/>
              </a:spcAft>
              <a:buFont typeface="Arial"/>
              <a:buChar char="•"/>
            </a:pPr>
            <a:endParaRPr lang="en-US" sz="1000" dirty="0">
              <a:solidFill>
                <a:srgbClr val="FFFFFF"/>
              </a:solidFill>
              <a:latin typeface="Franklin Gothic Book"/>
            </a:endParaRPr>
          </a:p>
        </p:txBody>
      </p:sp>
      <p:sp>
        <p:nvSpPr>
          <p:cNvPr id="37" name="Rounded Rectangle 36"/>
          <p:cNvSpPr/>
          <p:nvPr/>
        </p:nvSpPr>
        <p:spPr bwMode="auto">
          <a:xfrm>
            <a:off x="4813825"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8" name="TextBox 37"/>
          <p:cNvSpPr txBox="1"/>
          <p:nvPr/>
        </p:nvSpPr>
        <p:spPr>
          <a:xfrm>
            <a:off x="5118596" y="2291166"/>
            <a:ext cx="2594911" cy="3554819"/>
          </a:xfrm>
          <a:prstGeom prst="rect">
            <a:avLst/>
          </a:prstGeom>
          <a:noFill/>
        </p:spPr>
        <p:txBody>
          <a:bodyPr wrap="square" rtlCol="0">
            <a:spAutoFit/>
          </a:bodyPr>
          <a:lstStyle/>
          <a:p>
            <a:pPr marL="1588" lvl="1"/>
            <a:r>
              <a:rPr lang="en-GB" sz="1400" dirty="0">
                <a:solidFill>
                  <a:srgbClr val="FFFFFF"/>
                </a:solidFill>
                <a:latin typeface="+mj-lt"/>
              </a:rPr>
              <a:t>Economic Value</a:t>
            </a:r>
          </a:p>
          <a:p>
            <a:pPr marL="287338" lvl="1" indent="-285750">
              <a:spcAft>
                <a:spcPts val="600"/>
              </a:spcAft>
              <a:buFont typeface="Wingdings" panose="05000000000000000000" pitchFamily="2" charset="2"/>
              <a:buChar char="ü"/>
            </a:pPr>
            <a:r>
              <a:rPr lang="en-GB" sz="1400" dirty="0">
                <a:solidFill>
                  <a:srgbClr val="FFFFFF"/>
                </a:solidFill>
                <a:latin typeface="+mj-lt"/>
              </a:rPr>
              <a:t>Added </a:t>
            </a:r>
            <a:r>
              <a:rPr lang="en-GB" sz="1400" dirty="0" err="1">
                <a:solidFill>
                  <a:srgbClr val="FFFFFF"/>
                </a:solidFill>
                <a:latin typeface="+mj-lt"/>
              </a:rPr>
              <a:t>eDelivered</a:t>
            </a:r>
            <a:r>
              <a:rPr lang="en-GB" sz="1400" dirty="0">
                <a:solidFill>
                  <a:srgbClr val="FFFFFF"/>
                </a:solidFill>
                <a:latin typeface="+mj-lt"/>
              </a:rPr>
              <a:t> Accessible documents by automation and not manual remediation.</a:t>
            </a:r>
          </a:p>
          <a:p>
            <a:pPr marL="1588" lvl="1"/>
            <a:r>
              <a:rPr lang="en-GB" sz="1400" dirty="0">
                <a:solidFill>
                  <a:srgbClr val="FFFFFF"/>
                </a:solidFill>
                <a:latin typeface="+mj-lt"/>
              </a:rPr>
              <a:t>Strategic Value</a:t>
            </a:r>
          </a:p>
          <a:p>
            <a:pPr marL="285750" lvl="1" indent="-285750">
              <a:spcAft>
                <a:spcPts val="600"/>
              </a:spcAft>
              <a:buFont typeface="Wingdings" panose="05000000000000000000" pitchFamily="2" charset="2"/>
              <a:buChar char="ü"/>
            </a:pPr>
            <a:r>
              <a:rPr lang="en-GB" sz="1400" dirty="0">
                <a:solidFill>
                  <a:srgbClr val="FFFFFF"/>
                </a:solidFill>
                <a:latin typeface="+mj-lt"/>
              </a:rPr>
              <a:t>Saved cost and opened additional lower cost delivery channel.</a:t>
            </a:r>
          </a:p>
          <a:p>
            <a:pPr>
              <a:spcAft>
                <a:spcPts val="600"/>
              </a:spcAft>
            </a:pPr>
            <a:r>
              <a:rPr lang="en-GB" sz="1400" dirty="0">
                <a:solidFill>
                  <a:srgbClr val="FFFFFF"/>
                </a:solidFill>
              </a:rPr>
              <a:t>Political Value</a:t>
            </a:r>
            <a:endParaRPr lang="en-GB" sz="1400" dirty="0">
              <a:solidFill>
                <a:srgbClr val="FFFFFF"/>
              </a:solidFill>
              <a:latin typeface="+mj-lt"/>
            </a:endParaRPr>
          </a:p>
          <a:p>
            <a:pPr marL="287338" lvl="1" indent="-285750">
              <a:spcAft>
                <a:spcPts val="1200"/>
              </a:spcAft>
              <a:buFont typeface="Wingdings" panose="05000000000000000000" pitchFamily="2" charset="2"/>
              <a:buChar char="ü"/>
            </a:pPr>
            <a:r>
              <a:rPr lang="en-US" sz="1400" dirty="0">
                <a:solidFill>
                  <a:srgbClr val="FFFFFF"/>
                </a:solidFill>
              </a:rPr>
              <a:t>They were able to deliver accessible documents and gain the internal expertise and technology to continue to meet the growing need for document accessibility.</a:t>
            </a:r>
            <a:endParaRPr lang="en-GB" sz="1400" dirty="0">
              <a:solidFill>
                <a:srgbClr val="FFFFFF"/>
              </a:solidFill>
            </a:endParaRPr>
          </a:p>
        </p:txBody>
      </p:sp>
      <p:sp>
        <p:nvSpPr>
          <p:cNvPr id="39" name="TextBox 38"/>
          <p:cNvSpPr txBox="1"/>
          <p:nvPr/>
        </p:nvSpPr>
        <p:spPr>
          <a:xfrm>
            <a:off x="4976707"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VALUE DIMENSIONS</a:t>
            </a:r>
          </a:p>
        </p:txBody>
      </p:sp>
      <p:pic>
        <p:nvPicPr>
          <p:cNvPr id="15" name="Picture 14"/>
          <p:cNvPicPr>
            <a:picLocks noChangeAspect="1"/>
          </p:cNvPicPr>
          <p:nvPr/>
        </p:nvPicPr>
        <p:blipFill>
          <a:blip r:embed="rId4"/>
          <a:stretch>
            <a:fillRect/>
          </a:stretch>
        </p:blipFill>
        <p:spPr>
          <a:xfrm>
            <a:off x="1628605" y="706062"/>
            <a:ext cx="838200" cy="878114"/>
          </a:xfrm>
          <a:prstGeom prst="rect">
            <a:avLst/>
          </a:prstGeom>
        </p:spPr>
      </p:pic>
    </p:spTree>
    <p:extLst>
      <p:ext uri="{BB962C8B-B14F-4D97-AF65-F5344CB8AC3E}">
        <p14:creationId xmlns:p14="http://schemas.microsoft.com/office/powerpoint/2010/main" val="28192676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986465"/>
            <a:ext cx="7238996" cy="5871534"/>
          </a:xfrm>
          <a:prstGeom prst="round1Rect">
            <a:avLst>
              <a:gd name="adj" fmla="val 10188"/>
            </a:avLst>
          </a:prstGeom>
          <a:solidFill>
            <a:srgbClr val="FFFFFF"/>
          </a:solid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3" name="TextBox 2"/>
          <p:cNvSpPr txBox="1"/>
          <p:nvPr/>
        </p:nvSpPr>
        <p:spPr>
          <a:xfrm>
            <a:off x="533400" y="2109988"/>
            <a:ext cx="5562600" cy="4539704"/>
          </a:xfrm>
          <a:prstGeom prst="rect">
            <a:avLst/>
          </a:prstGeom>
          <a:noFill/>
        </p:spPr>
        <p:txBody>
          <a:bodyPr wrap="square" rtlCol="0">
            <a:spAutoFit/>
          </a:bodyPr>
          <a:lstStyle/>
          <a:p>
            <a:pPr>
              <a:spcAft>
                <a:spcPts val="600"/>
              </a:spcAft>
            </a:pPr>
            <a:r>
              <a:rPr lang="en-US" sz="3200" dirty="0"/>
              <a:t>CMS – Centers for Medicare and Medicaid Services</a:t>
            </a:r>
          </a:p>
          <a:p>
            <a:r>
              <a:rPr lang="en-US" sz="2000" dirty="0"/>
              <a:t>CMS provides Medicare and Medicaid coverage to over 100 million people in the USA. </a:t>
            </a:r>
          </a:p>
          <a:p>
            <a:r>
              <a:rPr lang="en-US" sz="2000" dirty="0"/>
              <a:t>Over the past 2.5 years, CMS sought a provider to provide alternate formats like braille, large print, eText and audio.  With such a wide ranging population Medical Statement Notices and Letters needed to be in accessible to be in compliance with Section 508 regulations.</a:t>
            </a:r>
          </a:p>
          <a:p>
            <a:endParaRPr lang="en-US" sz="2000" dirty="0"/>
          </a:p>
          <a:p>
            <a:r>
              <a:rPr lang="en-US" sz="2000" dirty="0"/>
              <a:t>* See Allison Payments for complementary partner solution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814174"/>
            <a:ext cx="2847975" cy="1285875"/>
          </a:xfrm>
          <a:prstGeom prst="rect">
            <a:avLst/>
          </a:prstGeom>
        </p:spPr>
      </p:pic>
    </p:spTree>
    <p:extLst>
      <p:ext uri="{BB962C8B-B14F-4D97-AF65-F5344CB8AC3E}">
        <p14:creationId xmlns:p14="http://schemas.microsoft.com/office/powerpoint/2010/main" val="36695546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762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grpSp>
        <p:nvGrpSpPr>
          <p:cNvPr id="4" name="Group 3"/>
          <p:cNvGrpSpPr/>
          <p:nvPr/>
        </p:nvGrpSpPr>
        <p:grpSpPr>
          <a:xfrm>
            <a:off x="83584" y="1611561"/>
            <a:ext cx="6306459" cy="3570039"/>
            <a:chOff x="83584" y="1409473"/>
            <a:chExt cx="6306459" cy="3570039"/>
          </a:xfrm>
        </p:grpSpPr>
        <p:sp>
          <p:nvSpPr>
            <p:cNvPr id="34" name="Rectangle 33"/>
            <p:cNvSpPr/>
            <p:nvPr/>
          </p:nvSpPr>
          <p:spPr>
            <a:xfrm>
              <a:off x="83584" y="1409473"/>
              <a:ext cx="1059416" cy="940175"/>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Customer Profile</a:t>
              </a:r>
            </a:p>
          </p:txBody>
        </p:sp>
        <p:sp>
          <p:nvSpPr>
            <p:cNvPr id="36" name="Rectangle 35"/>
            <p:cNvSpPr/>
            <p:nvPr/>
          </p:nvSpPr>
          <p:spPr>
            <a:xfrm>
              <a:off x="83584" y="22860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Industry</a:t>
              </a:r>
            </a:p>
          </p:txBody>
        </p:sp>
        <p:sp>
          <p:nvSpPr>
            <p:cNvPr id="35" name="Rectangle 34"/>
            <p:cNvSpPr/>
            <p:nvPr/>
          </p:nvSpPr>
          <p:spPr bwMode="auto">
            <a:xfrm>
              <a:off x="1177291" y="2297272"/>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Government - Health</a:t>
              </a:r>
            </a:p>
          </p:txBody>
        </p:sp>
        <p:sp>
          <p:nvSpPr>
            <p:cNvPr id="46" name="Rectangle 45"/>
            <p:cNvSpPr/>
            <p:nvPr/>
          </p:nvSpPr>
          <p:spPr bwMode="auto">
            <a:xfrm>
              <a:off x="1129748" y="2684928"/>
              <a:ext cx="5212752" cy="73152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Baltimore, Maryland, United States</a:t>
              </a:r>
            </a:p>
          </p:txBody>
        </p:sp>
        <p:sp>
          <p:nvSpPr>
            <p:cNvPr id="47" name="Rectangle 46"/>
            <p:cNvSpPr/>
            <p:nvPr/>
          </p:nvSpPr>
          <p:spPr>
            <a:xfrm>
              <a:off x="83584" y="28194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Location	</a:t>
              </a:r>
            </a:p>
          </p:txBody>
        </p:sp>
        <p:sp>
          <p:nvSpPr>
            <p:cNvPr id="48" name="Rectangle 47"/>
            <p:cNvSpPr/>
            <p:nvPr/>
          </p:nvSpPr>
          <p:spPr bwMode="auto">
            <a:xfrm>
              <a:off x="1177291" y="3379312"/>
              <a:ext cx="5212752" cy="64008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$640K over 4 years</a:t>
              </a:r>
            </a:p>
          </p:txBody>
        </p:sp>
        <p:sp>
          <p:nvSpPr>
            <p:cNvPr id="49" name="Rectangle 48"/>
            <p:cNvSpPr/>
            <p:nvPr/>
          </p:nvSpPr>
          <p:spPr>
            <a:xfrm>
              <a:off x="83584" y="33528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Deal Value</a:t>
              </a:r>
            </a:p>
          </p:txBody>
        </p:sp>
        <p:sp>
          <p:nvSpPr>
            <p:cNvPr id="50" name="Rectangle 49"/>
            <p:cNvSpPr/>
            <p:nvPr/>
          </p:nvSpPr>
          <p:spPr bwMode="auto">
            <a:xfrm>
              <a:off x="1177291" y="3886200"/>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April 16, 2016</a:t>
              </a:r>
            </a:p>
          </p:txBody>
        </p:sp>
        <p:sp>
          <p:nvSpPr>
            <p:cNvPr id="51" name="Rectangle 50"/>
            <p:cNvSpPr/>
            <p:nvPr/>
          </p:nvSpPr>
          <p:spPr>
            <a:xfrm>
              <a:off x="83584" y="38862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Close date</a:t>
              </a:r>
            </a:p>
          </p:txBody>
        </p:sp>
        <p:sp>
          <p:nvSpPr>
            <p:cNvPr id="52" name="Rectangle 51"/>
            <p:cNvSpPr/>
            <p:nvPr/>
          </p:nvSpPr>
          <p:spPr bwMode="auto">
            <a:xfrm>
              <a:off x="1177291" y="4419600"/>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Multiple small business alternate format providers</a:t>
              </a:r>
            </a:p>
          </p:txBody>
        </p:sp>
        <p:sp>
          <p:nvSpPr>
            <p:cNvPr id="53" name="Rectangle 52"/>
            <p:cNvSpPr/>
            <p:nvPr/>
          </p:nvSpPr>
          <p:spPr>
            <a:xfrm>
              <a:off x="83584" y="4430872"/>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Competitor</a:t>
              </a:r>
            </a:p>
          </p:txBody>
        </p:sp>
        <p:sp>
          <p:nvSpPr>
            <p:cNvPr id="33" name="Rectangle 32"/>
            <p:cNvSpPr/>
            <p:nvPr/>
          </p:nvSpPr>
          <p:spPr bwMode="auto">
            <a:xfrm>
              <a:off x="1177291" y="1409474"/>
              <a:ext cx="5212752" cy="937488"/>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CMS is focused on providing coverage for Medicare and Medicaid as a result of the Affordable </a:t>
              </a:r>
              <a:r>
                <a:rPr lang="en-US" sz="1400" dirty="0" err="1">
                  <a:solidFill>
                    <a:srgbClr val="3A3A3A"/>
                  </a:solidFill>
                  <a:latin typeface="Franklin Gothic Book"/>
                </a:rPr>
                <a:t>Heathcare</a:t>
              </a:r>
              <a:r>
                <a:rPr lang="en-US" sz="1400" dirty="0">
                  <a:solidFill>
                    <a:srgbClr val="3A3A3A"/>
                  </a:solidFill>
                  <a:latin typeface="Franklin Gothic Book"/>
                </a:rPr>
                <a:t> act.  </a:t>
              </a:r>
            </a:p>
          </p:txBody>
        </p:sp>
      </p:grpSp>
      <p:grpSp>
        <p:nvGrpSpPr>
          <p:cNvPr id="59" name="Group 58"/>
          <p:cNvGrpSpPr/>
          <p:nvPr/>
        </p:nvGrpSpPr>
        <p:grpSpPr>
          <a:xfrm>
            <a:off x="7616014" y="838200"/>
            <a:ext cx="4042586" cy="2977284"/>
            <a:chOff x="7616014" y="1655676"/>
            <a:chExt cx="4042586" cy="2977284"/>
          </a:xfrm>
          <a:solidFill>
            <a:schemeClr val="accent1"/>
          </a:solidFill>
        </p:grpSpPr>
        <p:sp>
          <p:nvSpPr>
            <p:cNvPr id="54" name="Rectangle 53"/>
            <p:cNvSpPr/>
            <p:nvPr/>
          </p:nvSpPr>
          <p:spPr bwMode="auto">
            <a:xfrm>
              <a:off x="7616014" y="1655676"/>
              <a:ext cx="4042586" cy="2977284"/>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5" name="TextBox 54"/>
            <p:cNvSpPr txBox="1"/>
            <p:nvPr/>
          </p:nvSpPr>
          <p:spPr>
            <a:xfrm>
              <a:off x="8001000" y="1981200"/>
              <a:ext cx="3200400" cy="2369880"/>
            </a:xfrm>
            <a:prstGeom prst="rect">
              <a:avLst/>
            </a:prstGeom>
            <a:grpFill/>
          </p:spPr>
          <p:txBody>
            <a:bodyPr wrap="square" rtlCol="0">
              <a:spAutoFit/>
            </a:bodyPr>
            <a:lstStyle/>
            <a:p>
              <a:pPr>
                <a:spcBef>
                  <a:spcPts val="600"/>
                </a:spcBef>
              </a:pPr>
              <a:r>
                <a:rPr lang="en-US" dirty="0">
                  <a:solidFill>
                    <a:schemeClr val="bg1"/>
                  </a:solidFill>
                </a:rPr>
                <a:t>Customer Situation</a:t>
              </a:r>
            </a:p>
            <a:p>
              <a:endParaRPr lang="en-US" dirty="0">
                <a:solidFill>
                  <a:schemeClr val="bg1"/>
                </a:solidFill>
              </a:endParaRPr>
            </a:p>
            <a:p>
              <a:pPr marL="285750" indent="-285750">
                <a:spcAft>
                  <a:spcPts val="600"/>
                </a:spcAft>
                <a:buFont typeface="Wingdings" panose="05000000000000000000" pitchFamily="2" charset="2"/>
                <a:buChar char="ü"/>
              </a:pPr>
              <a:r>
                <a:rPr lang="en-US" sz="1200" dirty="0">
                  <a:solidFill>
                    <a:schemeClr val="bg1"/>
                  </a:solidFill>
                </a:rPr>
                <a:t>Needed to support Accessible Alternate formats provided and composed by Allison Payments.  Support CMS - Department of Health and Human Services for Medicare business.  Many document formats leading to potentially many set ups</a:t>
              </a:r>
            </a:p>
            <a:p>
              <a:pPr marL="285750" indent="-285750">
                <a:spcAft>
                  <a:spcPts val="600"/>
                </a:spcAft>
                <a:buFont typeface="Wingdings" panose="05000000000000000000" pitchFamily="2" charset="2"/>
                <a:buChar char="ü"/>
              </a:pPr>
              <a:r>
                <a:rPr lang="en-US" sz="1200" dirty="0">
                  <a:solidFill>
                    <a:schemeClr val="bg1"/>
                  </a:solidFill>
                </a:rPr>
                <a:t>Short time frame to launch 30 days</a:t>
              </a:r>
            </a:p>
            <a:p>
              <a:endParaRPr lang="en-US" dirty="0">
                <a:solidFill>
                  <a:schemeClr val="bg1"/>
                </a:solidFill>
              </a:endParaRPr>
            </a:p>
          </p:txBody>
        </p:sp>
      </p:grpSp>
      <p:grpSp>
        <p:nvGrpSpPr>
          <p:cNvPr id="58" name="Group 57"/>
          <p:cNvGrpSpPr/>
          <p:nvPr/>
        </p:nvGrpSpPr>
        <p:grpSpPr>
          <a:xfrm>
            <a:off x="7616014" y="3956915"/>
            <a:ext cx="4042586" cy="3739285"/>
            <a:chOff x="7804521" y="1073828"/>
            <a:chExt cx="4042586" cy="3739285"/>
          </a:xfrm>
          <a:solidFill>
            <a:schemeClr val="accent1"/>
          </a:solidFill>
        </p:grpSpPr>
        <p:sp>
          <p:nvSpPr>
            <p:cNvPr id="56" name="Rectangle 55"/>
            <p:cNvSpPr/>
            <p:nvPr/>
          </p:nvSpPr>
          <p:spPr bwMode="auto">
            <a:xfrm>
              <a:off x="7804521" y="1073828"/>
              <a:ext cx="4042586" cy="3739285"/>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7" name="TextBox 56"/>
            <p:cNvSpPr txBox="1"/>
            <p:nvPr/>
          </p:nvSpPr>
          <p:spPr>
            <a:xfrm>
              <a:off x="8189507" y="1231713"/>
              <a:ext cx="3276600" cy="1077218"/>
            </a:xfrm>
            <a:prstGeom prst="rect">
              <a:avLst/>
            </a:prstGeom>
            <a:grpFill/>
          </p:spPr>
          <p:txBody>
            <a:bodyPr wrap="square" rtlCol="0">
              <a:spAutoFit/>
            </a:bodyPr>
            <a:lstStyle/>
            <a:p>
              <a:pPr>
                <a:spcBef>
                  <a:spcPts val="600"/>
                </a:spcBef>
              </a:pPr>
              <a:r>
                <a:rPr lang="en-US" dirty="0">
                  <a:solidFill>
                    <a:schemeClr val="bg1"/>
                  </a:solidFill>
                </a:rPr>
                <a:t>Customer Challenges</a:t>
              </a:r>
            </a:p>
            <a:p>
              <a:endParaRPr lang="en-US" dirty="0">
                <a:solidFill>
                  <a:schemeClr val="bg1"/>
                </a:solidFill>
              </a:endParaRPr>
            </a:p>
            <a:p>
              <a:pPr marL="285750" indent="-285750">
                <a:spcAft>
                  <a:spcPts val="600"/>
                </a:spcAft>
                <a:buFont typeface="Wingdings" panose="05000000000000000000" pitchFamily="2" charset="2"/>
                <a:buChar char="ü"/>
              </a:pPr>
              <a:r>
                <a:rPr lang="en-US" sz="1400" dirty="0">
                  <a:solidFill>
                    <a:schemeClr val="bg1"/>
                  </a:solidFill>
                </a:rPr>
                <a:t>Client depended on another provider for composition and set up</a:t>
              </a:r>
            </a:p>
          </p:txBody>
        </p:sp>
      </p:grpSp>
      <p:sp>
        <p:nvSpPr>
          <p:cNvPr id="60" name="Rectangle 59"/>
          <p:cNvSpPr/>
          <p:nvPr/>
        </p:nvSpPr>
        <p:spPr bwMode="auto">
          <a:xfrm>
            <a:off x="1181039" y="5104288"/>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Government CMS Sourcing</a:t>
            </a:r>
          </a:p>
        </p:txBody>
      </p:sp>
      <p:sp>
        <p:nvSpPr>
          <p:cNvPr id="61" name="Rectangle 60"/>
          <p:cNvSpPr/>
          <p:nvPr/>
        </p:nvSpPr>
        <p:spPr>
          <a:xfrm>
            <a:off x="87332" y="511556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Customer contacts</a:t>
            </a:r>
          </a:p>
        </p:txBody>
      </p:sp>
      <p:sp>
        <p:nvSpPr>
          <p:cNvPr id="27" name="Rectangle 26"/>
          <p:cNvSpPr/>
          <p:nvPr/>
        </p:nvSpPr>
        <p:spPr bwMode="auto">
          <a:xfrm>
            <a:off x="1177291" y="5612288"/>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DAS Service - MasterONE, PRO Transform for Accessible PDF, PRO Designer	</a:t>
            </a:r>
          </a:p>
        </p:txBody>
      </p:sp>
      <p:sp>
        <p:nvSpPr>
          <p:cNvPr id="28" name="Rectangle 27"/>
          <p:cNvSpPr/>
          <p:nvPr/>
        </p:nvSpPr>
        <p:spPr>
          <a:xfrm>
            <a:off x="83584" y="562356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CTI Solution</a:t>
            </a:r>
          </a:p>
        </p:txBody>
      </p:sp>
      <p:sp>
        <p:nvSpPr>
          <p:cNvPr id="30" name="Rectangle 29"/>
          <p:cNvSpPr/>
          <p:nvPr/>
        </p:nvSpPr>
        <p:spPr bwMode="auto">
          <a:xfrm>
            <a:off x="1150496" y="6160464"/>
            <a:ext cx="5212752" cy="1123564"/>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200" dirty="0">
                <a:solidFill>
                  <a:srgbClr val="3A3A3A"/>
                </a:solidFill>
                <a:latin typeface="Franklin Gothic Book"/>
              </a:rPr>
              <a:t>Allison Payment Systems currently generates accessible PDF via </a:t>
            </a:r>
            <a:r>
              <a:rPr lang="en-US" sz="1200" dirty="0" err="1">
                <a:solidFill>
                  <a:srgbClr val="3A3A3A"/>
                </a:solidFill>
                <a:latin typeface="Franklin Gothic Book"/>
              </a:rPr>
              <a:t>CrawfordTech’s</a:t>
            </a:r>
            <a:r>
              <a:rPr lang="en-US" sz="1200" dirty="0">
                <a:solidFill>
                  <a:srgbClr val="3A3A3A"/>
                </a:solidFill>
                <a:latin typeface="Franklin Gothic Book"/>
              </a:rPr>
              <a:t> PRO Transform Plus Accessible PDF and PRO Designer.  With MasterONE, ICFs will generate into XML without the need to set up unique applications – this saves set up time and cost.  Allison has provided </a:t>
            </a:r>
            <a:r>
              <a:rPr lang="en-US" sz="1200" dirty="0" err="1">
                <a:solidFill>
                  <a:srgbClr val="3A3A3A"/>
                </a:solidFill>
                <a:latin typeface="Franklin Gothic Book"/>
              </a:rPr>
              <a:t>CrawfordTech</a:t>
            </a:r>
            <a:r>
              <a:rPr lang="en-US" sz="1200" dirty="0">
                <a:solidFill>
                  <a:srgbClr val="3A3A3A"/>
                </a:solidFill>
                <a:latin typeface="Franklin Gothic Book"/>
              </a:rPr>
              <a:t> and CMS ICF files to generate alternate formats at </a:t>
            </a:r>
            <a:r>
              <a:rPr lang="en-US" sz="1200" dirty="0" err="1">
                <a:solidFill>
                  <a:srgbClr val="3A3A3A"/>
                </a:solidFill>
                <a:latin typeface="Franklin Gothic Book"/>
              </a:rPr>
              <a:t>CrawfordTech’s</a:t>
            </a:r>
            <a:r>
              <a:rPr lang="en-US" sz="1200" dirty="0">
                <a:solidFill>
                  <a:srgbClr val="3A3A3A"/>
                </a:solidFill>
                <a:latin typeface="Franklin Gothic Book"/>
              </a:rPr>
              <a:t> Potsdam Service bureau.</a:t>
            </a:r>
            <a:r>
              <a:rPr lang="en-US" sz="1400" dirty="0">
                <a:solidFill>
                  <a:srgbClr val="3A3A3A"/>
                </a:solidFill>
                <a:latin typeface="Franklin Gothic Book"/>
              </a:rPr>
              <a:t>	</a:t>
            </a:r>
          </a:p>
        </p:txBody>
      </p:sp>
      <p:sp>
        <p:nvSpPr>
          <p:cNvPr id="31" name="Rectangle 30"/>
          <p:cNvSpPr/>
          <p:nvPr/>
        </p:nvSpPr>
        <p:spPr>
          <a:xfrm>
            <a:off x="87332" y="6163599"/>
            <a:ext cx="1059416" cy="783152"/>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UNIQUE CTI Solution</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92" y="464650"/>
            <a:ext cx="2473191" cy="1116658"/>
          </a:xfrm>
          <a:prstGeom prst="rect">
            <a:avLst/>
          </a:prstGeom>
        </p:spPr>
      </p:pic>
    </p:spTree>
    <p:extLst>
      <p:ext uri="{BB962C8B-B14F-4D97-AF65-F5344CB8AC3E}">
        <p14:creationId xmlns:p14="http://schemas.microsoft.com/office/powerpoint/2010/main" val="12989232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 y="-3048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25" name="Rounded Rectangle 24"/>
          <p:cNvSpPr/>
          <p:nvPr/>
        </p:nvSpPr>
        <p:spPr bwMode="auto">
          <a:xfrm>
            <a:off x="801414" y="1777406"/>
            <a:ext cx="3313385" cy="4876586"/>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26" name="TextBox 25"/>
          <p:cNvSpPr txBox="1"/>
          <p:nvPr/>
        </p:nvSpPr>
        <p:spPr>
          <a:xfrm>
            <a:off x="937101" y="2297192"/>
            <a:ext cx="2912497" cy="3508653"/>
          </a:xfrm>
          <a:prstGeom prst="rect">
            <a:avLst/>
          </a:prstGeom>
          <a:noFill/>
        </p:spPr>
        <p:txBody>
          <a:bodyPr wrap="square" rtlCol="0">
            <a:spAutoFit/>
          </a:bodyPr>
          <a:lstStyle/>
          <a:p>
            <a:pPr marL="285750" indent="-285750" defTabSz="914310">
              <a:spcAft>
                <a:spcPts val="1200"/>
              </a:spcAft>
              <a:buFont typeface="Wingdings" panose="05000000000000000000" pitchFamily="2" charset="2"/>
              <a:buChar char="ü"/>
            </a:pPr>
            <a:r>
              <a:rPr lang="en-US" sz="1400" dirty="0">
                <a:solidFill>
                  <a:schemeClr val="bg1"/>
                </a:solidFill>
              </a:rPr>
              <a:t>CTI tested and assessed CMS files</a:t>
            </a:r>
          </a:p>
          <a:p>
            <a:pPr marL="285750" indent="-285750" defTabSz="914310">
              <a:spcAft>
                <a:spcPts val="1200"/>
              </a:spcAft>
              <a:buFont typeface="Wingdings" panose="05000000000000000000" pitchFamily="2" charset="2"/>
              <a:buChar char="ü"/>
            </a:pPr>
            <a:r>
              <a:rPr lang="en-US" sz="1400" dirty="0">
                <a:solidFill>
                  <a:schemeClr val="bg1"/>
                </a:solidFill>
              </a:rPr>
              <a:t>Files were not normalized and had many variations</a:t>
            </a:r>
          </a:p>
          <a:p>
            <a:pPr marL="285750" indent="-285750" defTabSz="914310">
              <a:spcAft>
                <a:spcPts val="1200"/>
              </a:spcAft>
              <a:buFont typeface="Wingdings" panose="05000000000000000000" pitchFamily="2" charset="2"/>
              <a:buChar char="ü"/>
            </a:pPr>
            <a:r>
              <a:rPr lang="en-US" sz="1400" dirty="0">
                <a:solidFill>
                  <a:schemeClr val="bg1"/>
                </a:solidFill>
              </a:rPr>
              <a:t>CTI determined that Allison Payment Systems was the provider who uses </a:t>
            </a:r>
            <a:r>
              <a:rPr lang="en-US" sz="1400" dirty="0" err="1">
                <a:solidFill>
                  <a:schemeClr val="bg1"/>
                </a:solidFill>
              </a:rPr>
              <a:t>CrawfordTech</a:t>
            </a:r>
            <a:r>
              <a:rPr lang="en-US" sz="1400" dirty="0">
                <a:solidFill>
                  <a:schemeClr val="bg1"/>
                </a:solidFill>
              </a:rPr>
              <a:t> Accessibility solutions.</a:t>
            </a:r>
          </a:p>
          <a:p>
            <a:pPr marL="285750" indent="-285750" defTabSz="914310">
              <a:spcAft>
                <a:spcPts val="1200"/>
              </a:spcAft>
              <a:buFont typeface="Wingdings" panose="05000000000000000000" pitchFamily="2" charset="2"/>
              <a:buChar char="ü"/>
            </a:pPr>
            <a:r>
              <a:rPr lang="en-US" sz="1400" dirty="0">
                <a:solidFill>
                  <a:schemeClr val="bg1"/>
                </a:solidFill>
              </a:rPr>
              <a:t>ICFs were transferred from Allison to </a:t>
            </a:r>
            <a:r>
              <a:rPr lang="en-US" sz="1400" dirty="0" err="1">
                <a:solidFill>
                  <a:schemeClr val="bg1"/>
                </a:solidFill>
              </a:rPr>
              <a:t>CrawfordTech</a:t>
            </a:r>
            <a:endParaRPr lang="en-US" sz="1400" dirty="0">
              <a:solidFill>
                <a:schemeClr val="bg1"/>
              </a:solidFill>
            </a:endParaRPr>
          </a:p>
          <a:p>
            <a:pPr marL="285750" indent="-285750" defTabSz="914310">
              <a:spcAft>
                <a:spcPts val="1200"/>
              </a:spcAft>
              <a:buFont typeface="Wingdings" panose="05000000000000000000" pitchFamily="2" charset="2"/>
              <a:buChar char="ü"/>
            </a:pPr>
            <a:r>
              <a:rPr lang="en-US" sz="1400" dirty="0">
                <a:solidFill>
                  <a:schemeClr val="bg1"/>
                </a:solidFill>
              </a:rPr>
              <a:t>Verified that they could be inducted and tagged to produce Accessible Alternate formats via XML</a:t>
            </a:r>
          </a:p>
        </p:txBody>
      </p:sp>
      <p:sp>
        <p:nvSpPr>
          <p:cNvPr id="27" name="TextBox 26"/>
          <p:cNvSpPr txBox="1"/>
          <p:nvPr/>
        </p:nvSpPr>
        <p:spPr>
          <a:xfrm>
            <a:off x="818811"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THE Process</a:t>
            </a:r>
          </a:p>
        </p:txBody>
      </p:sp>
      <p:sp>
        <p:nvSpPr>
          <p:cNvPr id="29" name="Rounded Rectangle 28"/>
          <p:cNvSpPr/>
          <p:nvPr/>
        </p:nvSpPr>
        <p:spPr bwMode="auto">
          <a:xfrm>
            <a:off x="8822979"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0" name="TextBox 29"/>
          <p:cNvSpPr txBox="1"/>
          <p:nvPr/>
        </p:nvSpPr>
        <p:spPr>
          <a:xfrm>
            <a:off x="8996046" y="1984184"/>
            <a:ext cx="2734308" cy="369332"/>
          </a:xfrm>
          <a:prstGeom prst="rect">
            <a:avLst/>
          </a:prstGeom>
          <a:noFill/>
        </p:spPr>
        <p:txBody>
          <a:bodyPr wrap="square" rtlCol="0">
            <a:spAutoFit/>
          </a:bodyPr>
          <a:lstStyle/>
          <a:p>
            <a:pPr algn="ctr" defTabSz="914310">
              <a:defRPr/>
            </a:pPr>
            <a:r>
              <a:rPr lang="en-US" kern="0" cap="all" dirty="0">
                <a:solidFill>
                  <a:srgbClr val="FFFFFF"/>
                </a:solidFill>
                <a:latin typeface="+mj-lt"/>
              </a:rPr>
              <a:t>CUSTOMER IMPACT</a:t>
            </a:r>
          </a:p>
        </p:txBody>
      </p:sp>
      <p:sp>
        <p:nvSpPr>
          <p:cNvPr id="31" name="TextBox 30"/>
          <p:cNvSpPr txBox="1"/>
          <p:nvPr/>
        </p:nvSpPr>
        <p:spPr>
          <a:xfrm>
            <a:off x="9093126" y="2415450"/>
            <a:ext cx="2794074" cy="3323987"/>
          </a:xfrm>
          <a:prstGeom prst="rect">
            <a:avLst/>
          </a:prstGeom>
          <a:noFill/>
        </p:spPr>
        <p:txBody>
          <a:bodyPr wrap="square" rtlCol="0">
            <a:spAutoFit/>
          </a:bodyPr>
          <a:lstStyle/>
          <a:p>
            <a:pPr marL="285750" lvl="1" indent="-285750">
              <a:spcAft>
                <a:spcPts val="1200"/>
              </a:spcAft>
              <a:buFont typeface="Wingdings" panose="05000000000000000000" pitchFamily="2" charset="2"/>
              <a:buChar char="ü"/>
            </a:pPr>
            <a:r>
              <a:rPr lang="en-US" sz="1400" dirty="0">
                <a:solidFill>
                  <a:srgbClr val="FFFFFF"/>
                </a:solidFill>
              </a:rPr>
              <a:t>Fidelity and integrity of data with one ICF (MasterONE)</a:t>
            </a:r>
          </a:p>
          <a:p>
            <a:pPr marL="285750" lvl="1" indent="-285750">
              <a:spcAft>
                <a:spcPts val="1200"/>
              </a:spcAft>
              <a:buFont typeface="Wingdings" panose="05000000000000000000" pitchFamily="2" charset="2"/>
              <a:buChar char="ü"/>
            </a:pPr>
            <a:r>
              <a:rPr lang="en-US" sz="1400" dirty="0">
                <a:solidFill>
                  <a:schemeClr val="bg1"/>
                </a:solidFill>
              </a:rPr>
              <a:t>One simple workflow to per ICF document type to alternate formats.</a:t>
            </a:r>
          </a:p>
          <a:p>
            <a:pPr marL="285750" lvl="1" indent="-285750">
              <a:spcAft>
                <a:spcPts val="1200"/>
              </a:spcAft>
              <a:buFont typeface="Wingdings" panose="05000000000000000000" pitchFamily="2" charset="2"/>
              <a:buChar char="ü"/>
            </a:pPr>
            <a:r>
              <a:rPr lang="en-US" sz="1400" dirty="0">
                <a:solidFill>
                  <a:schemeClr val="bg1"/>
                </a:solidFill>
              </a:rPr>
              <a:t>Fast track to success</a:t>
            </a:r>
          </a:p>
          <a:p>
            <a:pPr marL="285750" lvl="1" indent="-285750">
              <a:spcAft>
                <a:spcPts val="1200"/>
              </a:spcAft>
              <a:buFont typeface="Wingdings" panose="05000000000000000000" pitchFamily="2" charset="2"/>
              <a:buChar char="ü"/>
            </a:pPr>
            <a:r>
              <a:rPr lang="en-US" sz="1400" dirty="0">
                <a:solidFill>
                  <a:schemeClr val="bg1"/>
                </a:solidFill>
              </a:rPr>
              <a:t>No application changes were required, allowing them to add document accessibility without additional resources. </a:t>
            </a:r>
          </a:p>
          <a:p>
            <a:pPr marL="171434" lvl="1" indent="-171434">
              <a:spcAft>
                <a:spcPts val="1200"/>
              </a:spcAft>
              <a:buFont typeface="Arial"/>
              <a:buChar char="•"/>
            </a:pPr>
            <a:endParaRPr lang="en-US" sz="1000" dirty="0">
              <a:solidFill>
                <a:srgbClr val="FFFFFF"/>
              </a:solidFill>
              <a:latin typeface="Franklin Gothic Book"/>
            </a:endParaRPr>
          </a:p>
          <a:p>
            <a:pPr marL="171434" lvl="1" indent="-171434">
              <a:spcAft>
                <a:spcPts val="1200"/>
              </a:spcAft>
              <a:buFont typeface="Arial"/>
              <a:buChar char="•"/>
            </a:pPr>
            <a:endParaRPr lang="en-US" sz="1000" dirty="0">
              <a:solidFill>
                <a:srgbClr val="FFFFFF"/>
              </a:solidFill>
              <a:latin typeface="Franklin Gothic Book"/>
            </a:endParaRPr>
          </a:p>
        </p:txBody>
      </p:sp>
      <p:sp>
        <p:nvSpPr>
          <p:cNvPr id="37" name="Rounded Rectangle 36"/>
          <p:cNvSpPr/>
          <p:nvPr/>
        </p:nvSpPr>
        <p:spPr bwMode="auto">
          <a:xfrm>
            <a:off x="4813825"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8" name="TextBox 37"/>
          <p:cNvSpPr txBox="1"/>
          <p:nvPr/>
        </p:nvSpPr>
        <p:spPr>
          <a:xfrm>
            <a:off x="5118596" y="2291166"/>
            <a:ext cx="2594911" cy="3770263"/>
          </a:xfrm>
          <a:prstGeom prst="rect">
            <a:avLst/>
          </a:prstGeom>
          <a:noFill/>
        </p:spPr>
        <p:txBody>
          <a:bodyPr wrap="square" rtlCol="0">
            <a:spAutoFit/>
          </a:bodyPr>
          <a:lstStyle/>
          <a:p>
            <a:pPr marL="1588" lvl="1"/>
            <a:r>
              <a:rPr lang="en-GB" sz="1400" dirty="0">
                <a:solidFill>
                  <a:srgbClr val="FFFFFF"/>
                </a:solidFill>
                <a:latin typeface="+mj-lt"/>
              </a:rPr>
              <a:t>Economic Value</a:t>
            </a:r>
          </a:p>
          <a:p>
            <a:pPr marL="287338" lvl="1" indent="-285750">
              <a:spcAft>
                <a:spcPts val="600"/>
              </a:spcAft>
              <a:buFont typeface="Wingdings" panose="05000000000000000000" pitchFamily="2" charset="2"/>
              <a:buChar char="ü"/>
            </a:pPr>
            <a:r>
              <a:rPr lang="en-GB" sz="1400" dirty="0">
                <a:solidFill>
                  <a:srgbClr val="FFFFFF"/>
                </a:solidFill>
                <a:latin typeface="+mj-lt"/>
              </a:rPr>
              <a:t>Crawford Technologies won RFP and lowered the cost for conversion.</a:t>
            </a:r>
          </a:p>
          <a:p>
            <a:pPr marL="1588" lvl="1"/>
            <a:r>
              <a:rPr lang="en-GB" sz="1400" dirty="0">
                <a:solidFill>
                  <a:srgbClr val="FFFFFF"/>
                </a:solidFill>
                <a:latin typeface="+mj-lt"/>
              </a:rPr>
              <a:t>Strategic Value</a:t>
            </a:r>
          </a:p>
          <a:p>
            <a:pPr marL="285750" lvl="1" indent="-285750">
              <a:spcAft>
                <a:spcPts val="600"/>
              </a:spcAft>
              <a:buFont typeface="Wingdings" panose="05000000000000000000" pitchFamily="2" charset="2"/>
              <a:buChar char="ü"/>
            </a:pPr>
            <a:r>
              <a:rPr lang="en-GB" sz="1400" dirty="0">
                <a:solidFill>
                  <a:srgbClr val="FFFFFF"/>
                </a:solidFill>
                <a:latin typeface="+mj-lt"/>
              </a:rPr>
              <a:t>Allison Payment Systems is well liked in CMS and this three way partner arrangement benefits all</a:t>
            </a:r>
          </a:p>
          <a:p>
            <a:pPr>
              <a:spcAft>
                <a:spcPts val="600"/>
              </a:spcAft>
            </a:pPr>
            <a:r>
              <a:rPr lang="en-GB" sz="1400" dirty="0">
                <a:solidFill>
                  <a:srgbClr val="FFFFFF"/>
                </a:solidFill>
              </a:rPr>
              <a:t>Political Value</a:t>
            </a:r>
            <a:endParaRPr lang="en-GB" sz="1400" dirty="0">
              <a:solidFill>
                <a:srgbClr val="FFFFFF"/>
              </a:solidFill>
              <a:latin typeface="+mj-lt"/>
            </a:endParaRPr>
          </a:p>
          <a:p>
            <a:pPr marL="287338" lvl="1" indent="-285750">
              <a:spcAft>
                <a:spcPts val="1200"/>
              </a:spcAft>
              <a:buFont typeface="Wingdings" panose="05000000000000000000" pitchFamily="2" charset="2"/>
              <a:buChar char="ü"/>
            </a:pPr>
            <a:r>
              <a:rPr lang="en-US" sz="1400" dirty="0">
                <a:solidFill>
                  <a:srgbClr val="FFFFFF"/>
                </a:solidFill>
              </a:rPr>
              <a:t>We were able to deliver accessible documents using MasterONE architecture  without multiple set ups which may have taken weeks or months</a:t>
            </a:r>
            <a:endParaRPr lang="en-GB" sz="1400" dirty="0">
              <a:solidFill>
                <a:srgbClr val="FFFFFF"/>
              </a:solidFill>
            </a:endParaRPr>
          </a:p>
        </p:txBody>
      </p:sp>
      <p:sp>
        <p:nvSpPr>
          <p:cNvPr id="39" name="TextBox 38"/>
          <p:cNvSpPr txBox="1"/>
          <p:nvPr/>
        </p:nvSpPr>
        <p:spPr>
          <a:xfrm>
            <a:off x="4976707"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VALUE DIMENSIONS</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92" y="464650"/>
            <a:ext cx="2473191" cy="1116658"/>
          </a:xfrm>
          <a:prstGeom prst="rect">
            <a:avLst/>
          </a:prstGeom>
        </p:spPr>
      </p:pic>
    </p:spTree>
    <p:extLst>
      <p:ext uri="{BB962C8B-B14F-4D97-AF65-F5344CB8AC3E}">
        <p14:creationId xmlns:p14="http://schemas.microsoft.com/office/powerpoint/2010/main" val="10363948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986464"/>
            <a:ext cx="7238996" cy="6785935"/>
          </a:xfrm>
          <a:prstGeom prst="round1Rect">
            <a:avLst>
              <a:gd name="adj" fmla="val 10188"/>
            </a:avLst>
          </a:prstGeom>
          <a:solidFill>
            <a:srgbClr val="FFFFFF"/>
          </a:solid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3" name="TextBox 2"/>
          <p:cNvSpPr txBox="1"/>
          <p:nvPr/>
        </p:nvSpPr>
        <p:spPr>
          <a:xfrm>
            <a:off x="533400" y="2514600"/>
            <a:ext cx="5562600" cy="2816156"/>
          </a:xfrm>
          <a:prstGeom prst="rect">
            <a:avLst/>
          </a:prstGeom>
          <a:noFill/>
        </p:spPr>
        <p:txBody>
          <a:bodyPr wrap="square" rtlCol="0">
            <a:spAutoFit/>
          </a:bodyPr>
          <a:lstStyle/>
          <a:p>
            <a:pPr>
              <a:spcAft>
                <a:spcPts val="600"/>
              </a:spcAft>
            </a:pPr>
            <a:r>
              <a:rPr lang="en-US" sz="3200" dirty="0"/>
              <a:t>Managed Healthcare Provider</a:t>
            </a:r>
          </a:p>
          <a:p>
            <a:pPr>
              <a:spcAft>
                <a:spcPts val="600"/>
              </a:spcAft>
            </a:pPr>
            <a:r>
              <a:rPr lang="en-US" sz="2000" dirty="0"/>
              <a:t>An American diversified </a:t>
            </a:r>
            <a:r>
              <a:rPr lang="en-US" sz="2000" dirty="0">
                <a:hlinkClick r:id="rId4" tooltip="Managed health care"/>
              </a:rPr>
              <a:t>managed health care</a:t>
            </a:r>
            <a:r>
              <a:rPr lang="en-US" sz="2000" dirty="0"/>
              <a:t> company based in </a:t>
            </a:r>
            <a:r>
              <a:rPr lang="en-US" sz="2000" dirty="0">
                <a:hlinkClick r:id="rId5" tooltip="Minnetonka, Minnesota"/>
              </a:rPr>
              <a:t>Minnetonka</a:t>
            </a:r>
            <a:r>
              <a:rPr lang="en-US" sz="2000" dirty="0"/>
              <a:t>, </a:t>
            </a:r>
            <a:r>
              <a:rPr lang="en-US" sz="2000" dirty="0">
                <a:hlinkClick r:id="rId6" tooltip="Minnesota"/>
              </a:rPr>
              <a:t>Minnesota</a:t>
            </a:r>
            <a:r>
              <a:rPr lang="en-US" sz="2000" dirty="0"/>
              <a:t>. Company offers a spectrum of products and services through two operating businesses, serving approximately 70 million individuals throughout the United States. In 2015, the company reported an operating income of $11 billion</a:t>
            </a:r>
          </a:p>
        </p:txBody>
      </p:sp>
    </p:spTree>
    <p:extLst>
      <p:ext uri="{BB962C8B-B14F-4D97-AF65-F5344CB8AC3E}">
        <p14:creationId xmlns:p14="http://schemas.microsoft.com/office/powerpoint/2010/main" val="2339779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762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grpSp>
        <p:nvGrpSpPr>
          <p:cNvPr id="4" name="Group 3"/>
          <p:cNvGrpSpPr/>
          <p:nvPr/>
        </p:nvGrpSpPr>
        <p:grpSpPr>
          <a:xfrm>
            <a:off x="83584" y="1611561"/>
            <a:ext cx="6306459" cy="3570039"/>
            <a:chOff x="83584" y="1409473"/>
            <a:chExt cx="6306459" cy="3570039"/>
          </a:xfrm>
        </p:grpSpPr>
        <p:sp>
          <p:nvSpPr>
            <p:cNvPr id="34" name="Rectangle 33"/>
            <p:cNvSpPr/>
            <p:nvPr/>
          </p:nvSpPr>
          <p:spPr>
            <a:xfrm>
              <a:off x="83584" y="1409473"/>
              <a:ext cx="1059416" cy="940175"/>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Customer Profile</a:t>
              </a:r>
            </a:p>
          </p:txBody>
        </p:sp>
        <p:sp>
          <p:nvSpPr>
            <p:cNvPr id="36" name="Rectangle 35"/>
            <p:cNvSpPr/>
            <p:nvPr/>
          </p:nvSpPr>
          <p:spPr>
            <a:xfrm>
              <a:off x="83584" y="22860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Industry</a:t>
              </a:r>
            </a:p>
          </p:txBody>
        </p:sp>
        <p:sp>
          <p:nvSpPr>
            <p:cNvPr id="35" name="Rectangle 34"/>
            <p:cNvSpPr/>
            <p:nvPr/>
          </p:nvSpPr>
          <p:spPr bwMode="auto">
            <a:xfrm>
              <a:off x="1177291" y="2297272"/>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Health</a:t>
              </a:r>
            </a:p>
          </p:txBody>
        </p:sp>
        <p:sp>
          <p:nvSpPr>
            <p:cNvPr id="46" name="Rectangle 45"/>
            <p:cNvSpPr/>
            <p:nvPr/>
          </p:nvSpPr>
          <p:spPr bwMode="auto">
            <a:xfrm>
              <a:off x="1129748" y="2684928"/>
              <a:ext cx="5212752" cy="73152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Minnetonka, MN, United States</a:t>
              </a:r>
            </a:p>
          </p:txBody>
        </p:sp>
        <p:sp>
          <p:nvSpPr>
            <p:cNvPr id="47" name="Rectangle 46"/>
            <p:cNvSpPr/>
            <p:nvPr/>
          </p:nvSpPr>
          <p:spPr>
            <a:xfrm>
              <a:off x="83584" y="28194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Location	</a:t>
              </a:r>
            </a:p>
          </p:txBody>
        </p:sp>
        <p:sp>
          <p:nvSpPr>
            <p:cNvPr id="48" name="Rectangle 47"/>
            <p:cNvSpPr/>
            <p:nvPr/>
          </p:nvSpPr>
          <p:spPr bwMode="auto">
            <a:xfrm>
              <a:off x="1177291" y="3379312"/>
              <a:ext cx="5212752" cy="64008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$150-200K per year</a:t>
              </a:r>
            </a:p>
          </p:txBody>
        </p:sp>
        <p:sp>
          <p:nvSpPr>
            <p:cNvPr id="49" name="Rectangle 48"/>
            <p:cNvSpPr/>
            <p:nvPr/>
          </p:nvSpPr>
          <p:spPr>
            <a:xfrm>
              <a:off x="83584" y="33528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Deal Value</a:t>
              </a:r>
            </a:p>
          </p:txBody>
        </p:sp>
        <p:sp>
          <p:nvSpPr>
            <p:cNvPr id="50" name="Rectangle 49"/>
            <p:cNvSpPr/>
            <p:nvPr/>
          </p:nvSpPr>
          <p:spPr bwMode="auto">
            <a:xfrm>
              <a:off x="1177291" y="3886200"/>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a:solidFill>
                    <a:srgbClr val="3A3A3A"/>
                  </a:solidFill>
                  <a:latin typeface="Franklin Gothic Book"/>
                </a:rPr>
                <a:t>May 30, </a:t>
              </a:r>
              <a:r>
                <a:rPr lang="en-US" sz="1400" dirty="0">
                  <a:solidFill>
                    <a:srgbClr val="3A3A3A"/>
                  </a:solidFill>
                  <a:latin typeface="Franklin Gothic Book"/>
                </a:rPr>
                <a:t>2016</a:t>
              </a:r>
            </a:p>
          </p:txBody>
        </p:sp>
        <p:sp>
          <p:nvSpPr>
            <p:cNvPr id="51" name="Rectangle 50"/>
            <p:cNvSpPr/>
            <p:nvPr/>
          </p:nvSpPr>
          <p:spPr>
            <a:xfrm>
              <a:off x="83584" y="388620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Close date</a:t>
              </a:r>
            </a:p>
          </p:txBody>
        </p:sp>
        <p:sp>
          <p:nvSpPr>
            <p:cNvPr id="52" name="Rectangle 51"/>
            <p:cNvSpPr/>
            <p:nvPr/>
          </p:nvSpPr>
          <p:spPr bwMode="auto">
            <a:xfrm>
              <a:off x="1177291" y="4419600"/>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Multiple small business alternate format providers</a:t>
              </a:r>
            </a:p>
          </p:txBody>
        </p:sp>
        <p:sp>
          <p:nvSpPr>
            <p:cNvPr id="53" name="Rectangle 52"/>
            <p:cNvSpPr/>
            <p:nvPr/>
          </p:nvSpPr>
          <p:spPr>
            <a:xfrm>
              <a:off x="83584" y="4430872"/>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Competitor</a:t>
              </a:r>
            </a:p>
          </p:txBody>
        </p:sp>
        <p:sp>
          <p:nvSpPr>
            <p:cNvPr id="33" name="Rectangle 32"/>
            <p:cNvSpPr/>
            <p:nvPr/>
          </p:nvSpPr>
          <p:spPr bwMode="auto">
            <a:xfrm>
              <a:off x="1177291" y="1409474"/>
              <a:ext cx="5212752" cy="937488"/>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Company is one of the US’ largest healthcare providers.</a:t>
              </a:r>
            </a:p>
          </p:txBody>
        </p:sp>
      </p:grpSp>
      <p:grpSp>
        <p:nvGrpSpPr>
          <p:cNvPr id="59" name="Group 58"/>
          <p:cNvGrpSpPr/>
          <p:nvPr/>
        </p:nvGrpSpPr>
        <p:grpSpPr>
          <a:xfrm>
            <a:off x="7616014" y="838200"/>
            <a:ext cx="4042586" cy="2977284"/>
            <a:chOff x="7616014" y="1655676"/>
            <a:chExt cx="4042586" cy="2977284"/>
          </a:xfrm>
          <a:solidFill>
            <a:schemeClr val="accent1"/>
          </a:solidFill>
        </p:grpSpPr>
        <p:sp>
          <p:nvSpPr>
            <p:cNvPr id="54" name="Rectangle 53"/>
            <p:cNvSpPr/>
            <p:nvPr/>
          </p:nvSpPr>
          <p:spPr bwMode="auto">
            <a:xfrm>
              <a:off x="7616014" y="1655676"/>
              <a:ext cx="4042586" cy="2977284"/>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5" name="TextBox 54"/>
            <p:cNvSpPr txBox="1"/>
            <p:nvPr/>
          </p:nvSpPr>
          <p:spPr>
            <a:xfrm>
              <a:off x="8001000" y="1981200"/>
              <a:ext cx="3200400" cy="1815882"/>
            </a:xfrm>
            <a:prstGeom prst="rect">
              <a:avLst/>
            </a:prstGeom>
            <a:grpFill/>
          </p:spPr>
          <p:txBody>
            <a:bodyPr wrap="square" rtlCol="0">
              <a:spAutoFit/>
            </a:bodyPr>
            <a:lstStyle/>
            <a:p>
              <a:pPr>
                <a:spcBef>
                  <a:spcPts val="600"/>
                </a:spcBef>
              </a:pPr>
              <a:r>
                <a:rPr lang="en-US" dirty="0">
                  <a:solidFill>
                    <a:schemeClr val="bg1"/>
                  </a:solidFill>
                </a:rPr>
                <a:t>Customer Situation</a:t>
              </a:r>
            </a:p>
            <a:p>
              <a:endParaRPr lang="en-US" dirty="0">
                <a:solidFill>
                  <a:schemeClr val="bg1"/>
                </a:solidFill>
              </a:endParaRPr>
            </a:p>
            <a:p>
              <a:pPr marL="285750" indent="-285750">
                <a:spcAft>
                  <a:spcPts val="600"/>
                </a:spcAft>
                <a:buFont typeface="Arial" panose="020B0604020202020204" pitchFamily="34" charset="0"/>
                <a:buChar char="•"/>
              </a:pPr>
              <a:r>
                <a:rPr lang="en-US" sz="1200" dirty="0">
                  <a:solidFill>
                    <a:schemeClr val="bg1"/>
                  </a:solidFill>
                </a:rPr>
                <a:t>Needed to support Accessible Alternate formats provided by multiple departments across the company</a:t>
              </a:r>
            </a:p>
            <a:p>
              <a:pPr>
                <a:spcAft>
                  <a:spcPts val="600"/>
                </a:spcAft>
              </a:pPr>
              <a:endParaRPr lang="en-US" sz="1200" dirty="0">
                <a:solidFill>
                  <a:schemeClr val="bg1"/>
                </a:solidFill>
              </a:endParaRPr>
            </a:p>
            <a:p>
              <a:endParaRPr lang="en-US" dirty="0">
                <a:solidFill>
                  <a:schemeClr val="bg1"/>
                </a:solidFill>
              </a:endParaRPr>
            </a:p>
          </p:txBody>
        </p:sp>
      </p:grpSp>
      <p:grpSp>
        <p:nvGrpSpPr>
          <p:cNvPr id="58" name="Group 57"/>
          <p:cNvGrpSpPr/>
          <p:nvPr/>
        </p:nvGrpSpPr>
        <p:grpSpPr>
          <a:xfrm>
            <a:off x="7616014" y="3956915"/>
            <a:ext cx="4042586" cy="3739285"/>
            <a:chOff x="7804521" y="1073828"/>
            <a:chExt cx="4042586" cy="3739285"/>
          </a:xfrm>
          <a:solidFill>
            <a:schemeClr val="accent1"/>
          </a:solidFill>
        </p:grpSpPr>
        <p:sp>
          <p:nvSpPr>
            <p:cNvPr id="56" name="Rectangle 55"/>
            <p:cNvSpPr/>
            <p:nvPr/>
          </p:nvSpPr>
          <p:spPr bwMode="auto">
            <a:xfrm>
              <a:off x="7804521" y="1073828"/>
              <a:ext cx="4042586" cy="3739285"/>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7" name="TextBox 56"/>
            <p:cNvSpPr txBox="1"/>
            <p:nvPr/>
          </p:nvSpPr>
          <p:spPr>
            <a:xfrm>
              <a:off x="8189507" y="1231713"/>
              <a:ext cx="3276600" cy="861774"/>
            </a:xfrm>
            <a:prstGeom prst="rect">
              <a:avLst/>
            </a:prstGeom>
            <a:grpFill/>
          </p:spPr>
          <p:txBody>
            <a:bodyPr wrap="square" rtlCol="0">
              <a:spAutoFit/>
            </a:bodyPr>
            <a:lstStyle/>
            <a:p>
              <a:pPr>
                <a:spcBef>
                  <a:spcPts val="600"/>
                </a:spcBef>
              </a:pPr>
              <a:r>
                <a:rPr lang="en-US" dirty="0">
                  <a:solidFill>
                    <a:schemeClr val="bg1"/>
                  </a:solidFill>
                </a:rPr>
                <a:t>Customer Challenges</a:t>
              </a:r>
            </a:p>
            <a:p>
              <a:endParaRPr lang="en-US" dirty="0">
                <a:solidFill>
                  <a:schemeClr val="bg1"/>
                </a:solidFill>
              </a:endParaRPr>
            </a:p>
            <a:p>
              <a:pPr marL="285750" indent="-285750">
                <a:spcAft>
                  <a:spcPts val="600"/>
                </a:spcAft>
                <a:buFont typeface="Arial" panose="020B0604020202020204" pitchFamily="34" charset="0"/>
                <a:buChar char="•"/>
              </a:pPr>
              <a:r>
                <a:rPr lang="en-US" sz="1400" dirty="0">
                  <a:solidFill>
                    <a:schemeClr val="bg1"/>
                  </a:solidFill>
                </a:rPr>
                <a:t>New business offered corporately.  </a:t>
              </a:r>
            </a:p>
          </p:txBody>
        </p:sp>
      </p:grpSp>
      <p:sp>
        <p:nvSpPr>
          <p:cNvPr id="60" name="Rectangle 59"/>
          <p:cNvSpPr/>
          <p:nvPr/>
        </p:nvSpPr>
        <p:spPr bwMode="auto">
          <a:xfrm>
            <a:off x="1181039" y="5104288"/>
            <a:ext cx="5212752" cy="54864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Government CMS Sourcing</a:t>
            </a:r>
          </a:p>
        </p:txBody>
      </p:sp>
      <p:sp>
        <p:nvSpPr>
          <p:cNvPr id="61" name="Rectangle 60"/>
          <p:cNvSpPr/>
          <p:nvPr/>
        </p:nvSpPr>
        <p:spPr>
          <a:xfrm>
            <a:off x="87332" y="5115560"/>
            <a:ext cx="1059416" cy="548640"/>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Customer contacts</a:t>
            </a:r>
          </a:p>
        </p:txBody>
      </p:sp>
      <p:sp>
        <p:nvSpPr>
          <p:cNvPr id="27" name="Rectangle 26"/>
          <p:cNvSpPr/>
          <p:nvPr/>
        </p:nvSpPr>
        <p:spPr bwMode="auto">
          <a:xfrm>
            <a:off x="1177291" y="5612288"/>
            <a:ext cx="5212752" cy="665480"/>
          </a:xfrm>
          <a:prstGeom prst="rect">
            <a:avLst/>
          </a:prstGeom>
          <a:solidFill>
            <a:schemeClr val="bg1"/>
          </a:solidFill>
          <a:ln w="12700" cap="sq" algn="ctr">
            <a:noFill/>
            <a:miter lim="800000"/>
            <a:headEnd/>
            <a:tailEnd/>
          </a:ln>
          <a:effectLst/>
        </p:spPr>
        <p:txBody>
          <a:bodyPr wrap="square" lIns="91440" rIns="91440" rtlCol="0" anchor="ctr" anchorCtr="0"/>
          <a:lstStyle/>
          <a:p>
            <a:pPr>
              <a:spcBef>
                <a:spcPts val="1080"/>
              </a:spcBef>
            </a:pPr>
            <a:r>
              <a:rPr lang="en-US" sz="1400" dirty="0">
                <a:solidFill>
                  <a:srgbClr val="3A3A3A"/>
                </a:solidFill>
                <a:latin typeface="Franklin Gothic Book"/>
              </a:rPr>
              <a:t>DAS Service bureau - MasterONE, PRO Transform for Accessible PDF, PRO Designer, braille, large print, audio and eText.  Multiple departments accessing DAS services</a:t>
            </a:r>
          </a:p>
        </p:txBody>
      </p:sp>
      <p:sp>
        <p:nvSpPr>
          <p:cNvPr id="28" name="Rectangle 27"/>
          <p:cNvSpPr/>
          <p:nvPr/>
        </p:nvSpPr>
        <p:spPr>
          <a:xfrm>
            <a:off x="83584" y="5623560"/>
            <a:ext cx="1059416" cy="654208"/>
          </a:xfrm>
          <a:prstGeom prst="rect">
            <a:avLst/>
          </a:prstGeom>
          <a:solidFill>
            <a:schemeClr val="accent1"/>
          </a:solidFill>
          <a:ln w="12700" cmpd="sng">
            <a:noFill/>
          </a:ln>
          <a:effectLst/>
        </p:spPr>
        <p:style>
          <a:lnRef idx="1">
            <a:schemeClr val="accent1"/>
          </a:lnRef>
          <a:fillRef idx="3">
            <a:schemeClr val="accent1"/>
          </a:fillRef>
          <a:effectRef idx="2">
            <a:schemeClr val="accent1"/>
          </a:effectRef>
          <a:fontRef idx="minor">
            <a:schemeClr val="lt1"/>
          </a:fontRef>
        </p:style>
        <p:txBody>
          <a:bodyPr lIns="91420" tIns="0" rIns="91420" bIns="45709" rtlCol="0" anchor="ctr" anchorCtr="0"/>
          <a:lstStyle/>
          <a:p>
            <a:pPr algn="r"/>
            <a:r>
              <a:rPr lang="en-US" sz="1400" dirty="0">
                <a:solidFill>
                  <a:srgbClr val="FFFFFF"/>
                </a:solidFill>
                <a:latin typeface="+mj-lt"/>
                <a:cs typeface="Open Sans Light"/>
              </a:rPr>
              <a:t>CTI Solution</a:t>
            </a:r>
          </a:p>
        </p:txBody>
      </p:sp>
    </p:spTree>
    <p:extLst>
      <p:ext uri="{BB962C8B-B14F-4D97-AF65-F5344CB8AC3E}">
        <p14:creationId xmlns:p14="http://schemas.microsoft.com/office/powerpoint/2010/main" val="15870614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 y="-3048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25" name="Rounded Rectangle 24"/>
          <p:cNvSpPr/>
          <p:nvPr/>
        </p:nvSpPr>
        <p:spPr bwMode="auto">
          <a:xfrm>
            <a:off x="801414" y="1777406"/>
            <a:ext cx="3313385" cy="4876586"/>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26" name="TextBox 25"/>
          <p:cNvSpPr txBox="1"/>
          <p:nvPr/>
        </p:nvSpPr>
        <p:spPr>
          <a:xfrm>
            <a:off x="937101" y="2297192"/>
            <a:ext cx="2912497" cy="2431435"/>
          </a:xfrm>
          <a:prstGeom prst="rect">
            <a:avLst/>
          </a:prstGeom>
          <a:noFill/>
        </p:spPr>
        <p:txBody>
          <a:bodyPr wrap="square" rtlCol="0">
            <a:spAutoFit/>
          </a:bodyPr>
          <a:lstStyle/>
          <a:p>
            <a:pPr marL="285750" indent="-285750" defTabSz="914310">
              <a:spcAft>
                <a:spcPts val="1200"/>
              </a:spcAft>
              <a:buFont typeface="Wingdings" panose="05000000000000000000" pitchFamily="2" charset="2"/>
              <a:buChar char="ü"/>
            </a:pPr>
            <a:r>
              <a:rPr lang="en-US" sz="1400" dirty="0">
                <a:solidFill>
                  <a:schemeClr val="bg1"/>
                </a:solidFill>
              </a:rPr>
              <a:t>Invited  the </a:t>
            </a:r>
            <a:r>
              <a:rPr lang="en-US" sz="1400" dirty="0" err="1">
                <a:solidFill>
                  <a:schemeClr val="bg1"/>
                </a:solidFill>
              </a:rPr>
              <a:t>comany</a:t>
            </a:r>
            <a:r>
              <a:rPr lang="en-US" sz="1400" dirty="0">
                <a:solidFill>
                  <a:schemeClr val="bg1"/>
                </a:solidFill>
              </a:rPr>
              <a:t> to webinars and was invited to participate in RFP</a:t>
            </a:r>
          </a:p>
          <a:p>
            <a:pPr marL="285750" indent="-285750" defTabSz="914310">
              <a:spcAft>
                <a:spcPts val="1200"/>
              </a:spcAft>
              <a:buFont typeface="Wingdings" panose="05000000000000000000" pitchFamily="2" charset="2"/>
              <a:buChar char="ü"/>
            </a:pPr>
            <a:r>
              <a:rPr lang="en-US" sz="1400" dirty="0">
                <a:solidFill>
                  <a:schemeClr val="bg1"/>
                </a:solidFill>
              </a:rPr>
              <a:t>CTI tested and assessed CMS files</a:t>
            </a:r>
          </a:p>
          <a:p>
            <a:pPr marL="285750" indent="-285750" defTabSz="914310">
              <a:spcAft>
                <a:spcPts val="1200"/>
              </a:spcAft>
              <a:buFont typeface="Wingdings" panose="05000000000000000000" pitchFamily="2" charset="2"/>
              <a:buChar char="ü"/>
            </a:pPr>
            <a:r>
              <a:rPr lang="en-US" sz="1400" dirty="0">
                <a:solidFill>
                  <a:schemeClr val="bg1"/>
                </a:solidFill>
              </a:rPr>
              <a:t>Demonstrated capabilities </a:t>
            </a:r>
          </a:p>
          <a:p>
            <a:pPr marL="285750" indent="-285750" defTabSz="914310">
              <a:spcAft>
                <a:spcPts val="1200"/>
              </a:spcAft>
              <a:buFont typeface="Wingdings" panose="05000000000000000000" pitchFamily="2" charset="2"/>
              <a:buChar char="ü"/>
            </a:pPr>
            <a:r>
              <a:rPr lang="en-US" sz="1400" dirty="0">
                <a:solidFill>
                  <a:schemeClr val="bg1"/>
                </a:solidFill>
              </a:rPr>
              <a:t>Discussed our install base of transform solutions</a:t>
            </a:r>
          </a:p>
          <a:p>
            <a:pPr marL="285750" indent="-285750" defTabSz="914310">
              <a:spcAft>
                <a:spcPts val="1200"/>
              </a:spcAft>
              <a:buFont typeface="Wingdings" panose="05000000000000000000" pitchFamily="2" charset="2"/>
              <a:buChar char="ü"/>
            </a:pPr>
            <a:r>
              <a:rPr lang="en-US" sz="1400" dirty="0">
                <a:solidFill>
                  <a:schemeClr val="bg1"/>
                </a:solidFill>
              </a:rPr>
              <a:t>Won RFP base on MasterONE</a:t>
            </a:r>
          </a:p>
        </p:txBody>
      </p:sp>
      <p:sp>
        <p:nvSpPr>
          <p:cNvPr id="27" name="TextBox 26"/>
          <p:cNvSpPr txBox="1"/>
          <p:nvPr/>
        </p:nvSpPr>
        <p:spPr>
          <a:xfrm>
            <a:off x="818811"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THE Process</a:t>
            </a:r>
          </a:p>
        </p:txBody>
      </p:sp>
      <p:sp>
        <p:nvSpPr>
          <p:cNvPr id="29" name="Rounded Rectangle 28"/>
          <p:cNvSpPr/>
          <p:nvPr/>
        </p:nvSpPr>
        <p:spPr bwMode="auto">
          <a:xfrm>
            <a:off x="8822979"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0" name="TextBox 29"/>
          <p:cNvSpPr txBox="1"/>
          <p:nvPr/>
        </p:nvSpPr>
        <p:spPr>
          <a:xfrm>
            <a:off x="8996046" y="1984184"/>
            <a:ext cx="2734308" cy="369332"/>
          </a:xfrm>
          <a:prstGeom prst="rect">
            <a:avLst/>
          </a:prstGeom>
          <a:noFill/>
        </p:spPr>
        <p:txBody>
          <a:bodyPr wrap="square" rtlCol="0">
            <a:spAutoFit/>
          </a:bodyPr>
          <a:lstStyle/>
          <a:p>
            <a:pPr algn="ctr" defTabSz="914310">
              <a:defRPr/>
            </a:pPr>
            <a:r>
              <a:rPr lang="en-US" kern="0" cap="all" dirty="0">
                <a:solidFill>
                  <a:srgbClr val="FFFFFF"/>
                </a:solidFill>
                <a:latin typeface="+mj-lt"/>
              </a:rPr>
              <a:t>CUSTOMER IMPACT</a:t>
            </a:r>
          </a:p>
        </p:txBody>
      </p:sp>
      <p:sp>
        <p:nvSpPr>
          <p:cNvPr id="31" name="TextBox 30"/>
          <p:cNvSpPr txBox="1"/>
          <p:nvPr/>
        </p:nvSpPr>
        <p:spPr>
          <a:xfrm>
            <a:off x="9093126" y="2415450"/>
            <a:ext cx="2794074" cy="2092881"/>
          </a:xfrm>
          <a:prstGeom prst="rect">
            <a:avLst/>
          </a:prstGeom>
          <a:noFill/>
        </p:spPr>
        <p:txBody>
          <a:bodyPr wrap="square" rtlCol="0">
            <a:spAutoFit/>
          </a:bodyPr>
          <a:lstStyle/>
          <a:p>
            <a:pPr marL="285750" lvl="1" indent="-285750">
              <a:spcAft>
                <a:spcPts val="1200"/>
              </a:spcAft>
              <a:buFont typeface="Wingdings" panose="05000000000000000000" pitchFamily="2" charset="2"/>
              <a:buChar char="ü"/>
            </a:pPr>
            <a:r>
              <a:rPr lang="en-US" sz="1400" dirty="0">
                <a:solidFill>
                  <a:srgbClr val="FFFFFF"/>
                </a:solidFill>
              </a:rPr>
              <a:t>One stop shop</a:t>
            </a:r>
          </a:p>
          <a:p>
            <a:pPr marL="285750" lvl="1" indent="-285750">
              <a:spcAft>
                <a:spcPts val="1200"/>
              </a:spcAft>
              <a:buFont typeface="Wingdings" panose="05000000000000000000" pitchFamily="2" charset="2"/>
              <a:buChar char="ü"/>
            </a:pPr>
            <a:r>
              <a:rPr lang="en-US" sz="1400" dirty="0">
                <a:solidFill>
                  <a:schemeClr val="bg1"/>
                </a:solidFill>
              </a:rPr>
              <a:t>Fast track to success</a:t>
            </a:r>
          </a:p>
          <a:p>
            <a:pPr marL="285750" lvl="1" indent="-285750">
              <a:spcAft>
                <a:spcPts val="1200"/>
              </a:spcAft>
              <a:buFont typeface="Wingdings" panose="05000000000000000000" pitchFamily="2" charset="2"/>
              <a:buChar char="ü"/>
            </a:pPr>
            <a:r>
              <a:rPr lang="en-US" sz="1400" dirty="0">
                <a:solidFill>
                  <a:schemeClr val="bg1"/>
                </a:solidFill>
              </a:rPr>
              <a:t>Lower the cost of by automating to multiple alternate formats.</a:t>
            </a:r>
          </a:p>
          <a:p>
            <a:pPr marL="171434" lvl="1" indent="-171434">
              <a:spcAft>
                <a:spcPts val="1200"/>
              </a:spcAft>
              <a:buFont typeface="Arial"/>
              <a:buChar char="•"/>
            </a:pPr>
            <a:endParaRPr lang="en-US" sz="1000" dirty="0">
              <a:solidFill>
                <a:srgbClr val="FFFFFF"/>
              </a:solidFill>
              <a:latin typeface="Franklin Gothic Book"/>
            </a:endParaRPr>
          </a:p>
          <a:p>
            <a:pPr marL="171434" lvl="1" indent="-171434">
              <a:spcAft>
                <a:spcPts val="1200"/>
              </a:spcAft>
              <a:buFont typeface="Arial"/>
              <a:buChar char="•"/>
            </a:pPr>
            <a:endParaRPr lang="en-US" sz="1000" dirty="0">
              <a:solidFill>
                <a:srgbClr val="FFFFFF"/>
              </a:solidFill>
              <a:latin typeface="Franklin Gothic Book"/>
            </a:endParaRPr>
          </a:p>
        </p:txBody>
      </p:sp>
      <p:sp>
        <p:nvSpPr>
          <p:cNvPr id="37" name="Rounded Rectangle 36"/>
          <p:cNvSpPr/>
          <p:nvPr/>
        </p:nvSpPr>
        <p:spPr bwMode="auto">
          <a:xfrm>
            <a:off x="4813825"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8" name="TextBox 37"/>
          <p:cNvSpPr txBox="1"/>
          <p:nvPr/>
        </p:nvSpPr>
        <p:spPr>
          <a:xfrm>
            <a:off x="5118596" y="2291166"/>
            <a:ext cx="2594911" cy="3554819"/>
          </a:xfrm>
          <a:prstGeom prst="rect">
            <a:avLst/>
          </a:prstGeom>
          <a:noFill/>
        </p:spPr>
        <p:txBody>
          <a:bodyPr wrap="square" rtlCol="0">
            <a:spAutoFit/>
          </a:bodyPr>
          <a:lstStyle/>
          <a:p>
            <a:pPr marL="1588" lvl="1"/>
            <a:r>
              <a:rPr lang="en-GB" sz="1400" dirty="0">
                <a:solidFill>
                  <a:srgbClr val="FFFFFF"/>
                </a:solidFill>
                <a:latin typeface="+mj-lt"/>
              </a:rPr>
              <a:t>Economic Value</a:t>
            </a:r>
          </a:p>
          <a:p>
            <a:pPr marL="287338" lvl="1" indent="-285750">
              <a:spcAft>
                <a:spcPts val="600"/>
              </a:spcAft>
              <a:buFont typeface="Wingdings" panose="05000000000000000000" pitchFamily="2" charset="2"/>
              <a:buChar char="ü"/>
            </a:pPr>
            <a:r>
              <a:rPr lang="en-GB" sz="1400" dirty="0">
                <a:solidFill>
                  <a:srgbClr val="FFFFFF"/>
                </a:solidFill>
                <a:latin typeface="+mj-lt"/>
              </a:rPr>
              <a:t>Crawford Technologies won RFP and simplified the workflow for conversion.</a:t>
            </a:r>
          </a:p>
          <a:p>
            <a:pPr marL="1588" lvl="1"/>
            <a:r>
              <a:rPr lang="en-GB" sz="1400" dirty="0">
                <a:solidFill>
                  <a:srgbClr val="FFFFFF"/>
                </a:solidFill>
                <a:latin typeface="+mj-lt"/>
              </a:rPr>
              <a:t>Strategic Value</a:t>
            </a:r>
          </a:p>
          <a:p>
            <a:pPr marL="285750" lvl="1" indent="-285750">
              <a:spcAft>
                <a:spcPts val="600"/>
              </a:spcAft>
              <a:buFont typeface="Wingdings" panose="05000000000000000000" pitchFamily="2" charset="2"/>
              <a:buChar char="ü"/>
            </a:pPr>
            <a:r>
              <a:rPr lang="en-GB" sz="1400" dirty="0">
                <a:solidFill>
                  <a:srgbClr val="FFFFFF"/>
                </a:solidFill>
                <a:latin typeface="+mj-lt"/>
              </a:rPr>
              <a:t>Largest Health care provider depends on Crawford’s DAS services</a:t>
            </a:r>
          </a:p>
          <a:p>
            <a:pPr marL="0" lvl="1">
              <a:spcAft>
                <a:spcPts val="600"/>
              </a:spcAft>
            </a:pPr>
            <a:r>
              <a:rPr lang="en-GB" sz="1400" dirty="0">
                <a:solidFill>
                  <a:srgbClr val="FFFFFF"/>
                </a:solidFill>
              </a:rPr>
              <a:t>Political Value</a:t>
            </a:r>
            <a:endParaRPr lang="en-GB" sz="1400" dirty="0">
              <a:solidFill>
                <a:srgbClr val="FFFFFF"/>
              </a:solidFill>
              <a:latin typeface="+mj-lt"/>
            </a:endParaRPr>
          </a:p>
          <a:p>
            <a:pPr marL="287338" lvl="1" indent="-285750">
              <a:spcAft>
                <a:spcPts val="1200"/>
              </a:spcAft>
              <a:buFont typeface="Wingdings" panose="05000000000000000000" pitchFamily="2" charset="2"/>
              <a:buChar char="ü"/>
            </a:pPr>
            <a:r>
              <a:rPr lang="en-US" sz="1400" dirty="0">
                <a:solidFill>
                  <a:srgbClr val="FFFFFF"/>
                </a:solidFill>
              </a:rPr>
              <a:t>We were able to deliver accessible documents using MasterONE architecture  and automation solution without multiple set ups which may have taken weeks or months</a:t>
            </a:r>
            <a:endParaRPr lang="en-GB" sz="1400" dirty="0">
              <a:solidFill>
                <a:srgbClr val="FFFFFF"/>
              </a:solidFill>
            </a:endParaRPr>
          </a:p>
        </p:txBody>
      </p:sp>
      <p:sp>
        <p:nvSpPr>
          <p:cNvPr id="39" name="TextBox 38"/>
          <p:cNvSpPr txBox="1"/>
          <p:nvPr/>
        </p:nvSpPr>
        <p:spPr>
          <a:xfrm>
            <a:off x="4976707"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VALUE DIMENSIONS</a:t>
            </a:r>
          </a:p>
        </p:txBody>
      </p:sp>
    </p:spTree>
    <p:extLst>
      <p:ext uri="{BB962C8B-B14F-4D97-AF65-F5344CB8AC3E}">
        <p14:creationId xmlns:p14="http://schemas.microsoft.com/office/powerpoint/2010/main" val="18735149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986465"/>
            <a:ext cx="7238996" cy="5940225"/>
          </a:xfrm>
          <a:prstGeom prst="round1Rect">
            <a:avLst>
              <a:gd name="adj" fmla="val 10188"/>
            </a:avLst>
          </a:prstGeom>
          <a:solidFill>
            <a:srgbClr val="FFFFFF"/>
          </a:solid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3" name="TextBox 2"/>
          <p:cNvSpPr txBox="1"/>
          <p:nvPr/>
        </p:nvSpPr>
        <p:spPr>
          <a:xfrm>
            <a:off x="533400" y="2109988"/>
            <a:ext cx="5562600" cy="4816703"/>
          </a:xfrm>
          <a:prstGeom prst="rect">
            <a:avLst/>
          </a:prstGeom>
          <a:noFill/>
        </p:spPr>
        <p:txBody>
          <a:bodyPr wrap="square" rtlCol="0">
            <a:spAutoFit/>
          </a:bodyPr>
          <a:lstStyle/>
          <a:p>
            <a:pPr>
              <a:spcAft>
                <a:spcPts val="600"/>
              </a:spcAft>
            </a:pPr>
            <a:r>
              <a:rPr lang="en-US" sz="3200" b="1" dirty="0"/>
              <a:t>PC Financial</a:t>
            </a:r>
          </a:p>
          <a:p>
            <a:r>
              <a:rPr lang="en-US" dirty="0"/>
              <a:t>President’s Choice Financial is most commonly known as PC Financial. It is owned by Loblaw Companies, a Canadian grocery chain.</a:t>
            </a:r>
          </a:p>
          <a:p>
            <a:endParaRPr lang="en-US" dirty="0"/>
          </a:p>
          <a:p>
            <a:r>
              <a:rPr lang="en-US" dirty="0"/>
              <a:t>PC Financial offers MasterCard credit cards, home and auto insurance, pet insurance and travel insurance. </a:t>
            </a:r>
          </a:p>
          <a:p>
            <a:r>
              <a:rPr lang="en-US" dirty="0"/>
              <a:t>In August 2017 PC Financial discontinued its consumer banking products supported by CIBC (Canadian Imperial Bank of Commerce. The credit card and insurance portions of the business were unaffected by the terminated relationship. </a:t>
            </a:r>
          </a:p>
          <a:p>
            <a:endParaRPr lang="en-US" dirty="0"/>
          </a:p>
          <a:p>
            <a:r>
              <a:rPr lang="en-US" dirty="0"/>
              <a:t>Loyalty program known as PC Optimum (</a:t>
            </a:r>
            <a:r>
              <a:rPr lang="en-US" dirty="0" err="1"/>
              <a:t>Formely</a:t>
            </a:r>
            <a:r>
              <a:rPr lang="en-US" dirty="0"/>
              <a:t> PC Plus)  merged with Shoppers Drug mart, Esso and Mobil in February 2018.</a:t>
            </a:r>
            <a:endParaRPr lang="en-US" sz="1600" dirty="0"/>
          </a:p>
        </p:txBody>
      </p:sp>
      <p:pic>
        <p:nvPicPr>
          <p:cNvPr id="9" name="Graphic 8">
            <a:extLst>
              <a:ext uri="{FF2B5EF4-FFF2-40B4-BE49-F238E27FC236}">
                <a16:creationId xmlns:a16="http://schemas.microsoft.com/office/drawing/2014/main" id="{21E3F010-828E-44CA-8923-AA357346FB1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9602" y="1446147"/>
            <a:ext cx="3048000" cy="663841"/>
          </a:xfrm>
          <a:prstGeom prst="rect">
            <a:avLst/>
          </a:prstGeom>
        </p:spPr>
      </p:pic>
    </p:spTree>
    <p:extLst>
      <p:ext uri="{BB962C8B-B14F-4D97-AF65-F5344CB8AC3E}">
        <p14:creationId xmlns:p14="http://schemas.microsoft.com/office/powerpoint/2010/main" val="23874391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grpSp>
        <p:nvGrpSpPr>
          <p:cNvPr id="59" name="Group 58"/>
          <p:cNvGrpSpPr/>
          <p:nvPr/>
        </p:nvGrpSpPr>
        <p:grpSpPr>
          <a:xfrm>
            <a:off x="7616014" y="838200"/>
            <a:ext cx="4042586" cy="2977284"/>
            <a:chOff x="7616014" y="1655676"/>
            <a:chExt cx="4042586" cy="2977284"/>
          </a:xfrm>
          <a:solidFill>
            <a:schemeClr val="accent1"/>
          </a:solidFill>
        </p:grpSpPr>
        <p:sp>
          <p:nvSpPr>
            <p:cNvPr id="54" name="Rectangle 53"/>
            <p:cNvSpPr/>
            <p:nvPr/>
          </p:nvSpPr>
          <p:spPr bwMode="auto">
            <a:xfrm>
              <a:off x="7616014" y="1655676"/>
              <a:ext cx="4042586" cy="2977284"/>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5" name="TextBox 54"/>
            <p:cNvSpPr txBox="1"/>
            <p:nvPr/>
          </p:nvSpPr>
          <p:spPr>
            <a:xfrm>
              <a:off x="8001000" y="1884276"/>
              <a:ext cx="3200400" cy="2523768"/>
            </a:xfrm>
            <a:prstGeom prst="rect">
              <a:avLst/>
            </a:prstGeom>
            <a:grpFill/>
          </p:spPr>
          <p:txBody>
            <a:bodyPr wrap="square" rtlCol="0">
              <a:spAutoFit/>
            </a:bodyPr>
            <a:lstStyle/>
            <a:p>
              <a:pPr>
                <a:spcBef>
                  <a:spcPts val="600"/>
                </a:spcBef>
              </a:pPr>
              <a:r>
                <a:rPr lang="en-US" dirty="0">
                  <a:solidFill>
                    <a:schemeClr val="bg1"/>
                  </a:solidFill>
                </a:rPr>
                <a:t>Customer Situation</a:t>
              </a:r>
            </a:p>
            <a:p>
              <a:endParaRPr lang="en-US" dirty="0">
                <a:solidFill>
                  <a:schemeClr val="bg1"/>
                </a:solidFill>
              </a:endParaRPr>
            </a:p>
            <a:p>
              <a:pPr marL="285750" indent="-285750">
                <a:spcAft>
                  <a:spcPts val="600"/>
                </a:spcAft>
                <a:buFont typeface="Wingdings" panose="05000000000000000000" pitchFamily="2" charset="2"/>
                <a:buChar char="ü"/>
              </a:pPr>
              <a:r>
                <a:rPr lang="en-US" sz="1400" dirty="0">
                  <a:solidFill>
                    <a:schemeClr val="bg1"/>
                  </a:solidFill>
                </a:rPr>
                <a:t>Needed to make all physical locations and all documentation available in alternate formats.</a:t>
              </a:r>
            </a:p>
            <a:p>
              <a:pPr marL="285750" indent="-285750">
                <a:spcAft>
                  <a:spcPts val="600"/>
                </a:spcAft>
                <a:buFont typeface="Wingdings" panose="05000000000000000000" pitchFamily="2" charset="2"/>
                <a:buChar char="ü"/>
              </a:pPr>
              <a:r>
                <a:rPr lang="en-US" sz="1400" dirty="0">
                  <a:solidFill>
                    <a:schemeClr val="bg1"/>
                  </a:solidFill>
                </a:rPr>
                <a:t>Working with a third party accessibility consultant </a:t>
              </a:r>
            </a:p>
            <a:p>
              <a:pPr marL="285750" indent="-285750">
                <a:spcAft>
                  <a:spcPts val="600"/>
                </a:spcAft>
                <a:buFont typeface="Wingdings" panose="05000000000000000000" pitchFamily="2" charset="2"/>
                <a:buChar char="ü"/>
              </a:pPr>
              <a:r>
                <a:rPr lang="en-US" sz="1400" dirty="0">
                  <a:solidFill>
                    <a:schemeClr val="bg1"/>
                  </a:solidFill>
                </a:rPr>
                <a:t>Brand new service offering required to fulfil daily production as well as reprints. </a:t>
              </a:r>
              <a:endParaRPr lang="en-US" dirty="0">
                <a:solidFill>
                  <a:schemeClr val="bg1"/>
                </a:solidFill>
              </a:endParaRPr>
            </a:p>
          </p:txBody>
        </p:sp>
      </p:grpSp>
      <p:grpSp>
        <p:nvGrpSpPr>
          <p:cNvPr id="58" name="Group 57"/>
          <p:cNvGrpSpPr/>
          <p:nvPr/>
        </p:nvGrpSpPr>
        <p:grpSpPr>
          <a:xfrm>
            <a:off x="7616014" y="3956915"/>
            <a:ext cx="4042586" cy="3327984"/>
            <a:chOff x="7804521" y="1073828"/>
            <a:chExt cx="4271186" cy="3327984"/>
          </a:xfrm>
        </p:grpSpPr>
        <p:sp>
          <p:nvSpPr>
            <p:cNvPr id="56" name="Rectangle 55"/>
            <p:cNvSpPr/>
            <p:nvPr/>
          </p:nvSpPr>
          <p:spPr bwMode="auto">
            <a:xfrm>
              <a:off x="7804521" y="1073828"/>
              <a:ext cx="4271186" cy="3327984"/>
            </a:xfrm>
            <a:prstGeom prst="rect">
              <a:avLst/>
            </a:prstGeom>
            <a:solidFill>
              <a:schemeClr val="accent1"/>
            </a:solid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7" name="TextBox 56"/>
            <p:cNvSpPr txBox="1"/>
            <p:nvPr/>
          </p:nvSpPr>
          <p:spPr>
            <a:xfrm>
              <a:off x="8189506" y="1231713"/>
              <a:ext cx="3564164" cy="2954655"/>
            </a:xfrm>
            <a:prstGeom prst="rect">
              <a:avLst/>
            </a:prstGeom>
            <a:noFill/>
          </p:spPr>
          <p:txBody>
            <a:bodyPr wrap="square" rtlCol="0">
              <a:spAutoFit/>
            </a:bodyPr>
            <a:lstStyle/>
            <a:p>
              <a:pPr>
                <a:spcBef>
                  <a:spcPts val="600"/>
                </a:spcBef>
              </a:pPr>
              <a:r>
                <a:rPr lang="en-US" dirty="0">
                  <a:solidFill>
                    <a:schemeClr val="bg1"/>
                  </a:solidFill>
                </a:rPr>
                <a:t>Customer Challenges</a:t>
              </a:r>
            </a:p>
            <a:p>
              <a:endParaRPr lang="en-US" dirty="0">
                <a:solidFill>
                  <a:schemeClr val="bg1"/>
                </a:solidFill>
              </a:endParaRPr>
            </a:p>
            <a:p>
              <a:pPr marL="285750" indent="-285750">
                <a:spcAft>
                  <a:spcPts val="600"/>
                </a:spcAft>
                <a:buFont typeface="Wingdings" panose="05000000000000000000" pitchFamily="2" charset="2"/>
                <a:buChar char="ü"/>
              </a:pPr>
              <a:r>
                <a:rPr lang="en-US" sz="1400" dirty="0">
                  <a:solidFill>
                    <a:schemeClr val="bg1"/>
                  </a:solidFill>
                </a:rPr>
                <a:t>Had to comply with third party tester who was not abreast of the document / transaction industry standards.</a:t>
              </a:r>
            </a:p>
            <a:p>
              <a:pPr marL="285750" indent="-285750">
                <a:spcAft>
                  <a:spcPts val="600"/>
                </a:spcAft>
                <a:buFont typeface="Wingdings" panose="05000000000000000000" pitchFamily="2" charset="2"/>
                <a:buChar char="ü"/>
              </a:pPr>
              <a:r>
                <a:rPr lang="en-US" sz="1400" dirty="0">
                  <a:solidFill>
                    <a:schemeClr val="bg1"/>
                  </a:solidFill>
                </a:rPr>
                <a:t>Had to transcribe English and French, produce audit logs, reconciliation reports and historical production.</a:t>
              </a:r>
            </a:p>
            <a:p>
              <a:pPr marL="285750" indent="-285750">
                <a:spcAft>
                  <a:spcPts val="600"/>
                </a:spcAft>
                <a:buFont typeface="Wingdings" panose="05000000000000000000" pitchFamily="2" charset="2"/>
                <a:buChar char="ü"/>
              </a:pPr>
              <a:r>
                <a:rPr lang="en-US" sz="1400" dirty="0">
                  <a:solidFill>
                    <a:schemeClr val="bg1"/>
                  </a:solidFill>
                </a:rPr>
                <a:t>Audit reports had to contain turnaround time, unique processing identifiers and secure FTP audit communications</a:t>
              </a:r>
            </a:p>
          </p:txBody>
        </p:sp>
      </p:grpSp>
      <p:graphicFrame>
        <p:nvGraphicFramePr>
          <p:cNvPr id="3" name="Table 2"/>
          <p:cNvGraphicFramePr>
            <a:graphicFrameLocks noGrp="1"/>
          </p:cNvGraphicFramePr>
          <p:nvPr>
            <p:extLst/>
          </p:nvPr>
        </p:nvGraphicFramePr>
        <p:xfrm>
          <a:off x="233251" y="1593331"/>
          <a:ext cx="7149513" cy="5394960"/>
        </p:xfrm>
        <a:graphic>
          <a:graphicData uri="http://schemas.openxmlformats.org/drawingml/2006/table">
            <a:tbl>
              <a:tblPr firstCol="1" bandRow="1">
                <a:tableStyleId>{5C22544A-7EE6-4342-B048-85BDC9FD1C3A}</a:tableStyleId>
              </a:tblPr>
              <a:tblGrid>
                <a:gridCol w="1563956">
                  <a:extLst>
                    <a:ext uri="{9D8B030D-6E8A-4147-A177-3AD203B41FA5}">
                      <a16:colId xmlns:a16="http://schemas.microsoft.com/office/drawing/2014/main" val="20000"/>
                    </a:ext>
                  </a:extLst>
                </a:gridCol>
                <a:gridCol w="5585557">
                  <a:extLst>
                    <a:ext uri="{9D8B030D-6E8A-4147-A177-3AD203B41FA5}">
                      <a16:colId xmlns:a16="http://schemas.microsoft.com/office/drawing/2014/main" val="20001"/>
                    </a:ext>
                  </a:extLst>
                </a:gridCol>
              </a:tblGrid>
              <a:tr h="9143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a:t>Customer Profile</a:t>
                      </a:r>
                    </a:p>
                    <a:p>
                      <a:endParaRPr lang="en-US"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President's Choice Bank provides banking products and services. It offers bank accounts, savings and lending products, mortgages, savings and investments, mutual funds, borrowing accounts, and online and telephone banking services. The company was founded in 1996 and is based in Scarborough, Canada. President's Choice Bank is a subsidiary of Loblaw Companies Limited.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Founded in 1996</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latin typeface="+mn-lt"/>
                        </a:rPr>
                        <a:t>Employs ~1,100 people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txBody>
                  <a:tcPr/>
                </a:tc>
                <a:extLst>
                  <a:ext uri="{0D108BD9-81ED-4DB2-BD59-A6C34878D82A}">
                    <a16:rowId xmlns:a16="http://schemas.microsoft.com/office/drawing/2014/main" val="10000"/>
                  </a:ext>
                </a:extLst>
              </a:tr>
              <a:tr h="3878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a:t>Industry</a:t>
                      </a:r>
                    </a:p>
                    <a:p>
                      <a:endParaRPr lang="en-US" dirty="0"/>
                    </a:p>
                  </a:txBody>
                  <a:tcPr/>
                </a:tc>
                <a:tc>
                  <a:txBody>
                    <a:bodyPr/>
                    <a:lstStyle/>
                    <a:p>
                      <a:r>
                        <a:rPr lang="en-US" sz="1400" dirty="0"/>
                        <a:t>Financial Services</a:t>
                      </a:r>
                    </a:p>
                  </a:txBody>
                  <a:tcPr/>
                </a:tc>
                <a:extLst>
                  <a:ext uri="{0D108BD9-81ED-4DB2-BD59-A6C34878D82A}">
                    <a16:rowId xmlns:a16="http://schemas.microsoft.com/office/drawing/2014/main" val="10001"/>
                  </a:ext>
                </a:extLst>
              </a:tr>
              <a:tr h="370840">
                <a:tc>
                  <a:txBody>
                    <a:bodyPr/>
                    <a:lstStyle/>
                    <a:p>
                      <a:pPr algn="r"/>
                      <a:r>
                        <a:rPr lang="en-US" sz="1400" dirty="0"/>
                        <a:t>Location</a:t>
                      </a:r>
                      <a:endParaRPr lang="en-US" sz="1400" dirty="0">
                        <a:solidFill>
                          <a:schemeClr val="bg1"/>
                        </a:solidFill>
                      </a:endParaRPr>
                    </a:p>
                  </a:txBody>
                  <a:tcPr/>
                </a:tc>
                <a:tc>
                  <a:txBody>
                    <a:bodyPr/>
                    <a:lstStyle/>
                    <a:p>
                      <a:r>
                        <a:rPr lang="en-US" sz="1400" dirty="0"/>
                        <a:t>Toronto, Ontario, Canada</a:t>
                      </a:r>
                    </a:p>
                  </a:txBody>
                  <a:tcPr/>
                </a:tc>
                <a:extLst>
                  <a:ext uri="{0D108BD9-81ED-4DB2-BD59-A6C34878D82A}">
                    <a16:rowId xmlns:a16="http://schemas.microsoft.com/office/drawing/2014/main" val="10002"/>
                  </a:ext>
                </a:extLst>
              </a:tr>
              <a:tr h="370840">
                <a:tc>
                  <a:txBody>
                    <a:bodyPr/>
                    <a:lstStyle/>
                    <a:p>
                      <a:pPr algn="r"/>
                      <a:r>
                        <a:rPr lang="en-US" sz="1400" dirty="0"/>
                        <a:t>Deal</a:t>
                      </a:r>
                      <a:r>
                        <a:rPr lang="en-US" sz="1400" baseline="0" dirty="0"/>
                        <a:t> Value</a:t>
                      </a:r>
                      <a:endParaRPr lang="en-US" sz="1400" dirty="0">
                        <a:solidFill>
                          <a:schemeClr val="bg1"/>
                        </a:solidFill>
                      </a:endParaRPr>
                    </a:p>
                  </a:txBody>
                  <a:tcPr/>
                </a:tc>
                <a:tc>
                  <a:txBody>
                    <a:bodyPr/>
                    <a:lstStyle/>
                    <a:p>
                      <a:r>
                        <a:rPr lang="en-US" sz="1400" dirty="0">
                          <a:solidFill>
                            <a:srgbClr val="FF0000"/>
                          </a:solidFill>
                        </a:rPr>
                        <a:t>$92,840</a:t>
                      </a:r>
                      <a:r>
                        <a:rPr lang="en-US" sz="1400" baseline="0" dirty="0">
                          <a:solidFill>
                            <a:srgbClr val="FF0000"/>
                          </a:solidFill>
                        </a:rPr>
                        <a:t> excl. maintenance</a:t>
                      </a:r>
                      <a:endParaRPr lang="en-US" sz="1400" dirty="0">
                        <a:solidFill>
                          <a:srgbClr val="FF0000"/>
                        </a:solidFill>
                      </a:endParaRPr>
                    </a:p>
                  </a:txBody>
                  <a:tcPr/>
                </a:tc>
                <a:extLst>
                  <a:ext uri="{0D108BD9-81ED-4DB2-BD59-A6C34878D82A}">
                    <a16:rowId xmlns:a16="http://schemas.microsoft.com/office/drawing/2014/main" val="10003"/>
                  </a:ext>
                </a:extLst>
              </a:tr>
              <a:tr h="370840">
                <a:tc>
                  <a:txBody>
                    <a:bodyPr/>
                    <a:lstStyle/>
                    <a:p>
                      <a:pPr algn="r"/>
                      <a:r>
                        <a:rPr lang="en-US" sz="1400" dirty="0">
                          <a:solidFill>
                            <a:srgbClr val="FF0000"/>
                          </a:solidFill>
                        </a:rPr>
                        <a:t>Close date</a:t>
                      </a:r>
                    </a:p>
                  </a:txBody>
                  <a:tcPr/>
                </a:tc>
                <a:tc>
                  <a:txBody>
                    <a:bodyPr/>
                    <a:lstStyle/>
                    <a:p>
                      <a:r>
                        <a:rPr lang="en-US" sz="1400" dirty="0">
                          <a:solidFill>
                            <a:srgbClr val="FF0000"/>
                          </a:solidFill>
                        </a:rPr>
                        <a:t>X 2012</a:t>
                      </a:r>
                    </a:p>
                  </a:txBody>
                  <a:tcPr/>
                </a:tc>
                <a:extLst>
                  <a:ext uri="{0D108BD9-81ED-4DB2-BD59-A6C34878D82A}">
                    <a16:rowId xmlns:a16="http://schemas.microsoft.com/office/drawing/2014/main" val="10004"/>
                  </a:ext>
                </a:extLst>
              </a:tr>
              <a:tr h="370840">
                <a:tc>
                  <a:txBody>
                    <a:bodyPr/>
                    <a:lstStyle/>
                    <a:p>
                      <a:pPr algn="r"/>
                      <a:r>
                        <a:rPr lang="en-US" sz="1400" dirty="0"/>
                        <a:t>Competitor/</a:t>
                      </a:r>
                      <a:br>
                        <a:rPr lang="en-US" sz="1400" dirty="0"/>
                      </a:br>
                      <a:r>
                        <a:rPr lang="en-US" sz="1400" dirty="0"/>
                        <a:t>Incumbent</a:t>
                      </a:r>
                      <a:endParaRPr lang="en-US" sz="1400" dirty="0">
                        <a:solidFill>
                          <a:schemeClr val="bg1"/>
                        </a:solidFill>
                      </a:endParaRPr>
                    </a:p>
                  </a:txBody>
                  <a:tcPr/>
                </a:tc>
                <a:tc>
                  <a:txBody>
                    <a:bodyPr/>
                    <a:lstStyle/>
                    <a:p>
                      <a:r>
                        <a:rPr lang="en-US" sz="1400" baseline="0" dirty="0"/>
                        <a:t>None</a:t>
                      </a:r>
                      <a:endParaRPr lang="en-US" sz="1400" dirty="0">
                        <a:solidFill>
                          <a:schemeClr val="tx1"/>
                        </a:solidFill>
                      </a:endParaRPr>
                    </a:p>
                  </a:txBody>
                  <a:tcPr/>
                </a:tc>
                <a:extLst>
                  <a:ext uri="{0D108BD9-81ED-4DB2-BD59-A6C34878D82A}">
                    <a16:rowId xmlns:a16="http://schemas.microsoft.com/office/drawing/2014/main" val="10005"/>
                  </a:ext>
                </a:extLst>
              </a:tr>
              <a:tr h="370840">
                <a:tc>
                  <a:txBody>
                    <a:bodyPr/>
                    <a:lstStyle/>
                    <a:p>
                      <a:pPr algn="r"/>
                      <a:r>
                        <a:rPr lang="en-US" sz="1400" dirty="0"/>
                        <a:t>CTI</a:t>
                      </a:r>
                      <a:r>
                        <a:rPr lang="en-US" sz="1400" baseline="0" dirty="0"/>
                        <a:t> Solution</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DAS Services offering Braille (Grade 1 and Grade 2), Large Print, Audio, e-Text</a:t>
                      </a:r>
                    </a:p>
                    <a:p>
                      <a:endParaRPr lang="en-US" sz="1400" dirty="0"/>
                    </a:p>
                  </a:txBody>
                  <a:tcPr/>
                </a:tc>
                <a:extLst>
                  <a:ext uri="{0D108BD9-81ED-4DB2-BD59-A6C34878D82A}">
                    <a16:rowId xmlns:a16="http://schemas.microsoft.com/office/drawing/2014/main" val="10006"/>
                  </a:ext>
                </a:extLst>
              </a:tr>
              <a:tr h="370840">
                <a:tc>
                  <a:txBody>
                    <a:bodyPr/>
                    <a:lstStyle/>
                    <a:p>
                      <a:pPr algn="r"/>
                      <a:r>
                        <a:rPr lang="en-US" sz="1400" dirty="0"/>
                        <a:t>Customer Contacts</a:t>
                      </a:r>
                      <a:endParaRPr lang="en-US" sz="1400" dirty="0">
                        <a:solidFill>
                          <a:schemeClr val="bg1"/>
                        </a:solidFill>
                      </a:endParaRPr>
                    </a:p>
                  </a:txBody>
                  <a:tcPr/>
                </a:tc>
                <a:tc>
                  <a:txBody>
                    <a:bodyPr/>
                    <a:lstStyle/>
                    <a:p>
                      <a:r>
                        <a:rPr lang="en-US" sz="1400" dirty="0"/>
                        <a:t>Senior Manager and Analyst - Vendor Management, Production Support</a:t>
                      </a:r>
                      <a:endParaRPr lang="en-US" sz="1400" dirty="0">
                        <a:solidFill>
                          <a:schemeClr val="tx1"/>
                        </a:solidFill>
                      </a:endParaRPr>
                    </a:p>
                  </a:txBody>
                  <a:tcPr/>
                </a:tc>
                <a:extLst>
                  <a:ext uri="{0D108BD9-81ED-4DB2-BD59-A6C34878D82A}">
                    <a16:rowId xmlns:a16="http://schemas.microsoft.com/office/drawing/2014/main" val="10007"/>
                  </a:ext>
                </a:extLst>
              </a:tr>
            </a:tbl>
          </a:graphicData>
        </a:graphic>
      </p:graphicFrame>
      <p:pic>
        <p:nvPicPr>
          <p:cNvPr id="13" name="Graphic 12">
            <a:extLst>
              <a:ext uri="{FF2B5EF4-FFF2-40B4-BE49-F238E27FC236}">
                <a16:creationId xmlns:a16="http://schemas.microsoft.com/office/drawing/2014/main" id="{AD751D63-2635-463A-B4B4-B88589C6A7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251" y="472612"/>
            <a:ext cx="3348149" cy="729212"/>
          </a:xfrm>
          <a:prstGeom prst="rect">
            <a:avLst/>
          </a:prstGeom>
        </p:spPr>
      </p:pic>
    </p:spTree>
    <p:extLst>
      <p:ext uri="{BB962C8B-B14F-4D97-AF65-F5344CB8AC3E}">
        <p14:creationId xmlns:p14="http://schemas.microsoft.com/office/powerpoint/2010/main" val="32272553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25" name="Rounded Rectangle 24"/>
          <p:cNvSpPr/>
          <p:nvPr/>
        </p:nvSpPr>
        <p:spPr bwMode="auto">
          <a:xfrm>
            <a:off x="801414" y="1777406"/>
            <a:ext cx="3313385" cy="4876586"/>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26" name="TextBox 25"/>
          <p:cNvSpPr txBox="1"/>
          <p:nvPr/>
        </p:nvSpPr>
        <p:spPr>
          <a:xfrm>
            <a:off x="937101" y="2297192"/>
            <a:ext cx="2912497" cy="4185761"/>
          </a:xfrm>
          <a:prstGeom prst="rect">
            <a:avLst/>
          </a:prstGeom>
          <a:noFill/>
        </p:spPr>
        <p:txBody>
          <a:bodyPr wrap="square" rtlCol="0">
            <a:spAutoFit/>
          </a:bodyPr>
          <a:lstStyle/>
          <a:p>
            <a:pPr marL="171450" indent="-171450" defTabSz="914310">
              <a:spcAft>
                <a:spcPts val="1200"/>
              </a:spcAft>
              <a:buFont typeface="Wingdings" panose="05000000000000000000" pitchFamily="2" charset="2"/>
              <a:buChar char="ü"/>
            </a:pPr>
            <a:r>
              <a:rPr lang="en-US" sz="1200" dirty="0">
                <a:solidFill>
                  <a:schemeClr val="bg1"/>
                </a:solidFill>
              </a:rPr>
              <a:t>CTI used </a:t>
            </a:r>
            <a:r>
              <a:rPr lang="en-US" sz="1200" dirty="0" err="1">
                <a:solidFill>
                  <a:schemeClr val="bg1"/>
                </a:solidFill>
              </a:rPr>
              <a:t>testdata</a:t>
            </a:r>
            <a:r>
              <a:rPr lang="en-US" sz="1200" dirty="0">
                <a:solidFill>
                  <a:schemeClr val="bg1"/>
                </a:solidFill>
              </a:rPr>
              <a:t> to create a fully automated application to produce Braille, Large Print, Audio and e-Text statements</a:t>
            </a:r>
          </a:p>
          <a:p>
            <a:pPr marL="171450" indent="-171450" defTabSz="914310">
              <a:spcAft>
                <a:spcPts val="1200"/>
              </a:spcAft>
              <a:buFont typeface="Wingdings" panose="05000000000000000000" pitchFamily="2" charset="2"/>
              <a:buChar char="ü"/>
            </a:pPr>
            <a:r>
              <a:rPr lang="en-US" sz="1200" dirty="0">
                <a:solidFill>
                  <a:schemeClr val="bg1"/>
                </a:solidFill>
              </a:rPr>
              <a:t>CTI analyzed the data stream, segregated the accounts by a </a:t>
            </a:r>
            <a:r>
              <a:rPr lang="en-US" sz="1200" dirty="0" err="1">
                <a:solidFill>
                  <a:schemeClr val="bg1"/>
                </a:solidFill>
              </a:rPr>
              <a:t>TLE</a:t>
            </a:r>
            <a:r>
              <a:rPr lang="en-US" sz="1200" dirty="0">
                <a:solidFill>
                  <a:schemeClr val="bg1"/>
                </a:solidFill>
              </a:rPr>
              <a:t> for format and language</a:t>
            </a:r>
          </a:p>
          <a:p>
            <a:pPr marL="171450" indent="-171450" defTabSz="914310">
              <a:spcAft>
                <a:spcPts val="1200"/>
              </a:spcAft>
              <a:buFont typeface="Wingdings" panose="05000000000000000000" pitchFamily="2" charset="2"/>
              <a:buChar char="ü"/>
            </a:pPr>
            <a:r>
              <a:rPr lang="en-US" sz="1200" dirty="0">
                <a:solidFill>
                  <a:schemeClr val="bg1"/>
                </a:solidFill>
              </a:rPr>
              <a:t>Worked with the third party tester to educate and garner a compliance pass </a:t>
            </a:r>
          </a:p>
          <a:p>
            <a:pPr marL="171450" indent="-171450" defTabSz="914310">
              <a:spcAft>
                <a:spcPts val="1200"/>
              </a:spcAft>
              <a:buFont typeface="Wingdings" panose="05000000000000000000" pitchFamily="2" charset="2"/>
              <a:buChar char="ü"/>
            </a:pPr>
            <a:r>
              <a:rPr lang="en-US" sz="1200" dirty="0">
                <a:solidFill>
                  <a:schemeClr val="bg1"/>
                </a:solidFill>
              </a:rPr>
              <a:t>Met all security, audit and reporting requirements </a:t>
            </a:r>
          </a:p>
          <a:p>
            <a:pPr marL="171450" indent="-171450" defTabSz="914310">
              <a:spcAft>
                <a:spcPts val="1200"/>
              </a:spcAft>
              <a:buFont typeface="Wingdings" panose="05000000000000000000" pitchFamily="2" charset="2"/>
              <a:buChar char="ü"/>
            </a:pPr>
            <a:r>
              <a:rPr lang="en-US" sz="1200" dirty="0">
                <a:solidFill>
                  <a:schemeClr val="bg1"/>
                </a:solidFill>
              </a:rPr>
              <a:t>Built in a process to accommodate on the fly reprint requests</a:t>
            </a:r>
          </a:p>
          <a:p>
            <a:pPr marL="171450" indent="-171450" defTabSz="914310">
              <a:spcAft>
                <a:spcPts val="1200"/>
              </a:spcAft>
              <a:buFont typeface="Wingdings" panose="05000000000000000000" pitchFamily="2" charset="2"/>
              <a:buChar char="ü"/>
            </a:pPr>
            <a:r>
              <a:rPr lang="en-US" sz="1200" dirty="0">
                <a:solidFill>
                  <a:schemeClr val="bg1"/>
                </a:solidFill>
              </a:rPr>
              <a:t>In 2014 CTI redesigned the application to accommodate the redesigned format and maintains the historical application to address any reprint request for the previous build</a:t>
            </a:r>
          </a:p>
        </p:txBody>
      </p:sp>
      <p:sp>
        <p:nvSpPr>
          <p:cNvPr id="27" name="TextBox 26"/>
          <p:cNvSpPr txBox="1"/>
          <p:nvPr/>
        </p:nvSpPr>
        <p:spPr>
          <a:xfrm>
            <a:off x="818811"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THE Process</a:t>
            </a:r>
          </a:p>
        </p:txBody>
      </p:sp>
      <p:sp>
        <p:nvSpPr>
          <p:cNvPr id="29" name="Rounded Rectangle 28"/>
          <p:cNvSpPr/>
          <p:nvPr/>
        </p:nvSpPr>
        <p:spPr bwMode="auto">
          <a:xfrm>
            <a:off x="8822979"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0" name="TextBox 29"/>
          <p:cNvSpPr txBox="1"/>
          <p:nvPr/>
        </p:nvSpPr>
        <p:spPr>
          <a:xfrm>
            <a:off x="8996046" y="1984184"/>
            <a:ext cx="2734308" cy="369332"/>
          </a:xfrm>
          <a:prstGeom prst="rect">
            <a:avLst/>
          </a:prstGeom>
          <a:noFill/>
        </p:spPr>
        <p:txBody>
          <a:bodyPr wrap="square" rtlCol="0">
            <a:spAutoFit/>
          </a:bodyPr>
          <a:lstStyle/>
          <a:p>
            <a:pPr algn="ctr" defTabSz="914310">
              <a:defRPr/>
            </a:pPr>
            <a:r>
              <a:rPr lang="en-US" kern="0" cap="all" dirty="0">
                <a:solidFill>
                  <a:srgbClr val="FFFFFF"/>
                </a:solidFill>
                <a:latin typeface="+mj-lt"/>
              </a:rPr>
              <a:t>CUSTOMER IMPACT</a:t>
            </a:r>
          </a:p>
        </p:txBody>
      </p:sp>
      <p:sp>
        <p:nvSpPr>
          <p:cNvPr id="31" name="TextBox 30"/>
          <p:cNvSpPr txBox="1"/>
          <p:nvPr/>
        </p:nvSpPr>
        <p:spPr>
          <a:xfrm>
            <a:off x="9093126" y="2415450"/>
            <a:ext cx="2794074" cy="4062651"/>
          </a:xfrm>
          <a:prstGeom prst="rect">
            <a:avLst/>
          </a:prstGeom>
          <a:noFill/>
        </p:spPr>
        <p:txBody>
          <a:bodyPr wrap="square" rtlCol="0">
            <a:spAutoFit/>
          </a:bodyPr>
          <a:lstStyle/>
          <a:p>
            <a:pPr marL="171450" lvl="1" indent="-171450">
              <a:spcAft>
                <a:spcPts val="1200"/>
              </a:spcAft>
              <a:buFont typeface="Wingdings" panose="05000000000000000000" pitchFamily="2" charset="2"/>
              <a:buChar char="ü"/>
            </a:pPr>
            <a:r>
              <a:rPr lang="en-US" sz="1200" dirty="0">
                <a:solidFill>
                  <a:srgbClr val="FFFFFF"/>
                </a:solidFill>
              </a:rPr>
              <a:t>Accessible documents are created  and produced within an 8 hour business day</a:t>
            </a:r>
          </a:p>
          <a:p>
            <a:pPr marL="171450" lvl="1" indent="-171450">
              <a:spcAft>
                <a:spcPts val="1200"/>
              </a:spcAft>
              <a:buFont typeface="Wingdings" panose="05000000000000000000" pitchFamily="2" charset="2"/>
              <a:buChar char="ü"/>
            </a:pPr>
            <a:r>
              <a:rPr lang="en-US" sz="1200" dirty="0">
                <a:solidFill>
                  <a:srgbClr val="FFFFFF"/>
                </a:solidFill>
              </a:rPr>
              <a:t>Documents are received in one concatenated file with internal format indicators</a:t>
            </a:r>
          </a:p>
          <a:p>
            <a:pPr marL="171450" lvl="1" indent="-171450">
              <a:spcAft>
                <a:spcPts val="1200"/>
              </a:spcAft>
              <a:buFont typeface="Wingdings" panose="05000000000000000000" pitchFamily="2" charset="2"/>
              <a:buChar char="ü"/>
            </a:pPr>
            <a:r>
              <a:rPr lang="en-US" sz="1200" dirty="0">
                <a:solidFill>
                  <a:srgbClr val="FFFFFF"/>
                </a:solidFill>
              </a:rPr>
              <a:t>Blind, partially sighted and cognitively disabled clients can receive their personal and confidential statements within the </a:t>
            </a:r>
            <a:r>
              <a:rPr lang="en-US" sz="1200" dirty="0" err="1">
                <a:solidFill>
                  <a:srgbClr val="FFFFFF"/>
                </a:solidFill>
              </a:rPr>
              <a:t>RegZ</a:t>
            </a:r>
            <a:r>
              <a:rPr lang="en-US" sz="1200" dirty="0">
                <a:solidFill>
                  <a:srgbClr val="FFFFFF"/>
                </a:solidFill>
              </a:rPr>
              <a:t> regulation</a:t>
            </a:r>
          </a:p>
          <a:p>
            <a:pPr marL="171450" lvl="1" indent="-171450">
              <a:spcAft>
                <a:spcPts val="1200"/>
              </a:spcAft>
              <a:buFont typeface="Wingdings" panose="05000000000000000000" pitchFamily="2" charset="2"/>
              <a:buChar char="ü"/>
            </a:pPr>
            <a:r>
              <a:rPr lang="en-US" sz="1200" dirty="0">
                <a:solidFill>
                  <a:schemeClr val="bg1"/>
                </a:solidFill>
              </a:rPr>
              <a:t>Reprint capabilities are in place for historical production request</a:t>
            </a:r>
          </a:p>
          <a:p>
            <a:pPr marL="171450" lvl="1" indent="-171450">
              <a:spcAft>
                <a:spcPts val="1200"/>
              </a:spcAft>
              <a:buFont typeface="Wingdings" panose="05000000000000000000" pitchFamily="2" charset="2"/>
              <a:buChar char="ü"/>
            </a:pPr>
            <a:r>
              <a:rPr lang="en-US" sz="1200" dirty="0">
                <a:solidFill>
                  <a:srgbClr val="FFFFFF"/>
                </a:solidFill>
              </a:rPr>
              <a:t>All application management, production and reporting managed by CTI  </a:t>
            </a:r>
          </a:p>
          <a:p>
            <a:pPr marL="171434" lvl="1" indent="-171434">
              <a:spcAft>
                <a:spcPts val="1200"/>
              </a:spcAft>
              <a:buFont typeface="Arial"/>
              <a:buChar char="•"/>
            </a:pPr>
            <a:endParaRPr lang="en-US" sz="900" dirty="0">
              <a:solidFill>
                <a:srgbClr val="FFFFFF"/>
              </a:solidFill>
              <a:latin typeface="Franklin Gothic Book"/>
            </a:endParaRPr>
          </a:p>
          <a:p>
            <a:pPr marL="171434" lvl="1" indent="-171434">
              <a:spcAft>
                <a:spcPts val="1200"/>
              </a:spcAft>
              <a:buFont typeface="Arial"/>
              <a:buChar char="•"/>
            </a:pPr>
            <a:endParaRPr lang="en-US" sz="900" dirty="0">
              <a:solidFill>
                <a:srgbClr val="FFFFFF"/>
              </a:solidFill>
              <a:latin typeface="Franklin Gothic Book"/>
            </a:endParaRPr>
          </a:p>
        </p:txBody>
      </p:sp>
      <p:sp>
        <p:nvSpPr>
          <p:cNvPr id="37" name="Rounded Rectangle 36"/>
          <p:cNvSpPr/>
          <p:nvPr/>
        </p:nvSpPr>
        <p:spPr bwMode="auto">
          <a:xfrm>
            <a:off x="4813825"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8" name="TextBox 37"/>
          <p:cNvSpPr txBox="1"/>
          <p:nvPr/>
        </p:nvSpPr>
        <p:spPr>
          <a:xfrm>
            <a:off x="5118596" y="2291166"/>
            <a:ext cx="2594911" cy="3016210"/>
          </a:xfrm>
          <a:prstGeom prst="rect">
            <a:avLst/>
          </a:prstGeom>
          <a:noFill/>
        </p:spPr>
        <p:txBody>
          <a:bodyPr wrap="square" rtlCol="0">
            <a:spAutoFit/>
          </a:bodyPr>
          <a:lstStyle/>
          <a:p>
            <a:pPr marL="1588" lvl="1"/>
            <a:r>
              <a:rPr lang="en-GB" sz="1200" dirty="0">
                <a:solidFill>
                  <a:srgbClr val="FFFFFF"/>
                </a:solidFill>
                <a:latin typeface="+mj-lt"/>
              </a:rPr>
              <a:t>Economic Value</a:t>
            </a:r>
          </a:p>
          <a:p>
            <a:pPr marL="173038" lvl="1" indent="-171450">
              <a:spcAft>
                <a:spcPts val="600"/>
              </a:spcAft>
              <a:buFont typeface="Wingdings" panose="05000000000000000000" pitchFamily="2" charset="2"/>
              <a:buChar char="ü"/>
            </a:pPr>
            <a:r>
              <a:rPr lang="en-GB" sz="1200" dirty="0">
                <a:solidFill>
                  <a:srgbClr val="FFFFFF"/>
                </a:solidFill>
                <a:latin typeface="+mj-lt"/>
              </a:rPr>
              <a:t>PC Financial risked compliance breach if documents were not produced </a:t>
            </a:r>
          </a:p>
          <a:p>
            <a:pPr marL="1588" lvl="1"/>
            <a:r>
              <a:rPr lang="en-GB" sz="1200" dirty="0">
                <a:solidFill>
                  <a:srgbClr val="FFFFFF"/>
                </a:solidFill>
                <a:latin typeface="+mj-lt"/>
              </a:rPr>
              <a:t>Strategic Value</a:t>
            </a:r>
          </a:p>
          <a:p>
            <a:pPr marL="287338" lvl="1" indent="-285750">
              <a:spcAft>
                <a:spcPts val="600"/>
              </a:spcAft>
              <a:buFont typeface="Wingdings" panose="05000000000000000000" pitchFamily="2" charset="2"/>
              <a:buChar char="ü"/>
            </a:pPr>
            <a:r>
              <a:rPr lang="en-GB" sz="1200" dirty="0">
                <a:solidFill>
                  <a:schemeClr val="bg1"/>
                </a:solidFill>
                <a:latin typeface="+mj-lt"/>
              </a:rPr>
              <a:t>Automating the process of creating the alternate formats and reporting enabled PC Financial to meet their legal requirements to Loblaw </a:t>
            </a:r>
            <a:r>
              <a:rPr lang="en-GB" sz="1200">
                <a:solidFill>
                  <a:schemeClr val="bg1"/>
                </a:solidFill>
                <a:latin typeface="+mj-lt"/>
              </a:rPr>
              <a:t>Companies position</a:t>
            </a:r>
            <a:endParaRPr lang="en-GB" sz="1200" dirty="0">
              <a:solidFill>
                <a:schemeClr val="bg1"/>
              </a:solidFill>
              <a:latin typeface="+mj-lt"/>
            </a:endParaRPr>
          </a:p>
          <a:p>
            <a:pPr marL="1588" lvl="1"/>
            <a:r>
              <a:rPr lang="en-GB" sz="1200" dirty="0">
                <a:solidFill>
                  <a:srgbClr val="FFFFFF"/>
                </a:solidFill>
                <a:latin typeface="+mj-lt"/>
              </a:rPr>
              <a:t>Political Value</a:t>
            </a:r>
          </a:p>
          <a:p>
            <a:pPr marL="173038" lvl="1" indent="-171450">
              <a:spcAft>
                <a:spcPts val="1200"/>
              </a:spcAft>
              <a:buFont typeface="Wingdings" panose="05000000000000000000" pitchFamily="2" charset="2"/>
              <a:buChar char="ü"/>
            </a:pPr>
            <a:r>
              <a:rPr lang="en-US" sz="1200" dirty="0">
                <a:solidFill>
                  <a:srgbClr val="FFFFFF"/>
                </a:solidFill>
              </a:rPr>
              <a:t>They were able to provide equal access to personal &amp; confidential documents to  partially sighted and cognitively disabled individuals. </a:t>
            </a:r>
            <a:endParaRPr lang="en-GB" sz="1200" dirty="0">
              <a:solidFill>
                <a:srgbClr val="FFFFFF"/>
              </a:solidFill>
            </a:endParaRPr>
          </a:p>
        </p:txBody>
      </p:sp>
      <p:sp>
        <p:nvSpPr>
          <p:cNvPr id="39" name="TextBox 38"/>
          <p:cNvSpPr txBox="1"/>
          <p:nvPr/>
        </p:nvSpPr>
        <p:spPr>
          <a:xfrm>
            <a:off x="4976707"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VALUE DIMENSIONS</a:t>
            </a:r>
          </a:p>
        </p:txBody>
      </p:sp>
      <p:pic>
        <p:nvPicPr>
          <p:cNvPr id="15" name="Graphic 14">
            <a:extLst>
              <a:ext uri="{FF2B5EF4-FFF2-40B4-BE49-F238E27FC236}">
                <a16:creationId xmlns:a16="http://schemas.microsoft.com/office/drawing/2014/main" id="{95D8C9AF-BB60-4360-A347-E795554032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1414" y="724974"/>
            <a:ext cx="3313385" cy="721640"/>
          </a:xfrm>
          <a:prstGeom prst="rect">
            <a:avLst/>
          </a:prstGeom>
        </p:spPr>
      </p:pic>
    </p:spTree>
    <p:extLst>
      <p:ext uri="{BB962C8B-B14F-4D97-AF65-F5344CB8AC3E}">
        <p14:creationId xmlns:p14="http://schemas.microsoft.com/office/powerpoint/2010/main" val="5965952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12F27FA8-0E7B-430F-BBC9-4EE01C61E9A8}"/>
              </a:ext>
            </a:extLst>
          </p:cNvPr>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4958" b="4958"/>
          <a:stretch>
            <a:fillRect/>
          </a:stretch>
        </p:blipFill>
        <p:spPr>
          <a:xfrm>
            <a:off x="3514241" y="1172883"/>
            <a:ext cx="2938820" cy="3551517"/>
          </a:xfrm>
          <a:prstGeom prst="rect">
            <a:avLst/>
          </a:prstGeom>
          <a:ln>
            <a:noFill/>
          </a:ln>
        </p:spPr>
      </p:pic>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886" r="23886"/>
          <a:stretch>
            <a:fillRect/>
          </a:stretch>
        </p:blipFill>
        <p:spPr>
          <a:xfrm>
            <a:off x="9161045" y="1172883"/>
            <a:ext cx="2502127" cy="3276600"/>
          </a:xfrm>
        </p:spPr>
      </p:pic>
      <p:sp>
        <p:nvSpPr>
          <p:cNvPr id="5" name="TextBox 4">
            <a:extLst>
              <a:ext uri="{FF2B5EF4-FFF2-40B4-BE49-F238E27FC236}">
                <a16:creationId xmlns:a16="http://schemas.microsoft.com/office/drawing/2014/main" id="{1B2D7828-C01A-4741-B24A-4BD2C7CEE854}"/>
              </a:ext>
            </a:extLst>
          </p:cNvPr>
          <p:cNvSpPr txBox="1"/>
          <p:nvPr/>
        </p:nvSpPr>
        <p:spPr>
          <a:xfrm>
            <a:off x="1512570" y="762000"/>
            <a:ext cx="2209800" cy="79034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4792"/>
                </a:solidFill>
                <a:effectLst/>
                <a:uLnTx/>
                <a:uFillTx/>
                <a:latin typeface="Calibri" panose="020F0502020204030204"/>
                <a:ea typeface="+mn-ea"/>
                <a:cs typeface="+mn-cs"/>
              </a:rPr>
              <a:t>DAS Value Proposition</a:t>
            </a:r>
          </a:p>
        </p:txBody>
      </p:sp>
      <p:sp>
        <p:nvSpPr>
          <p:cNvPr id="7" name="Rectangle 6">
            <a:extLst>
              <a:ext uri="{FF2B5EF4-FFF2-40B4-BE49-F238E27FC236}">
                <a16:creationId xmlns:a16="http://schemas.microsoft.com/office/drawing/2014/main" id="{F51D3AD8-96D7-4C3F-B534-6F904914523E}"/>
              </a:ext>
            </a:extLst>
          </p:cNvPr>
          <p:cNvSpPr/>
          <p:nvPr/>
        </p:nvSpPr>
        <p:spPr>
          <a:xfrm>
            <a:off x="1379123" y="1592413"/>
            <a:ext cx="2037296" cy="4157420"/>
          </a:xfrm>
          <a:prstGeom prst="rect">
            <a:avLst/>
          </a:prstGeom>
        </p:spPr>
        <p:txBody>
          <a:bodyPr wrap="square">
            <a:spAutoFit/>
          </a:bodyPr>
          <a:lstStyle/>
          <a:p>
            <a:pPr marL="285750" indent="-285750">
              <a:lnSpc>
                <a:spcPct val="120000"/>
              </a:lnSpc>
              <a:buFont typeface="Wingdings" panose="05000000000000000000" pitchFamily="2" charset="2"/>
              <a:buChar char="ü"/>
            </a:pPr>
            <a:r>
              <a:rPr lang="en-US" sz="1300" b="1" dirty="0">
                <a:solidFill>
                  <a:srgbClr val="000000"/>
                </a:solidFill>
                <a:cs typeface="Segoe UI Light" panose="020B0502040204020203" pitchFamily="34" charset="0"/>
              </a:rPr>
              <a:t>Meet compliance obligations quickly and economically </a:t>
            </a:r>
            <a:r>
              <a:rPr lang="en-US" sz="1300" dirty="0">
                <a:solidFill>
                  <a:srgbClr val="000000"/>
                </a:solidFill>
                <a:cs typeface="Segoe UI Light" panose="020B0502040204020203" pitchFamily="34" charset="0"/>
              </a:rPr>
              <a:t>using </a:t>
            </a:r>
            <a:r>
              <a:rPr kumimoji="0" lang="en-US" sz="1300" b="0" i="0" u="none" strike="noStrike" kern="1200" cap="none" spc="0" normalizeH="0" baseline="0" noProof="0" dirty="0">
                <a:ln>
                  <a:noFill/>
                </a:ln>
                <a:solidFill>
                  <a:srgbClr val="000000"/>
                </a:solidFill>
                <a:effectLst/>
                <a:uLnTx/>
                <a:uFillTx/>
                <a:latin typeface="Calibri" panose="020F0502020204030204"/>
                <a:cs typeface="Segoe UI Light" panose="020B0502040204020203" pitchFamily="34" charset="0"/>
              </a:rPr>
              <a:t>CrawfordTech’s </a:t>
            </a:r>
            <a:r>
              <a:rPr kumimoji="0" lang="en-US" sz="1300" i="0" u="none" strike="noStrike" kern="1200" cap="none" spc="0" normalizeH="0" baseline="0" noProof="0" dirty="0">
                <a:ln>
                  <a:noFill/>
                </a:ln>
                <a:solidFill>
                  <a:srgbClr val="000000"/>
                </a:solidFill>
                <a:effectLst/>
                <a:uLnTx/>
                <a:uFillTx/>
                <a:latin typeface="Calibri" panose="020F0502020204030204"/>
                <a:cs typeface="Segoe UI Light" panose="020B0502040204020203" pitchFamily="34" charset="0"/>
              </a:rPr>
              <a:t>end-to-end accessibility portfolio </a:t>
            </a:r>
            <a:r>
              <a:rPr kumimoji="0" lang="en-US" sz="1300" b="0" i="0" u="none" strike="noStrike" kern="1200" cap="none" spc="0" normalizeH="0" baseline="0" noProof="0" dirty="0">
                <a:ln>
                  <a:noFill/>
                </a:ln>
                <a:solidFill>
                  <a:srgbClr val="000000"/>
                </a:solidFill>
                <a:effectLst/>
                <a:uLnTx/>
                <a:uFillTx/>
                <a:latin typeface="Calibri" panose="020F0502020204030204"/>
                <a:cs typeface="Segoe UI Light" panose="020B0502040204020203" pitchFamily="34" charset="0"/>
              </a:rPr>
              <a:t>and services</a:t>
            </a:r>
          </a:p>
          <a:p>
            <a:pPr marL="285750" lvl="0" indent="-285750">
              <a:lnSpc>
                <a:spcPct val="120000"/>
              </a:lnSpc>
              <a:buFont typeface="Wingdings" panose="05000000000000000000" pitchFamily="2" charset="2"/>
              <a:buChar char="ü"/>
            </a:pPr>
            <a:r>
              <a:rPr lang="en-US" sz="1300" b="1" dirty="0">
                <a:solidFill>
                  <a:srgbClr val="000000"/>
                </a:solidFill>
                <a:cs typeface="Segoe UI Light" panose="020B0502040204020203" pitchFamily="34" charset="0"/>
              </a:rPr>
              <a:t>Easily</a:t>
            </a:r>
            <a:r>
              <a:rPr lang="en-US" sz="1300" dirty="0">
                <a:solidFill>
                  <a:srgbClr val="000000"/>
                </a:solidFill>
                <a:cs typeface="Segoe UI Light" panose="020B0502040204020203" pitchFamily="34" charset="0"/>
              </a:rPr>
              <a:t> </a:t>
            </a:r>
            <a:r>
              <a:rPr lang="en-US" sz="1300" b="1" dirty="0">
                <a:solidFill>
                  <a:srgbClr val="000000"/>
                </a:solidFill>
                <a:cs typeface="Segoe UI Light" panose="020B0502040204020203" pitchFamily="34" charset="0"/>
              </a:rPr>
              <a:t>deliver compliant, useable documents to those that need them </a:t>
            </a:r>
            <a:r>
              <a:rPr lang="en-US" sz="1300" dirty="0">
                <a:solidFill>
                  <a:srgbClr val="000000"/>
                </a:solidFill>
                <a:cs typeface="Segoe UI Light" panose="020B0502040204020203" pitchFamily="34" charset="0"/>
              </a:rPr>
              <a:t>by leveraging CTI’s</a:t>
            </a:r>
            <a:r>
              <a:rPr kumimoji="0" lang="en-US" sz="1300" b="0" i="0" u="none" strike="noStrike" kern="1200" cap="none" spc="0" normalizeH="0" baseline="0" noProof="0" dirty="0">
                <a:ln>
                  <a:noFill/>
                </a:ln>
                <a:solidFill>
                  <a:srgbClr val="000000"/>
                </a:solidFill>
                <a:effectLst/>
                <a:uLnTx/>
                <a:uFillTx/>
                <a:latin typeface="Calibri" panose="020F0502020204030204"/>
                <a:cs typeface="Segoe UI Light" panose="020B0502040204020203" pitchFamily="34" charset="0"/>
              </a:rPr>
              <a:t> know-how and experience deploying solutions</a:t>
            </a:r>
            <a:endParaRPr lang="en-US" sz="1300" b="1" dirty="0">
              <a:solidFill>
                <a:srgbClr val="000000"/>
              </a:solidFill>
              <a:latin typeface="Calibri" panose="020F0502020204030204"/>
              <a:cs typeface="Segoe UI Light" panose="020B0502040204020203" pitchFamily="34" charset="0"/>
            </a:endParaRPr>
          </a:p>
          <a:p>
            <a:pPr marL="285750" lvl="0" indent="-285750">
              <a:lnSpc>
                <a:spcPct val="120000"/>
              </a:lnSpc>
              <a:buFont typeface="Wingdings" panose="05000000000000000000" pitchFamily="2" charset="2"/>
              <a:buChar char="ü"/>
            </a:pPr>
            <a:r>
              <a:rPr lang="en-US" sz="1300" b="1" dirty="0">
                <a:solidFill>
                  <a:srgbClr val="000000"/>
                </a:solidFill>
                <a:cs typeface="Segoe UI Light" panose="020B0502040204020203" pitchFamily="34" charset="0"/>
              </a:rPr>
              <a:t>One-stop shop for all accessible formats for all document types</a:t>
            </a:r>
            <a:endParaRPr kumimoji="0" lang="en-US" sz="1300" i="0" u="none" strike="noStrike" kern="1200" cap="none" spc="0" normalizeH="0" baseline="0" noProof="0" dirty="0">
              <a:ln>
                <a:noFill/>
              </a:ln>
              <a:solidFill>
                <a:srgbClr val="000000"/>
              </a:solidFill>
              <a:effectLst/>
              <a:uLnTx/>
              <a:uFillTx/>
              <a:latin typeface="Calibri" panose="020F0502020204030204"/>
              <a:cs typeface="Segoe UI Light" panose="020B0502040204020203" pitchFamily="34" charset="0"/>
            </a:endParaRPr>
          </a:p>
        </p:txBody>
      </p:sp>
      <p:sp>
        <p:nvSpPr>
          <p:cNvPr id="11" name="TextBox 10">
            <a:extLst>
              <a:ext uri="{FF2B5EF4-FFF2-40B4-BE49-F238E27FC236}">
                <a16:creationId xmlns:a16="http://schemas.microsoft.com/office/drawing/2014/main" id="{1B2D7828-C01A-4741-B24A-4BD2C7CEE854}"/>
              </a:ext>
            </a:extLst>
          </p:cNvPr>
          <p:cNvSpPr txBox="1"/>
          <p:nvPr/>
        </p:nvSpPr>
        <p:spPr>
          <a:xfrm>
            <a:off x="4037022" y="4557827"/>
            <a:ext cx="2209800" cy="34471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94792"/>
                </a:solidFill>
                <a:effectLst/>
                <a:uLnTx/>
                <a:uFillTx/>
                <a:latin typeface="Calibri" panose="020F0502020204030204"/>
                <a:ea typeface="+mn-ea"/>
                <a:cs typeface="+mn-cs"/>
              </a:rPr>
              <a:t>Transactional</a:t>
            </a:r>
          </a:p>
        </p:txBody>
      </p:sp>
      <p:sp>
        <p:nvSpPr>
          <p:cNvPr id="12" name="TextBox 11">
            <a:extLst>
              <a:ext uri="{FF2B5EF4-FFF2-40B4-BE49-F238E27FC236}">
                <a16:creationId xmlns:a16="http://schemas.microsoft.com/office/drawing/2014/main" id="{1B2D7828-C01A-4741-B24A-4BD2C7CEE854}"/>
              </a:ext>
            </a:extLst>
          </p:cNvPr>
          <p:cNvSpPr txBox="1"/>
          <p:nvPr/>
        </p:nvSpPr>
        <p:spPr>
          <a:xfrm>
            <a:off x="6568175" y="4557827"/>
            <a:ext cx="2348003" cy="34471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94792"/>
                </a:solidFill>
                <a:effectLst/>
                <a:uLnTx/>
                <a:uFillTx/>
                <a:latin typeface="Calibri" panose="020F0502020204030204"/>
                <a:ea typeface="+mn-ea"/>
                <a:cs typeface="+mn-cs"/>
              </a:rPr>
              <a:t>Static Documents</a:t>
            </a:r>
          </a:p>
        </p:txBody>
      </p:sp>
      <p:sp>
        <p:nvSpPr>
          <p:cNvPr id="13" name="TextBox 12">
            <a:extLst>
              <a:ext uri="{FF2B5EF4-FFF2-40B4-BE49-F238E27FC236}">
                <a16:creationId xmlns:a16="http://schemas.microsoft.com/office/drawing/2014/main" id="{1B2D7828-C01A-4741-B24A-4BD2C7CEE854}"/>
              </a:ext>
            </a:extLst>
          </p:cNvPr>
          <p:cNvSpPr txBox="1"/>
          <p:nvPr/>
        </p:nvSpPr>
        <p:spPr>
          <a:xfrm>
            <a:off x="9104084" y="4557827"/>
            <a:ext cx="2502127" cy="344710"/>
          </a:xfrm>
          <a:prstGeom prst="rect">
            <a:avLst/>
          </a:prstGeom>
          <a:noFill/>
        </p:spPr>
        <p:txBody>
          <a:bodyPr wrap="square" rtlCol="0">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94792"/>
                </a:solidFill>
                <a:effectLst/>
                <a:uLnTx/>
                <a:uFillTx/>
                <a:latin typeface="Calibri" panose="020F0502020204030204"/>
                <a:ea typeface="+mn-ea"/>
                <a:cs typeface="+mn-cs"/>
              </a:rPr>
              <a:t>Alternate Formats</a:t>
            </a:r>
          </a:p>
        </p:txBody>
      </p:sp>
      <p:sp>
        <p:nvSpPr>
          <p:cNvPr id="14" name="Rectangle 13">
            <a:extLst>
              <a:ext uri="{FF2B5EF4-FFF2-40B4-BE49-F238E27FC236}">
                <a16:creationId xmlns:a16="http://schemas.microsoft.com/office/drawing/2014/main" id="{F51D3AD8-96D7-4C3F-B534-6F904914523E}"/>
              </a:ext>
            </a:extLst>
          </p:cNvPr>
          <p:cNvSpPr/>
          <p:nvPr/>
        </p:nvSpPr>
        <p:spPr>
          <a:xfrm>
            <a:off x="3932866" y="4961662"/>
            <a:ext cx="2502127" cy="110921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rPr>
              <a:t>Strategies and solutions for high volume transactional output and remediation of archived</a:t>
            </a:r>
            <a:r>
              <a:rPr kumimoji="0" lang="en-US" sz="1400" b="0" i="0" u="none" strike="noStrike" kern="1200" cap="none" spc="0" normalizeH="0" noProof="0" dirty="0">
                <a:ln>
                  <a:noFill/>
                </a:ln>
                <a:solidFill>
                  <a:srgbClr val="000000"/>
                </a:solidFill>
                <a:effectLst/>
                <a:uLnTx/>
                <a:uFillTx/>
                <a:latin typeface="Calibri" panose="020F0502020204030204"/>
                <a:ea typeface="+mn-ea"/>
                <a:cs typeface="Segoe UI Light" panose="020B0502040204020203" pitchFamily="34" charset="0"/>
              </a:rPr>
              <a:t> documents</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endParaRPr>
          </a:p>
        </p:txBody>
      </p:sp>
      <p:sp>
        <p:nvSpPr>
          <p:cNvPr id="15" name="Rectangle 14">
            <a:extLst>
              <a:ext uri="{FF2B5EF4-FFF2-40B4-BE49-F238E27FC236}">
                <a16:creationId xmlns:a16="http://schemas.microsoft.com/office/drawing/2014/main" id="{F51D3AD8-96D7-4C3F-B534-6F904914523E}"/>
              </a:ext>
            </a:extLst>
          </p:cNvPr>
          <p:cNvSpPr/>
          <p:nvPr/>
        </p:nvSpPr>
        <p:spPr>
          <a:xfrm>
            <a:off x="6606275" y="4961662"/>
            <a:ext cx="2385060" cy="1109214"/>
          </a:xfrm>
          <a:prstGeom prst="rect">
            <a:avLst/>
          </a:prstGeom>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rPr>
              <a:t>Strategies and solutions/ consulting/ services for internal and customer-facing communications</a:t>
            </a:r>
          </a:p>
        </p:txBody>
      </p:sp>
      <p:sp>
        <p:nvSpPr>
          <p:cNvPr id="16" name="Rectangle 15">
            <a:extLst>
              <a:ext uri="{FF2B5EF4-FFF2-40B4-BE49-F238E27FC236}">
                <a16:creationId xmlns:a16="http://schemas.microsoft.com/office/drawing/2014/main" id="{F51D3AD8-96D7-4C3F-B534-6F904914523E}"/>
              </a:ext>
            </a:extLst>
          </p:cNvPr>
          <p:cNvSpPr/>
          <p:nvPr/>
        </p:nvSpPr>
        <p:spPr>
          <a:xfrm>
            <a:off x="9162617" y="4961662"/>
            <a:ext cx="2385060" cy="1109214"/>
          </a:xfrm>
          <a:prstGeom prst="rect">
            <a:avLst/>
          </a:prstGeom>
        </p:spPr>
        <p:txBody>
          <a:bodyPr wrap="square">
            <a:spAutoFit/>
          </a:bodyPr>
          <a:lstStyle/>
          <a:p>
            <a:pPr lvl="0" algn="ctr">
              <a:lnSpc>
                <a:spcPct val="120000"/>
              </a:lnSpc>
              <a:defRPr/>
            </a:pPr>
            <a:r>
              <a:rPr lang="en-US" sz="1400" dirty="0">
                <a:solidFill>
                  <a:srgbClr val="000000"/>
                </a:solidFill>
                <a:cs typeface="Segoe UI Light" panose="020B0502040204020203" pitchFamily="34" charset="0"/>
              </a:rPr>
              <a:t>One stop service bureau for manual and automated remediation to all physical and electronic formats</a:t>
            </a:r>
          </a:p>
        </p:txBody>
      </p:sp>
      <p:pic>
        <p:nvPicPr>
          <p:cNvPr id="17" name="Picture Placeholder 17">
            <a:extLst>
              <a:ext uri="{FF2B5EF4-FFF2-40B4-BE49-F238E27FC236}">
                <a16:creationId xmlns:a16="http://schemas.microsoft.com/office/drawing/2014/main" id="{3698C0E0-A691-4387-8AAB-2330C824603E}"/>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6550883" y="1172883"/>
            <a:ext cx="2502127" cy="3276600"/>
          </a:xfrm>
          <a:custGeom>
            <a:avLst/>
            <a:gdLst>
              <a:gd name="connsiteX0" fmla="*/ 19867 w 2502127"/>
              <a:gd name="connsiteY0" fmla="*/ 0 h 3280228"/>
              <a:gd name="connsiteX1" fmla="*/ 2482260 w 2502127"/>
              <a:gd name="connsiteY1" fmla="*/ 0 h 3280228"/>
              <a:gd name="connsiteX2" fmla="*/ 2502127 w 2502127"/>
              <a:gd name="connsiteY2" fmla="*/ 19867 h 3280228"/>
              <a:gd name="connsiteX3" fmla="*/ 2502127 w 2502127"/>
              <a:gd name="connsiteY3" fmla="*/ 3260361 h 3280228"/>
              <a:gd name="connsiteX4" fmla="*/ 2482260 w 2502127"/>
              <a:gd name="connsiteY4" fmla="*/ 3280228 h 3280228"/>
              <a:gd name="connsiteX5" fmla="*/ 19867 w 2502127"/>
              <a:gd name="connsiteY5" fmla="*/ 3280228 h 3280228"/>
              <a:gd name="connsiteX6" fmla="*/ 0 w 2502127"/>
              <a:gd name="connsiteY6" fmla="*/ 3260361 h 3280228"/>
              <a:gd name="connsiteX7" fmla="*/ 0 w 2502127"/>
              <a:gd name="connsiteY7" fmla="*/ 19867 h 3280228"/>
              <a:gd name="connsiteX8" fmla="*/ 19867 w 2502127"/>
              <a:gd name="connsiteY8" fmla="*/ 0 h 328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2127" h="3280228">
                <a:moveTo>
                  <a:pt x="19867" y="0"/>
                </a:moveTo>
                <a:lnTo>
                  <a:pt x="2482260" y="0"/>
                </a:lnTo>
                <a:cubicBezTo>
                  <a:pt x="2493232" y="0"/>
                  <a:pt x="2502127" y="8895"/>
                  <a:pt x="2502127" y="19867"/>
                </a:cubicBezTo>
                <a:lnTo>
                  <a:pt x="2502127" y="3260361"/>
                </a:lnTo>
                <a:cubicBezTo>
                  <a:pt x="2502127" y="3271333"/>
                  <a:pt x="2493232" y="3280228"/>
                  <a:pt x="2482260" y="3280228"/>
                </a:cubicBezTo>
                <a:lnTo>
                  <a:pt x="19867" y="3280228"/>
                </a:lnTo>
                <a:cubicBezTo>
                  <a:pt x="8895" y="3280228"/>
                  <a:pt x="0" y="3271333"/>
                  <a:pt x="0" y="3260361"/>
                </a:cubicBezTo>
                <a:lnTo>
                  <a:pt x="0" y="19867"/>
                </a:lnTo>
                <a:cubicBezTo>
                  <a:pt x="0" y="8895"/>
                  <a:pt x="8895" y="0"/>
                  <a:pt x="19867" y="0"/>
                </a:cubicBezTo>
                <a:close/>
              </a:path>
            </a:pathLst>
          </a:custGeom>
        </p:spPr>
      </p:pic>
    </p:spTree>
    <p:extLst>
      <p:ext uri="{BB962C8B-B14F-4D97-AF65-F5344CB8AC3E}">
        <p14:creationId xmlns:p14="http://schemas.microsoft.com/office/powerpoint/2010/main" val="419288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986466"/>
            <a:ext cx="7238996" cy="5490533"/>
          </a:xfrm>
          <a:prstGeom prst="round1Rect">
            <a:avLst>
              <a:gd name="adj" fmla="val 10188"/>
            </a:avLst>
          </a:prstGeom>
          <a:solidFill>
            <a:srgbClr val="FFFFFF"/>
          </a:solid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3" name="TextBox 2"/>
          <p:cNvSpPr txBox="1"/>
          <p:nvPr/>
        </p:nvSpPr>
        <p:spPr>
          <a:xfrm>
            <a:off x="533400" y="2109988"/>
            <a:ext cx="5562600" cy="2816156"/>
          </a:xfrm>
          <a:prstGeom prst="rect">
            <a:avLst/>
          </a:prstGeom>
          <a:noFill/>
        </p:spPr>
        <p:txBody>
          <a:bodyPr wrap="square" rtlCol="0">
            <a:spAutoFit/>
          </a:bodyPr>
          <a:lstStyle/>
          <a:p>
            <a:pPr>
              <a:spcAft>
                <a:spcPts val="600"/>
              </a:spcAft>
            </a:pPr>
            <a:r>
              <a:rPr lang="en-US" sz="3200" b="1" dirty="0"/>
              <a:t>Allison Payment Systems</a:t>
            </a:r>
          </a:p>
          <a:p>
            <a:r>
              <a:rPr lang="en-US" sz="2000" dirty="0"/>
              <a:t>Allison Payments, a communications provider specializing in the print and e-delivery of transactional communications needed to create Accessible PDF files in order to respond to RFP to print and manage Medicare Part A and Part B documents, which must be accessible to be in compliance with Section 508 regulations.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 y="1542589"/>
            <a:ext cx="3067050" cy="495300"/>
          </a:xfrm>
          <a:prstGeom prst="rect">
            <a:avLst/>
          </a:prstGeom>
        </p:spPr>
      </p:pic>
    </p:spTree>
    <p:extLst>
      <p:ext uri="{BB962C8B-B14F-4D97-AF65-F5344CB8AC3E}">
        <p14:creationId xmlns:p14="http://schemas.microsoft.com/office/powerpoint/2010/main" val="160968223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grpSp>
        <p:nvGrpSpPr>
          <p:cNvPr id="59" name="Group 58"/>
          <p:cNvGrpSpPr/>
          <p:nvPr/>
        </p:nvGrpSpPr>
        <p:grpSpPr>
          <a:xfrm>
            <a:off x="7616014" y="838200"/>
            <a:ext cx="4042586" cy="2977284"/>
            <a:chOff x="7616014" y="1655676"/>
            <a:chExt cx="4042586" cy="2977284"/>
          </a:xfrm>
          <a:solidFill>
            <a:schemeClr val="accent1"/>
          </a:solidFill>
        </p:grpSpPr>
        <p:sp>
          <p:nvSpPr>
            <p:cNvPr id="54" name="Rectangle 53"/>
            <p:cNvSpPr/>
            <p:nvPr/>
          </p:nvSpPr>
          <p:spPr bwMode="auto">
            <a:xfrm>
              <a:off x="7616014" y="1655676"/>
              <a:ext cx="4042586" cy="2977284"/>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5" name="TextBox 54"/>
            <p:cNvSpPr txBox="1"/>
            <p:nvPr/>
          </p:nvSpPr>
          <p:spPr>
            <a:xfrm>
              <a:off x="8001000" y="1981200"/>
              <a:ext cx="3200400" cy="2077492"/>
            </a:xfrm>
            <a:prstGeom prst="rect">
              <a:avLst/>
            </a:prstGeom>
            <a:grpFill/>
          </p:spPr>
          <p:txBody>
            <a:bodyPr wrap="square" rtlCol="0">
              <a:spAutoFit/>
            </a:bodyPr>
            <a:lstStyle/>
            <a:p>
              <a:pPr>
                <a:spcBef>
                  <a:spcPts val="600"/>
                </a:spcBef>
              </a:pPr>
              <a:r>
                <a:rPr lang="en-US" dirty="0">
                  <a:solidFill>
                    <a:schemeClr val="bg1"/>
                  </a:solidFill>
                </a:rPr>
                <a:t>Customer Situation</a:t>
              </a:r>
            </a:p>
            <a:p>
              <a:endParaRPr lang="en-US" dirty="0">
                <a:solidFill>
                  <a:schemeClr val="bg1"/>
                </a:solidFill>
              </a:endParaRPr>
            </a:p>
            <a:p>
              <a:pPr marL="285750" indent="-285750">
                <a:spcAft>
                  <a:spcPts val="600"/>
                </a:spcAft>
                <a:buFont typeface="Arial" panose="020B0604020202020204" pitchFamily="34" charset="0"/>
                <a:buChar char="•"/>
              </a:pPr>
              <a:r>
                <a:rPr lang="en-US" sz="1400" dirty="0">
                  <a:solidFill>
                    <a:schemeClr val="bg1"/>
                  </a:solidFill>
                </a:rPr>
                <a:t>Needed to support Accessible PDF in order to participate in RFP from Department of Health and Human Services for Medicare business </a:t>
              </a:r>
            </a:p>
            <a:p>
              <a:endParaRPr lang="en-US" dirty="0">
                <a:solidFill>
                  <a:schemeClr val="bg1"/>
                </a:solidFill>
              </a:endParaRPr>
            </a:p>
          </p:txBody>
        </p:sp>
      </p:grpSp>
      <p:grpSp>
        <p:nvGrpSpPr>
          <p:cNvPr id="58" name="Group 57"/>
          <p:cNvGrpSpPr/>
          <p:nvPr/>
        </p:nvGrpSpPr>
        <p:grpSpPr>
          <a:xfrm>
            <a:off x="7616014" y="3956915"/>
            <a:ext cx="4042586" cy="3739285"/>
            <a:chOff x="7804521" y="1073828"/>
            <a:chExt cx="4042586" cy="3739285"/>
          </a:xfrm>
          <a:solidFill>
            <a:schemeClr val="accent1"/>
          </a:solidFill>
        </p:grpSpPr>
        <p:sp>
          <p:nvSpPr>
            <p:cNvPr id="56" name="Rectangle 55"/>
            <p:cNvSpPr/>
            <p:nvPr/>
          </p:nvSpPr>
          <p:spPr bwMode="auto">
            <a:xfrm>
              <a:off x="7804521" y="1073828"/>
              <a:ext cx="4042586" cy="3739285"/>
            </a:xfrm>
            <a:prstGeom prst="rect">
              <a:avLst/>
            </a:prstGeom>
            <a:grpFill/>
            <a:ln w="12700" cap="sq" algn="ctr">
              <a:noFill/>
              <a:miter lim="800000"/>
              <a:headEnd/>
              <a:tailEnd/>
            </a:ln>
            <a:effectLst/>
          </p:spPr>
          <p:txBody>
            <a:bodyPr wrap="square" lIns="91432" tIns="46796" rIns="91432" bIns="46796" rtlCol="0" anchor="ctr"/>
            <a:lstStyle/>
            <a:p>
              <a:pPr algn="ctr" defTabSz="914310"/>
              <a:endParaRPr lang="en-US" sz="1000" dirty="0">
                <a:solidFill>
                  <a:srgbClr val="3A3A3A"/>
                </a:solidFill>
                <a:latin typeface="Franklin Gothic Book"/>
              </a:endParaRPr>
            </a:p>
          </p:txBody>
        </p:sp>
        <p:sp>
          <p:nvSpPr>
            <p:cNvPr id="57" name="TextBox 56"/>
            <p:cNvSpPr txBox="1"/>
            <p:nvPr/>
          </p:nvSpPr>
          <p:spPr>
            <a:xfrm>
              <a:off x="8189507" y="1231713"/>
              <a:ext cx="3276600" cy="1800493"/>
            </a:xfrm>
            <a:prstGeom prst="rect">
              <a:avLst/>
            </a:prstGeom>
            <a:grpFill/>
          </p:spPr>
          <p:txBody>
            <a:bodyPr wrap="square" rtlCol="0">
              <a:spAutoFit/>
            </a:bodyPr>
            <a:lstStyle/>
            <a:p>
              <a:pPr>
                <a:spcBef>
                  <a:spcPts val="600"/>
                </a:spcBef>
              </a:pPr>
              <a:r>
                <a:rPr lang="en-US" dirty="0">
                  <a:solidFill>
                    <a:schemeClr val="bg1"/>
                  </a:solidFill>
                </a:rPr>
                <a:t>Customer Challenges</a:t>
              </a:r>
            </a:p>
            <a:p>
              <a:endParaRPr lang="en-US" dirty="0">
                <a:solidFill>
                  <a:schemeClr val="bg1"/>
                </a:solidFill>
              </a:endParaRPr>
            </a:p>
            <a:p>
              <a:pPr marL="285750" indent="-285750">
                <a:spcAft>
                  <a:spcPts val="600"/>
                </a:spcAft>
                <a:buFont typeface="Arial" panose="020B0604020202020204" pitchFamily="34" charset="0"/>
                <a:buChar char="•"/>
              </a:pPr>
              <a:r>
                <a:rPr lang="en-US" sz="1400" dirty="0">
                  <a:solidFill>
                    <a:schemeClr val="bg1"/>
                  </a:solidFill>
                </a:rPr>
                <a:t>Documents created by multiple vendors in AFP format </a:t>
              </a:r>
            </a:p>
            <a:p>
              <a:pPr marL="285750" indent="-285750">
                <a:spcAft>
                  <a:spcPts val="600"/>
                </a:spcAft>
                <a:buFont typeface="Arial" panose="020B0604020202020204" pitchFamily="34" charset="0"/>
                <a:buChar char="•"/>
              </a:pPr>
              <a:r>
                <a:rPr lang="en-US" sz="1400" dirty="0">
                  <a:solidFill>
                    <a:schemeClr val="bg1"/>
                  </a:solidFill>
                </a:rPr>
                <a:t>Resided in online repository that did not meet Section 508 compliance requirements</a:t>
              </a:r>
            </a:p>
          </p:txBody>
        </p:sp>
      </p:grpSp>
      <p:sp>
        <p:nvSpPr>
          <p:cNvPr id="29" name="Rectangle 28"/>
          <p:cNvSpPr/>
          <p:nvPr/>
        </p:nvSpPr>
        <p:spPr>
          <a:xfrm>
            <a:off x="228600" y="609600"/>
            <a:ext cx="3295988" cy="818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736202"/>
            <a:ext cx="3067050" cy="495300"/>
          </a:xfrm>
          <a:prstGeom prst="rect">
            <a:avLst/>
          </a:prstGeom>
        </p:spPr>
      </p:pic>
      <p:graphicFrame>
        <p:nvGraphicFramePr>
          <p:cNvPr id="3" name="Table 2"/>
          <p:cNvGraphicFramePr>
            <a:graphicFrameLocks noGrp="1"/>
          </p:cNvGraphicFramePr>
          <p:nvPr>
            <p:extLst/>
          </p:nvPr>
        </p:nvGraphicFramePr>
        <p:xfrm>
          <a:off x="291921" y="1786635"/>
          <a:ext cx="7149513" cy="3967480"/>
        </p:xfrm>
        <a:graphic>
          <a:graphicData uri="http://schemas.openxmlformats.org/drawingml/2006/table">
            <a:tbl>
              <a:tblPr firstCol="1" bandRow="1">
                <a:tableStyleId>{5C22544A-7EE6-4342-B048-85BDC9FD1C3A}</a:tableStyleId>
              </a:tblPr>
              <a:tblGrid>
                <a:gridCol w="1563956">
                  <a:extLst>
                    <a:ext uri="{9D8B030D-6E8A-4147-A177-3AD203B41FA5}">
                      <a16:colId xmlns:a16="http://schemas.microsoft.com/office/drawing/2014/main" val="20000"/>
                    </a:ext>
                  </a:extLst>
                </a:gridCol>
                <a:gridCol w="5585557">
                  <a:extLst>
                    <a:ext uri="{9D8B030D-6E8A-4147-A177-3AD203B41FA5}">
                      <a16:colId xmlns:a16="http://schemas.microsoft.com/office/drawing/2014/main" val="20001"/>
                    </a:ext>
                  </a:extLst>
                </a:gridCol>
              </a:tblGrid>
              <a:tr h="91439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a:t>Customer Profile</a:t>
                      </a:r>
                    </a:p>
                    <a:p>
                      <a:endParaRPr lang="en-US" dirty="0">
                        <a:latin typeface="+mn-lt"/>
                      </a:endParaRPr>
                    </a:p>
                  </a:txBody>
                  <a:tcPr/>
                </a:tc>
                <a:tc>
                  <a:txBody>
                    <a:bodyPr/>
                    <a:lstStyle/>
                    <a:p>
                      <a:pPr>
                        <a:spcBef>
                          <a:spcPts val="1080"/>
                        </a:spcBef>
                      </a:pPr>
                      <a:r>
                        <a:rPr lang="en-US" sz="1400" dirty="0"/>
                        <a:t>Allison Payment Systems is a 120 year old company that has successfully evolved from a coupon payment books manufacturer to a full communications provider specializing in transactional documents</a:t>
                      </a:r>
                    </a:p>
                    <a:p>
                      <a:endParaRPr lang="en-US" b="0" dirty="0">
                        <a:latin typeface="+mj-lt"/>
                      </a:endParaRPr>
                    </a:p>
                  </a:txBody>
                  <a:tcPr/>
                </a:tc>
                <a:extLst>
                  <a:ext uri="{0D108BD9-81ED-4DB2-BD59-A6C34878D82A}">
                    <a16:rowId xmlns:a16="http://schemas.microsoft.com/office/drawing/2014/main" val="10000"/>
                  </a:ext>
                </a:extLst>
              </a:tr>
              <a:tr h="38786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kern="1200" dirty="0"/>
                        <a:t>Industry</a:t>
                      </a:r>
                    </a:p>
                    <a:p>
                      <a:endParaRPr lang="en-US" dirty="0"/>
                    </a:p>
                  </a:txBody>
                  <a:tcPr/>
                </a:tc>
                <a:tc>
                  <a:txBody>
                    <a:bodyPr/>
                    <a:lstStyle/>
                    <a:p>
                      <a:r>
                        <a:rPr lang="en-US" sz="1400" dirty="0"/>
                        <a:t>Commercial printing</a:t>
                      </a:r>
                    </a:p>
                  </a:txBody>
                  <a:tcPr/>
                </a:tc>
                <a:extLst>
                  <a:ext uri="{0D108BD9-81ED-4DB2-BD59-A6C34878D82A}">
                    <a16:rowId xmlns:a16="http://schemas.microsoft.com/office/drawing/2014/main" val="10001"/>
                  </a:ext>
                </a:extLst>
              </a:tr>
              <a:tr h="370840">
                <a:tc>
                  <a:txBody>
                    <a:bodyPr/>
                    <a:lstStyle/>
                    <a:p>
                      <a:pPr algn="r"/>
                      <a:r>
                        <a:rPr lang="en-US" sz="1400" dirty="0"/>
                        <a:t>Location</a:t>
                      </a:r>
                      <a:endParaRPr lang="en-US" sz="1400" dirty="0">
                        <a:solidFill>
                          <a:schemeClr val="bg1"/>
                        </a:solidFill>
                      </a:endParaRPr>
                    </a:p>
                  </a:txBody>
                  <a:tcPr/>
                </a:tc>
                <a:tc>
                  <a:txBody>
                    <a:bodyPr/>
                    <a:lstStyle/>
                    <a:p>
                      <a:r>
                        <a:rPr lang="en-US" sz="1400" dirty="0"/>
                        <a:t>Indiana,</a:t>
                      </a:r>
                      <a:r>
                        <a:rPr lang="en-US" sz="1400" baseline="0" dirty="0"/>
                        <a:t> </a:t>
                      </a:r>
                      <a:r>
                        <a:rPr lang="en-US" sz="1400" dirty="0"/>
                        <a:t> United</a:t>
                      </a:r>
                      <a:r>
                        <a:rPr lang="en-US" sz="1400" baseline="0" dirty="0"/>
                        <a:t> States</a:t>
                      </a:r>
                      <a:endParaRPr lang="en-US" sz="1400" dirty="0"/>
                    </a:p>
                  </a:txBody>
                  <a:tcPr/>
                </a:tc>
                <a:extLst>
                  <a:ext uri="{0D108BD9-81ED-4DB2-BD59-A6C34878D82A}">
                    <a16:rowId xmlns:a16="http://schemas.microsoft.com/office/drawing/2014/main" val="10002"/>
                  </a:ext>
                </a:extLst>
              </a:tr>
              <a:tr h="370840">
                <a:tc>
                  <a:txBody>
                    <a:bodyPr/>
                    <a:lstStyle/>
                    <a:p>
                      <a:pPr algn="r"/>
                      <a:r>
                        <a:rPr lang="en-US" sz="1400" dirty="0"/>
                        <a:t>Deal</a:t>
                      </a:r>
                      <a:r>
                        <a:rPr lang="en-US" sz="1400" baseline="0" dirty="0"/>
                        <a:t> Value</a:t>
                      </a:r>
                      <a:endParaRPr lang="en-US" sz="1400" dirty="0">
                        <a:solidFill>
                          <a:schemeClr val="bg1"/>
                        </a:solidFill>
                      </a:endParaRPr>
                    </a:p>
                  </a:txBody>
                  <a:tcPr/>
                </a:tc>
                <a:tc>
                  <a:txBody>
                    <a:bodyPr/>
                    <a:lstStyle/>
                    <a:p>
                      <a:r>
                        <a:rPr lang="en-US" sz="1400" baseline="0" dirty="0"/>
                        <a:t>Dennis (this one is bundled so estimated was $122K)</a:t>
                      </a:r>
                      <a:endParaRPr lang="en-US" sz="1400" dirty="0">
                        <a:solidFill>
                          <a:srgbClr val="C00000"/>
                        </a:solidFill>
                      </a:endParaRPr>
                    </a:p>
                  </a:txBody>
                  <a:tcPr/>
                </a:tc>
                <a:extLst>
                  <a:ext uri="{0D108BD9-81ED-4DB2-BD59-A6C34878D82A}">
                    <a16:rowId xmlns:a16="http://schemas.microsoft.com/office/drawing/2014/main" val="10003"/>
                  </a:ext>
                </a:extLst>
              </a:tr>
              <a:tr h="370840">
                <a:tc>
                  <a:txBody>
                    <a:bodyPr/>
                    <a:lstStyle/>
                    <a:p>
                      <a:pPr algn="r"/>
                      <a:r>
                        <a:rPr lang="en-US" sz="1400" dirty="0"/>
                        <a:t>Close date</a:t>
                      </a:r>
                      <a:endParaRPr lang="en-US" sz="1400" dirty="0">
                        <a:solidFill>
                          <a:schemeClr val="bg1"/>
                        </a:solidFill>
                      </a:endParaRPr>
                    </a:p>
                  </a:txBody>
                  <a:tcPr/>
                </a:tc>
                <a:tc>
                  <a:txBody>
                    <a:bodyPr/>
                    <a:lstStyle/>
                    <a:p>
                      <a:r>
                        <a:rPr lang="en-US" sz="1400" baseline="0" dirty="0"/>
                        <a:t>July 2015</a:t>
                      </a:r>
                      <a:endParaRPr lang="en-US" sz="1400" dirty="0">
                        <a:solidFill>
                          <a:srgbClr val="C00000"/>
                        </a:solidFill>
                      </a:endParaRPr>
                    </a:p>
                  </a:txBody>
                  <a:tcPr/>
                </a:tc>
                <a:extLst>
                  <a:ext uri="{0D108BD9-81ED-4DB2-BD59-A6C34878D82A}">
                    <a16:rowId xmlns:a16="http://schemas.microsoft.com/office/drawing/2014/main" val="10004"/>
                  </a:ext>
                </a:extLst>
              </a:tr>
              <a:tr h="370840">
                <a:tc>
                  <a:txBody>
                    <a:bodyPr/>
                    <a:lstStyle/>
                    <a:p>
                      <a:pPr algn="r"/>
                      <a:r>
                        <a:rPr lang="en-US" sz="1400" dirty="0"/>
                        <a:t>Competitor/</a:t>
                      </a:r>
                      <a:br>
                        <a:rPr lang="en-US" sz="1400" dirty="0"/>
                      </a:br>
                      <a:r>
                        <a:rPr lang="en-US" sz="1400" dirty="0"/>
                        <a:t>Incumbent</a:t>
                      </a:r>
                      <a:endParaRPr lang="en-US" sz="1400" dirty="0">
                        <a:solidFill>
                          <a:schemeClr val="bg1"/>
                        </a:solidFill>
                      </a:endParaRPr>
                    </a:p>
                  </a:txBody>
                  <a:tcPr/>
                </a:tc>
                <a:tc>
                  <a:txBody>
                    <a:bodyPr/>
                    <a:lstStyle/>
                    <a:p>
                      <a:r>
                        <a:rPr lang="en-US" sz="1400" baseline="0" dirty="0"/>
                        <a:t>Dennis – unknown – Jeff Hines worked this</a:t>
                      </a:r>
                      <a:endParaRPr lang="en-US" sz="1400" dirty="0"/>
                    </a:p>
                  </a:txBody>
                  <a:tcPr/>
                </a:tc>
                <a:extLst>
                  <a:ext uri="{0D108BD9-81ED-4DB2-BD59-A6C34878D82A}">
                    <a16:rowId xmlns:a16="http://schemas.microsoft.com/office/drawing/2014/main" val="10005"/>
                  </a:ext>
                </a:extLst>
              </a:tr>
              <a:tr h="370840">
                <a:tc>
                  <a:txBody>
                    <a:bodyPr/>
                    <a:lstStyle/>
                    <a:p>
                      <a:pPr algn="r"/>
                      <a:r>
                        <a:rPr lang="en-US" sz="1400" dirty="0"/>
                        <a:t>Customer Contacts</a:t>
                      </a:r>
                      <a:endParaRPr lang="en-US" sz="1400" dirty="0">
                        <a:solidFill>
                          <a:schemeClr val="bg1"/>
                        </a:solidFill>
                      </a:endParaRPr>
                    </a:p>
                  </a:txBody>
                  <a:tcPr/>
                </a:tc>
                <a:tc>
                  <a:txBody>
                    <a:bodyPr/>
                    <a:lstStyle/>
                    <a:p>
                      <a:r>
                        <a:rPr lang="en-US" sz="1400" dirty="0"/>
                        <a:t>President,</a:t>
                      </a:r>
                      <a:r>
                        <a:rPr lang="en-US" sz="1400" baseline="0" dirty="0"/>
                        <a:t> Head of IT</a:t>
                      </a:r>
                      <a:endParaRPr lang="en-US" sz="1400" dirty="0"/>
                    </a:p>
                  </a:txBody>
                  <a:tcPr/>
                </a:tc>
                <a:extLst>
                  <a:ext uri="{0D108BD9-81ED-4DB2-BD59-A6C34878D82A}">
                    <a16:rowId xmlns:a16="http://schemas.microsoft.com/office/drawing/2014/main" val="10006"/>
                  </a:ext>
                </a:extLst>
              </a:tr>
              <a:tr h="370840">
                <a:tc>
                  <a:txBody>
                    <a:bodyPr/>
                    <a:lstStyle/>
                    <a:p>
                      <a:pPr algn="r"/>
                      <a:r>
                        <a:rPr lang="en-US" sz="1400" dirty="0"/>
                        <a:t>CTI Solutions</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PRO Transform for Accessible PDF, PRO Designer</a:t>
                      </a:r>
                      <a:endParaRPr lang="en-US" sz="1400" dirty="0">
                        <a:solidFill>
                          <a:srgbClr val="3A3A3A"/>
                        </a:solidFill>
                        <a:latin typeface="Franklin Gothic Book"/>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7458515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228599"/>
            <a:ext cx="8153396" cy="6248400"/>
          </a:xfrm>
          <a:prstGeom prst="round1Rect">
            <a:avLst>
              <a:gd name="adj" fmla="val 10188"/>
            </a:avLst>
          </a:prstGeom>
          <a:no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25" name="Rounded Rectangle 24"/>
          <p:cNvSpPr/>
          <p:nvPr/>
        </p:nvSpPr>
        <p:spPr bwMode="auto">
          <a:xfrm>
            <a:off x="801414" y="1777406"/>
            <a:ext cx="3313385" cy="4876586"/>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26" name="TextBox 25"/>
          <p:cNvSpPr txBox="1"/>
          <p:nvPr/>
        </p:nvSpPr>
        <p:spPr>
          <a:xfrm>
            <a:off x="937101" y="2297192"/>
            <a:ext cx="2912497" cy="1323439"/>
          </a:xfrm>
          <a:prstGeom prst="rect">
            <a:avLst/>
          </a:prstGeom>
          <a:noFill/>
        </p:spPr>
        <p:txBody>
          <a:bodyPr wrap="square" rtlCol="0">
            <a:spAutoFit/>
          </a:bodyPr>
          <a:lstStyle/>
          <a:p>
            <a:pPr marL="285750" indent="-285750" defTabSz="914310">
              <a:spcAft>
                <a:spcPts val="1200"/>
              </a:spcAft>
              <a:buFont typeface="Wingdings" panose="05000000000000000000" pitchFamily="2" charset="2"/>
              <a:buChar char="ü"/>
            </a:pPr>
            <a:r>
              <a:rPr lang="en-US" sz="1400" dirty="0">
                <a:solidFill>
                  <a:schemeClr val="bg1"/>
                </a:solidFill>
              </a:rPr>
              <a:t>CTI tested and assessed Allison Payment’s AFP files</a:t>
            </a:r>
          </a:p>
          <a:p>
            <a:pPr marL="285750" indent="-285750" defTabSz="914310">
              <a:spcAft>
                <a:spcPts val="1200"/>
              </a:spcAft>
              <a:buFont typeface="Wingdings" panose="05000000000000000000" pitchFamily="2" charset="2"/>
              <a:buChar char="ü"/>
            </a:pPr>
            <a:r>
              <a:rPr lang="en-US" sz="1400" dirty="0">
                <a:solidFill>
                  <a:schemeClr val="bg1"/>
                </a:solidFill>
              </a:rPr>
              <a:t>Verified that they could be inducted and tagged to produce Accessible PDF to WCAG 2.0 .</a:t>
            </a:r>
          </a:p>
        </p:txBody>
      </p:sp>
      <p:sp>
        <p:nvSpPr>
          <p:cNvPr id="27" name="TextBox 26"/>
          <p:cNvSpPr txBox="1"/>
          <p:nvPr/>
        </p:nvSpPr>
        <p:spPr>
          <a:xfrm>
            <a:off x="818811"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THE Process</a:t>
            </a:r>
          </a:p>
        </p:txBody>
      </p:sp>
      <p:sp>
        <p:nvSpPr>
          <p:cNvPr id="29" name="Rounded Rectangle 28"/>
          <p:cNvSpPr/>
          <p:nvPr/>
        </p:nvSpPr>
        <p:spPr bwMode="auto">
          <a:xfrm>
            <a:off x="8822979"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0" name="TextBox 29"/>
          <p:cNvSpPr txBox="1"/>
          <p:nvPr/>
        </p:nvSpPr>
        <p:spPr>
          <a:xfrm>
            <a:off x="8996046" y="1984184"/>
            <a:ext cx="2734308" cy="369332"/>
          </a:xfrm>
          <a:prstGeom prst="rect">
            <a:avLst/>
          </a:prstGeom>
          <a:noFill/>
        </p:spPr>
        <p:txBody>
          <a:bodyPr wrap="square" rtlCol="0">
            <a:spAutoFit/>
          </a:bodyPr>
          <a:lstStyle/>
          <a:p>
            <a:pPr algn="ctr" defTabSz="914310">
              <a:defRPr/>
            </a:pPr>
            <a:r>
              <a:rPr lang="en-US" kern="0" cap="all" dirty="0">
                <a:solidFill>
                  <a:srgbClr val="FFFFFF"/>
                </a:solidFill>
                <a:latin typeface="+mj-lt"/>
              </a:rPr>
              <a:t>CUSTOMER IMPACT</a:t>
            </a:r>
          </a:p>
        </p:txBody>
      </p:sp>
      <p:sp>
        <p:nvSpPr>
          <p:cNvPr id="31" name="TextBox 30"/>
          <p:cNvSpPr txBox="1"/>
          <p:nvPr/>
        </p:nvSpPr>
        <p:spPr>
          <a:xfrm>
            <a:off x="9093126" y="2415450"/>
            <a:ext cx="2794074" cy="2739211"/>
          </a:xfrm>
          <a:prstGeom prst="rect">
            <a:avLst/>
          </a:prstGeom>
          <a:noFill/>
        </p:spPr>
        <p:txBody>
          <a:bodyPr wrap="square" rtlCol="0">
            <a:spAutoFit/>
          </a:bodyPr>
          <a:lstStyle/>
          <a:p>
            <a:pPr marL="285750" lvl="1" indent="-285750">
              <a:spcAft>
                <a:spcPts val="1200"/>
              </a:spcAft>
              <a:buFont typeface="Wingdings" panose="05000000000000000000" pitchFamily="2" charset="2"/>
              <a:buChar char="ü"/>
            </a:pPr>
            <a:r>
              <a:rPr lang="en-US" sz="1400" dirty="0">
                <a:solidFill>
                  <a:srgbClr val="FFFFFF"/>
                </a:solidFill>
              </a:rPr>
              <a:t>Existing AFP creation remained the same. </a:t>
            </a:r>
          </a:p>
          <a:p>
            <a:pPr marL="285750" lvl="1" indent="-285750">
              <a:spcAft>
                <a:spcPts val="1200"/>
              </a:spcAft>
              <a:buFont typeface="Wingdings" panose="05000000000000000000" pitchFamily="2" charset="2"/>
              <a:buChar char="ü"/>
            </a:pPr>
            <a:r>
              <a:rPr lang="en-US" sz="1400" dirty="0">
                <a:solidFill>
                  <a:schemeClr val="bg1"/>
                </a:solidFill>
              </a:rPr>
              <a:t>Continued to use their existing archiving &amp; retrieval system.</a:t>
            </a:r>
          </a:p>
          <a:p>
            <a:pPr marL="285750" lvl="1" indent="-285750">
              <a:spcAft>
                <a:spcPts val="1200"/>
              </a:spcAft>
              <a:buFont typeface="Wingdings" panose="05000000000000000000" pitchFamily="2" charset="2"/>
              <a:buChar char="ü"/>
            </a:pPr>
            <a:r>
              <a:rPr lang="en-US" sz="1400" dirty="0">
                <a:solidFill>
                  <a:schemeClr val="bg1"/>
                </a:solidFill>
              </a:rPr>
              <a:t>No application changes were required, allowing them to add document accessibility without additional resources. </a:t>
            </a:r>
          </a:p>
          <a:p>
            <a:pPr marL="171434" lvl="1" indent="-171434">
              <a:spcAft>
                <a:spcPts val="1200"/>
              </a:spcAft>
              <a:buFont typeface="Arial"/>
              <a:buChar char="•"/>
            </a:pPr>
            <a:endParaRPr lang="en-US" sz="1000" dirty="0">
              <a:solidFill>
                <a:srgbClr val="FFFFFF"/>
              </a:solidFill>
              <a:latin typeface="Franklin Gothic Book"/>
            </a:endParaRPr>
          </a:p>
          <a:p>
            <a:pPr marL="171434" lvl="1" indent="-171434">
              <a:spcAft>
                <a:spcPts val="1200"/>
              </a:spcAft>
              <a:buFont typeface="Arial"/>
              <a:buChar char="•"/>
            </a:pPr>
            <a:endParaRPr lang="en-US" sz="1000" dirty="0">
              <a:solidFill>
                <a:srgbClr val="FFFFFF"/>
              </a:solidFill>
              <a:latin typeface="Franklin Gothic Book"/>
            </a:endParaRPr>
          </a:p>
        </p:txBody>
      </p:sp>
      <p:sp>
        <p:nvSpPr>
          <p:cNvPr id="37" name="Rounded Rectangle 36"/>
          <p:cNvSpPr/>
          <p:nvPr/>
        </p:nvSpPr>
        <p:spPr bwMode="auto">
          <a:xfrm>
            <a:off x="4813825" y="1777406"/>
            <a:ext cx="3310128" cy="4873752"/>
          </a:xfrm>
          <a:prstGeom prst="roundRect">
            <a:avLst>
              <a:gd name="adj" fmla="val 2381"/>
            </a:avLst>
          </a:prstGeom>
          <a:solidFill>
            <a:schemeClr val="accent1"/>
          </a:solidFill>
          <a:ln w="12700" cap="sq" algn="ctr">
            <a:noFill/>
            <a:miter lim="800000"/>
            <a:headEnd/>
            <a:tailEnd/>
          </a:ln>
          <a:effectLst/>
        </p:spPr>
        <p:txBody>
          <a:bodyPr wrap="square" lIns="91440" rIns="91440" rtlCol="0" anchor="ctr"/>
          <a:lstStyle/>
          <a:p>
            <a:pPr algn="ctr">
              <a:spcBef>
                <a:spcPts val="1080"/>
              </a:spcBef>
            </a:pPr>
            <a:endParaRPr lang="en-US" sz="1000" dirty="0">
              <a:solidFill>
                <a:srgbClr val="3A3A3A"/>
              </a:solidFill>
              <a:latin typeface="Franklin Gothic Book"/>
            </a:endParaRPr>
          </a:p>
        </p:txBody>
      </p:sp>
      <p:sp>
        <p:nvSpPr>
          <p:cNvPr id="38" name="TextBox 37"/>
          <p:cNvSpPr txBox="1"/>
          <p:nvPr/>
        </p:nvSpPr>
        <p:spPr>
          <a:xfrm>
            <a:off x="5118596" y="2291166"/>
            <a:ext cx="2594911" cy="3123932"/>
          </a:xfrm>
          <a:prstGeom prst="rect">
            <a:avLst/>
          </a:prstGeom>
          <a:noFill/>
        </p:spPr>
        <p:txBody>
          <a:bodyPr wrap="square" rtlCol="0">
            <a:spAutoFit/>
          </a:bodyPr>
          <a:lstStyle/>
          <a:p>
            <a:pPr marL="1588" lvl="1"/>
            <a:r>
              <a:rPr lang="en-GB" sz="1400" dirty="0">
                <a:solidFill>
                  <a:srgbClr val="FFFFFF"/>
                </a:solidFill>
                <a:latin typeface="+mj-lt"/>
              </a:rPr>
              <a:t>Economic Value</a:t>
            </a:r>
          </a:p>
          <a:p>
            <a:pPr marL="287338" lvl="1" indent="-285750">
              <a:spcAft>
                <a:spcPts val="600"/>
              </a:spcAft>
              <a:buFont typeface="Wingdings" panose="05000000000000000000" pitchFamily="2" charset="2"/>
              <a:buChar char="ü"/>
            </a:pPr>
            <a:r>
              <a:rPr lang="en-GB" sz="1400" dirty="0">
                <a:solidFill>
                  <a:srgbClr val="FFFFFF"/>
                </a:solidFill>
                <a:latin typeface="+mj-lt"/>
              </a:rPr>
              <a:t>Allison Payment Systems won the RFP.</a:t>
            </a:r>
          </a:p>
          <a:p>
            <a:pPr marL="1588" lvl="1"/>
            <a:r>
              <a:rPr lang="en-GB" sz="1400" dirty="0">
                <a:solidFill>
                  <a:srgbClr val="FFFFFF"/>
                </a:solidFill>
                <a:latin typeface="+mj-lt"/>
              </a:rPr>
              <a:t>Strategic Value</a:t>
            </a:r>
          </a:p>
          <a:p>
            <a:pPr marL="285750" lvl="1" indent="-285750">
              <a:spcAft>
                <a:spcPts val="600"/>
              </a:spcAft>
              <a:buFont typeface="Wingdings" panose="05000000000000000000" pitchFamily="2" charset="2"/>
              <a:buChar char="ü"/>
            </a:pPr>
            <a:r>
              <a:rPr lang="en-GB" sz="1400" dirty="0">
                <a:solidFill>
                  <a:srgbClr val="FFFFFF"/>
                </a:solidFill>
                <a:latin typeface="+mj-lt"/>
              </a:rPr>
              <a:t>They increased revenues &amp; profits.</a:t>
            </a:r>
          </a:p>
          <a:p>
            <a:pPr>
              <a:spcAft>
                <a:spcPts val="600"/>
              </a:spcAft>
            </a:pPr>
            <a:r>
              <a:rPr lang="en-GB" sz="1400" dirty="0">
                <a:solidFill>
                  <a:srgbClr val="FFFFFF"/>
                </a:solidFill>
              </a:rPr>
              <a:t>Political Value</a:t>
            </a:r>
            <a:endParaRPr lang="en-GB" sz="1400" dirty="0">
              <a:solidFill>
                <a:srgbClr val="FFFFFF"/>
              </a:solidFill>
              <a:latin typeface="+mj-lt"/>
            </a:endParaRPr>
          </a:p>
          <a:p>
            <a:pPr marL="287338" lvl="1" indent="-285750">
              <a:spcAft>
                <a:spcPts val="1200"/>
              </a:spcAft>
              <a:buFont typeface="Wingdings" panose="05000000000000000000" pitchFamily="2" charset="2"/>
              <a:buChar char="ü"/>
            </a:pPr>
            <a:r>
              <a:rPr lang="en-US" sz="1400" dirty="0">
                <a:solidFill>
                  <a:srgbClr val="FFFFFF"/>
                </a:solidFill>
              </a:rPr>
              <a:t>They were able to deliver accessible documents and gain the internal expertise and technology to continue to meet the growing need for document accessibility.</a:t>
            </a:r>
            <a:endParaRPr lang="en-GB" sz="1400" dirty="0">
              <a:solidFill>
                <a:srgbClr val="FFFFFF"/>
              </a:solidFill>
            </a:endParaRPr>
          </a:p>
        </p:txBody>
      </p:sp>
      <p:sp>
        <p:nvSpPr>
          <p:cNvPr id="5" name="Rectangle 4"/>
          <p:cNvSpPr/>
          <p:nvPr/>
        </p:nvSpPr>
        <p:spPr>
          <a:xfrm>
            <a:off x="818811" y="755353"/>
            <a:ext cx="3295988" cy="818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976707" y="1865743"/>
            <a:ext cx="3002334" cy="369332"/>
          </a:xfrm>
          <a:prstGeom prst="rect">
            <a:avLst/>
          </a:prstGeom>
          <a:noFill/>
        </p:spPr>
        <p:txBody>
          <a:bodyPr wrap="square" rtlCol="0">
            <a:spAutoFit/>
          </a:bodyPr>
          <a:lstStyle/>
          <a:p>
            <a:pPr algn="ctr" defTabSz="914310">
              <a:defRPr/>
            </a:pPr>
            <a:r>
              <a:rPr lang="en-US" kern="0" cap="all" dirty="0">
                <a:solidFill>
                  <a:srgbClr val="FFFFFF"/>
                </a:solidFill>
                <a:latin typeface="+mj-lt"/>
              </a:rPr>
              <a:t>VALUE DIMENSIONS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101" y="887374"/>
            <a:ext cx="3067050" cy="495300"/>
          </a:xfrm>
          <a:prstGeom prst="rect">
            <a:avLst/>
          </a:prstGeom>
        </p:spPr>
      </p:pic>
    </p:spTree>
    <p:extLst>
      <p:ext uri="{BB962C8B-B14F-4D97-AF65-F5344CB8AC3E}">
        <p14:creationId xmlns:p14="http://schemas.microsoft.com/office/powerpoint/2010/main" val="3518770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6970045-2937-47E6-96BE-FFF4F335C273}"/>
              </a:ext>
            </a:extLst>
          </p:cNvPr>
          <p:cNvSpPr>
            <a:spLocks noGrp="1"/>
          </p:cNvSpPr>
          <p:nvPr>
            <p:ph type="title"/>
          </p:nvPr>
        </p:nvSpPr>
        <p:spPr/>
        <p:txBody>
          <a:bodyPr/>
          <a:lstStyle/>
          <a:p>
            <a:endParaRPr lang="en-US"/>
          </a:p>
        </p:txBody>
      </p:sp>
      <p:sp>
        <p:nvSpPr>
          <p:cNvPr id="3" name="Content Placeholder 2"/>
          <p:cNvSpPr>
            <a:spLocks noGrp="1"/>
          </p:cNvSpPr>
          <p:nvPr>
            <p:ph type="body" sz="quarter" idx="10"/>
          </p:nvPr>
        </p:nvSpPr>
        <p:spPr>
          <a:prstGeom prst="rect">
            <a:avLst/>
          </a:prstGeom>
        </p:spPr>
        <p:txBody>
          <a:bodyPr/>
          <a:lstStyle/>
          <a:p>
            <a:r>
              <a:rPr lang="en-US" dirty="0">
                <a:solidFill>
                  <a:srgbClr val="080808"/>
                </a:solidFill>
              </a:rPr>
              <a:t>Health Medicare Accessible PDF</a:t>
            </a:r>
          </a:p>
          <a:p>
            <a:pPr lvl="1"/>
            <a:r>
              <a:rPr lang="en-US" dirty="0">
                <a:solidFill>
                  <a:srgbClr val="080808"/>
                </a:solidFill>
              </a:rPr>
              <a:t>ANOC</a:t>
            </a:r>
          </a:p>
          <a:p>
            <a:pPr lvl="1"/>
            <a:r>
              <a:rPr lang="en-US" dirty="0">
                <a:solidFill>
                  <a:srgbClr val="080808"/>
                </a:solidFill>
              </a:rPr>
              <a:t>Directories</a:t>
            </a:r>
          </a:p>
          <a:p>
            <a:pPr lvl="1"/>
            <a:r>
              <a:rPr lang="en-US" dirty="0">
                <a:solidFill>
                  <a:srgbClr val="080808"/>
                </a:solidFill>
              </a:rPr>
              <a:t>EOBs</a:t>
            </a:r>
          </a:p>
          <a:p>
            <a:pPr lvl="1"/>
            <a:r>
              <a:rPr lang="en-US" dirty="0">
                <a:solidFill>
                  <a:srgbClr val="080808"/>
                </a:solidFill>
              </a:rPr>
              <a:t>SBs</a:t>
            </a:r>
          </a:p>
        </p:txBody>
      </p:sp>
      <p:sp>
        <p:nvSpPr>
          <p:cNvPr id="9" name="Text Placeholder 8">
            <a:extLst>
              <a:ext uri="{FF2B5EF4-FFF2-40B4-BE49-F238E27FC236}">
                <a16:creationId xmlns:a16="http://schemas.microsoft.com/office/drawing/2014/main" id="{7A7A9B1B-DCCD-47F6-86A9-BA7C849846CC}"/>
              </a:ext>
            </a:extLst>
          </p:cNvPr>
          <p:cNvSpPr>
            <a:spLocks noGrp="1"/>
          </p:cNvSpPr>
          <p:nvPr>
            <p:ph type="body" sz="quarter" idx="11"/>
          </p:nvPr>
        </p:nvSpPr>
        <p:spPr/>
        <p:txBody>
          <a:bodyPr>
            <a:normAutofit fontScale="92500" lnSpcReduction="20000"/>
          </a:bodyPr>
          <a:lstStyle/>
          <a:p>
            <a:endParaRPr lang="en-US"/>
          </a:p>
        </p:txBody>
      </p:sp>
      <p:sp>
        <p:nvSpPr>
          <p:cNvPr id="4" name="Slide Number Placeholder 3"/>
          <p:cNvSpPr>
            <a:spLocks noGrp="1"/>
          </p:cNvSpPr>
          <p:nvPr>
            <p:ph type="sldNum" sz="quarter" idx="4294967295"/>
          </p:nvPr>
        </p:nvSpPr>
        <p:spPr>
          <a:xfrm>
            <a:off x="10058400" y="6356350"/>
            <a:ext cx="2133600" cy="365125"/>
          </a:xfrm>
          <a:prstGeom prst="rect">
            <a:avLst/>
          </a:prstGeom>
        </p:spPr>
        <p:txBody>
          <a:bodyPr/>
          <a:lstStyle/>
          <a:p>
            <a:fld id="{838FF20F-A133-4FF7-99BC-411EC87E5CFF}" type="slidenum">
              <a:rPr lang="en-US" smtClean="0">
                <a:solidFill>
                  <a:prstClr val="black">
                    <a:tint val="75000"/>
                  </a:prstClr>
                </a:solidFill>
              </a:rPr>
              <a:pPr/>
              <a:t>33</a:t>
            </a:fld>
            <a:endParaRPr lang="en-US">
              <a:solidFill>
                <a:prstClr val="black">
                  <a:tint val="75000"/>
                </a:prstClr>
              </a:solidFill>
            </a:endParaRPr>
          </a:p>
        </p:txBody>
      </p:sp>
      <p:pic>
        <p:nvPicPr>
          <p:cNvPr id="5" name="Picture 4"/>
          <p:cNvPicPr>
            <a:picLocks noChangeAspect="1"/>
          </p:cNvPicPr>
          <p:nvPr/>
        </p:nvPicPr>
        <p:blipFill>
          <a:blip r:embed="rId2"/>
          <a:stretch>
            <a:fillRect/>
          </a:stretch>
        </p:blipFill>
        <p:spPr>
          <a:xfrm>
            <a:off x="5447929" y="1812031"/>
            <a:ext cx="3792363" cy="4900984"/>
          </a:xfrm>
          <a:prstGeom prst="rect">
            <a:avLst/>
          </a:prstGeom>
          <a:ln>
            <a:solidFill>
              <a:srgbClr val="7030A0"/>
            </a:solidFill>
          </a:ln>
        </p:spPr>
      </p:pic>
    </p:spTree>
    <p:extLst>
      <p:ext uri="{BB962C8B-B14F-4D97-AF65-F5344CB8AC3E}">
        <p14:creationId xmlns:p14="http://schemas.microsoft.com/office/powerpoint/2010/main" val="2172284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962D2B-0D32-4635-B8AB-A302F2792F1F}"/>
              </a:ext>
            </a:extLst>
          </p:cNvPr>
          <p:cNvSpPr/>
          <p:nvPr/>
        </p:nvSpPr>
        <p:spPr>
          <a:xfrm>
            <a:off x="3276600" y="2835537"/>
            <a:ext cx="5638800" cy="1277403"/>
          </a:xfrm>
          <a:prstGeom prst="rect">
            <a:avLst/>
          </a:prstGeom>
          <a:gradFill>
            <a:gsLst>
              <a:gs pos="100000">
                <a:schemeClr val="accent1">
                  <a:lumMod val="75000"/>
                </a:schemeClr>
              </a:gs>
              <a:gs pos="0">
                <a:schemeClr val="accent1"/>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6" name="TextBox 5">
            <a:extLst>
              <a:ext uri="{FF2B5EF4-FFF2-40B4-BE49-F238E27FC236}">
                <a16:creationId xmlns:a16="http://schemas.microsoft.com/office/drawing/2014/main" id="{A51CE35A-9FB4-446B-B14E-58122BD3A38E}"/>
              </a:ext>
            </a:extLst>
          </p:cNvPr>
          <p:cNvSpPr txBox="1"/>
          <p:nvPr/>
        </p:nvSpPr>
        <p:spPr>
          <a:xfrm>
            <a:off x="2552700" y="2992878"/>
            <a:ext cx="7086600" cy="1101840"/>
          </a:xfrm>
          <a:prstGeom prst="rect">
            <a:avLst/>
          </a:prstGeom>
          <a:noFill/>
        </p:spPr>
        <p:txBody>
          <a:bodyPr wrap="square" rtlCol="0">
            <a:spAutoFit/>
          </a:bodyPr>
          <a:lstStyle/>
          <a:p>
            <a:pPr algn="ctr">
              <a:lnSpc>
                <a:spcPct val="80000"/>
              </a:lnSpc>
            </a:pPr>
            <a:r>
              <a:rPr lang="en-US" sz="8000" b="1" dirty="0">
                <a:latin typeface="+mj-lt"/>
              </a:rPr>
              <a:t>Thank You</a:t>
            </a:r>
          </a:p>
        </p:txBody>
      </p:sp>
      <p:pic>
        <p:nvPicPr>
          <p:cNvPr id="3" name="Picture 2">
            <a:extLst>
              <a:ext uri="{FF2B5EF4-FFF2-40B4-BE49-F238E27FC236}">
                <a16:creationId xmlns:a16="http://schemas.microsoft.com/office/drawing/2014/main" id="{28F5834D-B9EE-43CE-B77C-2859906B98B1}"/>
              </a:ext>
            </a:extLst>
          </p:cNvPr>
          <p:cNvPicPr>
            <a:picLocks noChangeAspect="1"/>
          </p:cNvPicPr>
          <p:nvPr/>
        </p:nvPicPr>
        <p:blipFill>
          <a:blip r:embed="rId4"/>
          <a:stretch>
            <a:fillRect/>
          </a:stretch>
        </p:blipFill>
        <p:spPr>
          <a:xfrm>
            <a:off x="3081613" y="1550806"/>
            <a:ext cx="5826530" cy="1101840"/>
          </a:xfrm>
          <a:prstGeom prst="rect">
            <a:avLst/>
          </a:prstGeom>
        </p:spPr>
      </p:pic>
    </p:spTree>
    <p:extLst>
      <p:ext uri="{BB962C8B-B14F-4D97-AF65-F5344CB8AC3E}">
        <p14:creationId xmlns:p14="http://schemas.microsoft.com/office/powerpoint/2010/main" val="264730293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50000">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10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7700" y="1295400"/>
            <a:ext cx="5334000" cy="5275290"/>
          </a:xfrm>
          <a:prstGeom prst="rect">
            <a:avLst/>
          </a:prstGeom>
          <a:noFill/>
        </p:spPr>
        <p:txBody>
          <a:bodyPr wrap="square" rtlCol="0">
            <a:spAutoFit/>
          </a:bodyPr>
          <a:lstStyle/>
          <a:p>
            <a:pPr marL="342900" indent="-342900">
              <a:buFont typeface="Wingdings" panose="05000000000000000000" pitchFamily="2" charset="2"/>
              <a:buChar char="ü"/>
            </a:pPr>
            <a:r>
              <a:rPr lang="en-US" sz="2000" dirty="0">
                <a:solidFill>
                  <a:srgbClr val="020202"/>
                </a:solidFill>
              </a:rPr>
              <a:t>One source for automated software solutions</a:t>
            </a:r>
          </a:p>
          <a:p>
            <a:pPr marL="742950" lvl="1" indent="-285750">
              <a:spcBef>
                <a:spcPct val="20000"/>
              </a:spcBef>
              <a:buFont typeface="Arial" pitchFamily="34" charset="0"/>
              <a:buChar char="–"/>
            </a:pPr>
            <a:r>
              <a:rPr lang="en-US" sz="1600" dirty="0"/>
              <a:t>Accessibility Express</a:t>
            </a:r>
          </a:p>
          <a:p>
            <a:pPr marL="742950" lvl="1" indent="-285750">
              <a:spcBef>
                <a:spcPct val="20000"/>
              </a:spcBef>
              <a:buFont typeface="Arial" pitchFamily="34" charset="0"/>
              <a:buChar char="–"/>
            </a:pPr>
            <a:r>
              <a:rPr lang="en-US" sz="1600" dirty="0"/>
              <a:t>Auto Tagger for Accessibility</a:t>
            </a:r>
          </a:p>
          <a:p>
            <a:pPr marL="342900" indent="-342900">
              <a:buFont typeface="Wingdings" panose="05000000000000000000" pitchFamily="2" charset="2"/>
              <a:buChar char="ü"/>
            </a:pPr>
            <a:r>
              <a:rPr lang="en-US" sz="2000" dirty="0">
                <a:solidFill>
                  <a:srgbClr val="020202"/>
                </a:solidFill>
              </a:rPr>
              <a:t>One stop Service Bureau for manual and automated remediation</a:t>
            </a:r>
            <a:endParaRPr lang="en-US" sz="2000" dirty="0"/>
          </a:p>
          <a:p>
            <a:pPr marL="342900" indent="-342900">
              <a:buFont typeface="Wingdings" panose="05000000000000000000" pitchFamily="2" charset="2"/>
              <a:buChar char="ü"/>
            </a:pPr>
            <a:r>
              <a:rPr lang="en-US" sz="2000" dirty="0">
                <a:solidFill>
                  <a:srgbClr val="020202"/>
                </a:solidFill>
              </a:rPr>
              <a:t>Expert accessibility consulting, services, and training</a:t>
            </a:r>
          </a:p>
          <a:p>
            <a:pPr marL="342900" indent="-342900">
              <a:buFont typeface="Wingdings" panose="05000000000000000000" pitchFamily="2" charset="2"/>
              <a:buChar char="ü"/>
            </a:pPr>
            <a:r>
              <a:rPr lang="en-US" sz="2000" dirty="0">
                <a:solidFill>
                  <a:srgbClr val="020202"/>
                </a:solidFill>
              </a:rPr>
              <a:t>All accessible alternate formats supported</a:t>
            </a:r>
          </a:p>
          <a:p>
            <a:pPr marL="742950" lvl="1" indent="-285750">
              <a:spcBef>
                <a:spcPct val="20000"/>
              </a:spcBef>
              <a:buFont typeface="Arial" pitchFamily="34" charset="0"/>
              <a:buChar char="–"/>
            </a:pPr>
            <a:r>
              <a:rPr lang="en-US" sz="1600" dirty="0"/>
              <a:t>Braille</a:t>
            </a:r>
          </a:p>
          <a:p>
            <a:pPr marL="742950" lvl="1" indent="-285750">
              <a:spcBef>
                <a:spcPct val="20000"/>
              </a:spcBef>
              <a:buFont typeface="Arial" pitchFamily="34" charset="0"/>
              <a:buChar char="–"/>
            </a:pPr>
            <a:r>
              <a:rPr lang="en-US" sz="1600" dirty="0"/>
              <a:t>Large print</a:t>
            </a:r>
          </a:p>
          <a:p>
            <a:pPr marL="742950" lvl="1" indent="-285750">
              <a:spcBef>
                <a:spcPct val="20000"/>
              </a:spcBef>
              <a:buFont typeface="Arial" pitchFamily="34" charset="0"/>
              <a:buChar char="–"/>
            </a:pPr>
            <a:r>
              <a:rPr lang="en-US" sz="1600" dirty="0"/>
              <a:t>Audio</a:t>
            </a:r>
          </a:p>
          <a:p>
            <a:pPr marL="742950" lvl="1" indent="-285750">
              <a:spcBef>
                <a:spcPct val="20000"/>
              </a:spcBef>
              <a:buFont typeface="Arial" pitchFamily="34" charset="0"/>
              <a:buChar char="–"/>
            </a:pPr>
            <a:r>
              <a:rPr lang="en-US" sz="1600" dirty="0"/>
              <a:t>E-text</a:t>
            </a:r>
          </a:p>
          <a:p>
            <a:pPr marL="742950" lvl="1" indent="-285750">
              <a:spcBef>
                <a:spcPct val="20000"/>
              </a:spcBef>
              <a:buFont typeface="Arial" pitchFamily="34" charset="0"/>
              <a:buChar char="–"/>
            </a:pPr>
            <a:r>
              <a:rPr lang="en-US" sz="1600" dirty="0"/>
              <a:t>Accessible PDF and HTML5</a:t>
            </a:r>
          </a:p>
          <a:p>
            <a:pPr marL="742950" lvl="1" indent="-285750">
              <a:spcBef>
                <a:spcPct val="20000"/>
              </a:spcBef>
              <a:buFont typeface="Arial" pitchFamily="34" charset="0"/>
              <a:buChar char="–"/>
            </a:pPr>
            <a:r>
              <a:rPr lang="en-US" sz="1600" dirty="0"/>
              <a:t>Voiceye barcode</a:t>
            </a:r>
          </a:p>
          <a:p>
            <a:pPr marL="742950" lvl="1" indent="-285750">
              <a:spcBef>
                <a:spcPct val="20000"/>
              </a:spcBef>
              <a:buFont typeface="Arial" pitchFamily="34" charset="0"/>
              <a:buChar char="–"/>
            </a:pPr>
            <a:r>
              <a:rPr lang="en-US" sz="1600" dirty="0"/>
              <a:t>DAISY</a:t>
            </a:r>
          </a:p>
          <a:p>
            <a:pPr marL="342900" indent="-342900">
              <a:spcBef>
                <a:spcPct val="20000"/>
              </a:spcBef>
              <a:buFont typeface="Wingdings" panose="05000000000000000000" pitchFamily="2" charset="2"/>
              <a:buChar char="ü"/>
            </a:pPr>
            <a:r>
              <a:rPr lang="en-US" sz="2000" dirty="0">
                <a:solidFill>
                  <a:srgbClr val="020202"/>
                </a:solidFill>
              </a:rPr>
              <a:t>E-commerce site for on demand accessible documents (AccessibilityNow.com)</a:t>
            </a:r>
          </a:p>
        </p:txBody>
      </p:sp>
      <p:pic>
        <p:nvPicPr>
          <p:cNvPr id="7" name="Picture 6">
            <a:extLst>
              <a:ext uri="{FF2B5EF4-FFF2-40B4-BE49-F238E27FC236}">
                <a16:creationId xmlns:a16="http://schemas.microsoft.com/office/drawing/2014/main" id="{E3F3A8E0-047F-4634-AB1B-F951624EC3F8}"/>
              </a:ext>
            </a:extLst>
          </p:cNvPr>
          <p:cNvPicPr>
            <a:picLocks noChangeAspect="1"/>
          </p:cNvPicPr>
          <p:nvPr/>
        </p:nvPicPr>
        <p:blipFill>
          <a:blip r:embed="rId3"/>
          <a:stretch>
            <a:fillRect/>
          </a:stretch>
        </p:blipFill>
        <p:spPr>
          <a:xfrm>
            <a:off x="5867400" y="876300"/>
            <a:ext cx="6198397" cy="4495800"/>
          </a:xfrm>
          <a:prstGeom prst="rect">
            <a:avLst/>
          </a:prstGeom>
        </p:spPr>
      </p:pic>
      <p:sp>
        <p:nvSpPr>
          <p:cNvPr id="9" name="TextBox 8">
            <a:extLst>
              <a:ext uri="{FF2B5EF4-FFF2-40B4-BE49-F238E27FC236}">
                <a16:creationId xmlns:a16="http://schemas.microsoft.com/office/drawing/2014/main" id="{F3BAFE80-A210-43D3-B317-12CF6A86A1F3}"/>
              </a:ext>
            </a:extLst>
          </p:cNvPr>
          <p:cNvSpPr txBox="1"/>
          <p:nvPr/>
        </p:nvSpPr>
        <p:spPr>
          <a:xfrm>
            <a:off x="1512570" y="762000"/>
            <a:ext cx="4888230" cy="445635"/>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94792"/>
                </a:solidFill>
                <a:effectLst/>
                <a:uLnTx/>
                <a:uFillTx/>
                <a:latin typeface="Calibri" panose="020F0502020204030204"/>
                <a:ea typeface="+mn-ea"/>
                <a:cs typeface="+mn-cs"/>
              </a:rPr>
              <a:t>CTI’s Unique DAS Capabilities</a:t>
            </a:r>
          </a:p>
        </p:txBody>
      </p:sp>
      <p:sp>
        <p:nvSpPr>
          <p:cNvPr id="10" name="TextBox 9">
            <a:extLst>
              <a:ext uri="{FF2B5EF4-FFF2-40B4-BE49-F238E27FC236}">
                <a16:creationId xmlns:a16="http://schemas.microsoft.com/office/drawing/2014/main" id="{957E78E5-A283-4216-9B64-0AD3ECF48F6F}"/>
              </a:ext>
            </a:extLst>
          </p:cNvPr>
          <p:cNvSpPr txBox="1"/>
          <p:nvPr/>
        </p:nvSpPr>
        <p:spPr>
          <a:xfrm>
            <a:off x="6638485" y="5638800"/>
            <a:ext cx="4888230" cy="590931"/>
          </a:xfrm>
          <a:prstGeom prst="rect">
            <a:avLst/>
          </a:prstGeom>
          <a:noFill/>
        </p:spPr>
        <p:txBody>
          <a:bodyPr wrap="square" rtlCol="0">
            <a:spAutoFit/>
          </a:bodyPr>
          <a:lstStyle/>
          <a:p>
            <a:pPr marL="342900" marR="0" lvl="0" indent="-342900" algn="l" defTabSz="914400" rtl="0" eaLnBrk="1" fontAlgn="auto" latinLnBrk="0" hangingPunct="1">
              <a:lnSpc>
                <a:spcPct val="80000"/>
              </a:lnSpc>
              <a:spcBef>
                <a:spcPts val="0"/>
              </a:spcBef>
              <a:spcAft>
                <a:spcPts val="0"/>
              </a:spcAft>
              <a:buClrTx/>
              <a:buSzTx/>
              <a:buFont typeface="Wingdings" panose="05000000000000000000" pitchFamily="2" charset="2"/>
              <a:buChar char="ü"/>
              <a:tabLst/>
              <a:defRPr/>
            </a:pPr>
            <a:r>
              <a:rPr lang="en-US" sz="2000" dirty="0">
                <a:solidFill>
                  <a:srgbClr val="020202"/>
                </a:solidFill>
              </a:rPr>
              <a:t>MasterONE architecture for one-time job set-up</a:t>
            </a:r>
          </a:p>
        </p:txBody>
      </p:sp>
    </p:spTree>
    <p:extLst>
      <p:ext uri="{BB962C8B-B14F-4D97-AF65-F5344CB8AC3E}">
        <p14:creationId xmlns:p14="http://schemas.microsoft.com/office/powerpoint/2010/main" val="52573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003DDC-5CA9-4EBC-984C-E5957F5817DD}"/>
              </a:ext>
            </a:extLst>
          </p:cNvPr>
          <p:cNvPicPr>
            <a:picLocks noChangeAspect="1"/>
          </p:cNvPicPr>
          <p:nvPr/>
        </p:nvPicPr>
        <p:blipFill>
          <a:blip r:embed="rId3"/>
          <a:stretch>
            <a:fillRect/>
          </a:stretch>
        </p:blipFill>
        <p:spPr>
          <a:xfrm>
            <a:off x="0" y="266700"/>
            <a:ext cx="7995631" cy="6350242"/>
          </a:xfrm>
          <a:prstGeom prst="rect">
            <a:avLst/>
          </a:prstGeom>
        </p:spPr>
      </p:pic>
      <p:sp>
        <p:nvSpPr>
          <p:cNvPr id="15" name="Rectangle 14"/>
          <p:cNvSpPr/>
          <p:nvPr/>
        </p:nvSpPr>
        <p:spPr>
          <a:xfrm>
            <a:off x="7543800" y="0"/>
            <a:ext cx="4800600" cy="6858000"/>
          </a:xfrm>
          <a:prstGeom prst="rect">
            <a:avLst/>
          </a:prstGeom>
          <a:gradFill flip="none" rotWithShape="1">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457200" y="533400"/>
            <a:ext cx="3014550" cy="5638800"/>
          </a:xfrm>
          <a:prstGeom prst="rect">
            <a:avLst/>
          </a:prstGeom>
          <a:solidFill>
            <a:srgbClr val="504652">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3241E12-1A7B-4DA7-8F09-EF1397B67CF3}"/>
              </a:ext>
            </a:extLst>
          </p:cNvPr>
          <p:cNvSpPr txBox="1"/>
          <p:nvPr/>
        </p:nvSpPr>
        <p:spPr>
          <a:xfrm>
            <a:off x="838200" y="1199791"/>
            <a:ext cx="2590800" cy="1754326"/>
          </a:xfrm>
          <a:prstGeom prst="rect">
            <a:avLst/>
          </a:prstGeom>
          <a:noFill/>
        </p:spPr>
        <p:txBody>
          <a:bodyPr wrap="square" rtlCol="0">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The Right Solution for Each Type of Document</a:t>
            </a:r>
          </a:p>
        </p:txBody>
      </p:sp>
      <p:sp>
        <p:nvSpPr>
          <p:cNvPr id="4" name="Rectangle 3">
            <a:extLst>
              <a:ext uri="{FF2B5EF4-FFF2-40B4-BE49-F238E27FC236}">
                <a16:creationId xmlns:a16="http://schemas.microsoft.com/office/drawing/2014/main" id="{7BA066BA-1432-48E7-B060-2166E8610743}"/>
              </a:ext>
            </a:extLst>
          </p:cNvPr>
          <p:cNvSpPr/>
          <p:nvPr/>
        </p:nvSpPr>
        <p:spPr>
          <a:xfrm>
            <a:off x="820003" y="3105144"/>
            <a:ext cx="2590800" cy="2143344"/>
          </a:xfrm>
          <a:prstGeom prst="rect">
            <a:avLst/>
          </a:prstGeom>
        </p:spPr>
        <p:txBody>
          <a:bodyPr wrap="square">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Different types of documents require different strategies, tools, and planning to produce and remediate </a:t>
            </a:r>
            <a:r>
              <a:rPr kumimoji="0" lang="en-US" sz="1400" b="1" i="0" u="sng"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compliant and useable</a:t>
            </a: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rPr>
              <a:t> accessible documents.  CTI has developed automated solutions and expertise to address the accessibility scenarios encountered by enterprises.</a:t>
            </a:r>
            <a:endParaRPr kumimoji="0" lang="id-ID" sz="1400" b="0" i="0" u="none" strike="noStrike" kern="1200" cap="none" spc="0" normalizeH="0" baseline="0" noProof="0" dirty="0">
              <a:ln>
                <a:noFill/>
              </a:ln>
              <a:solidFill>
                <a:prstClr val="white"/>
              </a:solidFill>
              <a:effectLst/>
              <a:uLnTx/>
              <a:uFillTx/>
              <a:latin typeface="Calibri" panose="020F0502020204030204"/>
              <a:ea typeface="+mn-ea"/>
              <a:cs typeface="Segoe UI Light" panose="020B0502040204020203" pitchFamily="34" charset="0"/>
            </a:endParaRPr>
          </a:p>
        </p:txBody>
      </p:sp>
      <p:sp>
        <p:nvSpPr>
          <p:cNvPr id="7" name="Rectangle 6">
            <a:extLst>
              <a:ext uri="{FF2B5EF4-FFF2-40B4-BE49-F238E27FC236}">
                <a16:creationId xmlns:a16="http://schemas.microsoft.com/office/drawing/2014/main" id="{F51D3AD8-96D7-4C3F-B534-6F904914523E}"/>
              </a:ext>
            </a:extLst>
          </p:cNvPr>
          <p:cNvSpPr/>
          <p:nvPr/>
        </p:nvSpPr>
        <p:spPr>
          <a:xfrm>
            <a:off x="8235286" y="1298675"/>
            <a:ext cx="3380564" cy="1109214"/>
          </a:xfrm>
          <a:prstGeom prst="rect">
            <a:avLst/>
          </a:prstGeom>
        </p:spPr>
        <p:txBody>
          <a:bodyPr wrap="square">
            <a:normAutofit lnSpcReduction="1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rPr>
              <a:t>Transactional and Variable Content Customer Communications. -  business rules based post-composition software for high speed, high volume applications.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endParaRPr>
          </a:p>
        </p:txBody>
      </p:sp>
      <p:sp>
        <p:nvSpPr>
          <p:cNvPr id="8" name="Text Placeholder 2">
            <a:extLst>
              <a:ext uri="{FF2B5EF4-FFF2-40B4-BE49-F238E27FC236}">
                <a16:creationId xmlns:a16="http://schemas.microsoft.com/office/drawing/2014/main" id="{ECD7949B-DD49-446B-AD8A-6941C9460660}"/>
              </a:ext>
            </a:extLst>
          </p:cNvPr>
          <p:cNvSpPr txBox="1">
            <a:spLocks/>
          </p:cNvSpPr>
          <p:nvPr/>
        </p:nvSpPr>
        <p:spPr>
          <a:xfrm>
            <a:off x="8235286" y="685800"/>
            <a:ext cx="3270914" cy="513991"/>
          </a:xfrm>
          <a:prstGeom prst="rect">
            <a:avLst/>
          </a:prstGeom>
        </p:spPr>
        <p:txBody>
          <a:bodyPr>
            <a:normAutofit/>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marL="0" marR="0" lvl="0" indent="0" algn="l" defTabSz="1460754" rtl="0" eaLnBrk="1" fontAlgn="auto" latinLnBrk="0" hangingPunct="1">
              <a:lnSpc>
                <a:spcPct val="90000"/>
              </a:lnSpc>
              <a:spcBef>
                <a:spcPts val="1598"/>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Accessibility Express</a:t>
            </a:r>
            <a:endParaRPr kumimoji="0" lang="id-ID"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51D3AD8-96D7-4C3F-B534-6F904914523E}"/>
              </a:ext>
            </a:extLst>
          </p:cNvPr>
          <p:cNvSpPr/>
          <p:nvPr/>
        </p:nvSpPr>
        <p:spPr>
          <a:xfrm>
            <a:off x="8235286" y="3316514"/>
            <a:ext cx="3651914" cy="1530062"/>
          </a:xfrm>
          <a:prstGeom prst="rect">
            <a:avLst/>
          </a:prstGeom>
        </p:spPr>
        <p:txBody>
          <a:bodyPr wrap="square">
            <a:noAutofit/>
          </a:bodyPr>
          <a:lstStyle/>
          <a:p>
            <a:pPr lvl="0">
              <a:lnSpc>
                <a:spcPct val="120000"/>
              </a:lnSpc>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rPr>
              <a:t>Marketing Collateral/Brochures/Flyers/ Ad hoc Correspondence/Enterprise Office Documents, </a:t>
            </a:r>
            <a:r>
              <a:rPr lang="en-US" sz="1400" dirty="0">
                <a:solidFill>
                  <a:srgbClr val="000000"/>
                </a:solidFill>
                <a:cs typeface="Segoe UI Light" panose="020B0502040204020203" pitchFamily="34" charset="0"/>
              </a:rPr>
              <a:t>Whitepapers/Adobe </a:t>
            </a: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rPr>
              <a:t>InDesign – Auto Tagger, AccessibilityNow.com and Adobe Acrobat DC Pro for quality assurance and touch up</a:t>
            </a:r>
          </a:p>
        </p:txBody>
      </p:sp>
      <p:sp>
        <p:nvSpPr>
          <p:cNvPr id="12" name="Text Placeholder 2">
            <a:extLst>
              <a:ext uri="{FF2B5EF4-FFF2-40B4-BE49-F238E27FC236}">
                <a16:creationId xmlns:a16="http://schemas.microsoft.com/office/drawing/2014/main" id="{ECD7949B-DD49-446B-AD8A-6941C9460660}"/>
              </a:ext>
            </a:extLst>
          </p:cNvPr>
          <p:cNvSpPr txBox="1">
            <a:spLocks/>
          </p:cNvSpPr>
          <p:nvPr/>
        </p:nvSpPr>
        <p:spPr>
          <a:xfrm>
            <a:off x="8235286" y="2443278"/>
            <a:ext cx="3380564" cy="837847"/>
          </a:xfrm>
          <a:prstGeom prst="rect">
            <a:avLst/>
          </a:prstGeom>
        </p:spPr>
        <p:txBody>
          <a:bodyPr>
            <a:normAutofit lnSpcReduction="10000"/>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marL="0" marR="0" lvl="0" indent="0" algn="l" defTabSz="1460754" rtl="0" eaLnBrk="1" fontAlgn="auto" latinLnBrk="0" hangingPunct="1">
              <a:lnSpc>
                <a:spcPct val="90000"/>
              </a:lnSpc>
              <a:spcBef>
                <a:spcPts val="1598"/>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Auto Tagger for Accessibility</a:t>
            </a:r>
            <a:endParaRPr kumimoji="0" lang="id-ID"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F51D3AD8-96D7-4C3F-B534-6F904914523E}"/>
              </a:ext>
            </a:extLst>
          </p:cNvPr>
          <p:cNvSpPr/>
          <p:nvPr/>
        </p:nvSpPr>
        <p:spPr>
          <a:xfrm>
            <a:off x="8235284" y="5550028"/>
            <a:ext cx="3380565" cy="1109214"/>
          </a:xfrm>
          <a:prstGeom prst="rect">
            <a:avLst/>
          </a:prstGeom>
        </p:spPr>
        <p:txBody>
          <a:bodyPr wrap="square">
            <a:norm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Segoe UI Light" panose="020B0502040204020203" pitchFamily="34" charset="0"/>
              </a:rPr>
              <a:t>Accommodation and manual remediation for all physically accessible document formats – large print, Braille, e-Text, and audio – as well as electronic formats</a:t>
            </a:r>
          </a:p>
        </p:txBody>
      </p:sp>
      <p:sp>
        <p:nvSpPr>
          <p:cNvPr id="14" name="Text Placeholder 2">
            <a:extLst>
              <a:ext uri="{FF2B5EF4-FFF2-40B4-BE49-F238E27FC236}">
                <a16:creationId xmlns:a16="http://schemas.microsoft.com/office/drawing/2014/main" id="{ECD7949B-DD49-446B-AD8A-6941C9460660}"/>
              </a:ext>
            </a:extLst>
          </p:cNvPr>
          <p:cNvSpPr txBox="1">
            <a:spLocks/>
          </p:cNvSpPr>
          <p:nvPr/>
        </p:nvSpPr>
        <p:spPr>
          <a:xfrm>
            <a:off x="8235285" y="5045334"/>
            <a:ext cx="3270913" cy="513991"/>
          </a:xfrm>
          <a:prstGeom prst="rect">
            <a:avLst/>
          </a:prstGeom>
        </p:spPr>
        <p:txBody>
          <a:bodyPr>
            <a:normAutofit/>
          </a:bodyPr>
          <a:lstStyle>
            <a:lvl1pPr marL="0" indent="0" algn="ctr" defTabSz="1460754" rtl="0" eaLnBrk="1" latinLnBrk="0" hangingPunct="1">
              <a:lnSpc>
                <a:spcPct val="90000"/>
              </a:lnSpc>
              <a:spcBef>
                <a:spcPts val="1598"/>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566" indent="-365189" algn="l" defTabSz="1460754" rtl="0" eaLnBrk="1" latinLnBrk="0" hangingPunct="1">
              <a:lnSpc>
                <a:spcPct val="90000"/>
              </a:lnSpc>
              <a:spcBef>
                <a:spcPts val="799"/>
              </a:spcBef>
              <a:buFont typeface="Arial" panose="020B0604020202020204" pitchFamily="34" charset="0"/>
              <a:buChar char="•"/>
              <a:defRPr sz="3834" kern="1200">
                <a:solidFill>
                  <a:schemeClr val="tx1"/>
                </a:solidFill>
                <a:latin typeface="+mn-lt"/>
                <a:ea typeface="+mn-ea"/>
                <a:cs typeface="+mn-cs"/>
              </a:defRPr>
            </a:lvl2pPr>
            <a:lvl3pPr marL="1825943" indent="-365189" algn="l" defTabSz="1460754" rtl="0" eaLnBrk="1" latinLnBrk="0" hangingPunct="1">
              <a:lnSpc>
                <a:spcPct val="90000"/>
              </a:lnSpc>
              <a:spcBef>
                <a:spcPts val="799"/>
              </a:spcBef>
              <a:buFont typeface="Arial" panose="020B0604020202020204" pitchFamily="34" charset="0"/>
              <a:buChar char="•"/>
              <a:defRPr sz="3195" kern="1200">
                <a:solidFill>
                  <a:schemeClr val="tx1"/>
                </a:solidFill>
                <a:latin typeface="+mn-lt"/>
                <a:ea typeface="+mn-ea"/>
                <a:cs typeface="+mn-cs"/>
              </a:defRPr>
            </a:lvl3pPr>
            <a:lvl4pPr marL="2556320"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4pPr>
            <a:lvl5pPr marL="3286697"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5pPr>
            <a:lvl6pPr marL="4017074"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6pPr>
            <a:lvl7pPr marL="4747451"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7pPr>
            <a:lvl8pPr marL="5477828"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8pPr>
            <a:lvl9pPr marL="6208205" indent="-365189" algn="l" defTabSz="1460754" rtl="0" eaLnBrk="1" latinLnBrk="0" hangingPunct="1">
              <a:lnSpc>
                <a:spcPct val="90000"/>
              </a:lnSpc>
              <a:spcBef>
                <a:spcPts val="799"/>
              </a:spcBef>
              <a:buFont typeface="Arial" panose="020B0604020202020204" pitchFamily="34" charset="0"/>
              <a:buChar char="•"/>
              <a:defRPr sz="2876" kern="1200">
                <a:solidFill>
                  <a:schemeClr val="tx1"/>
                </a:solidFill>
                <a:latin typeface="+mn-lt"/>
                <a:ea typeface="+mn-ea"/>
                <a:cs typeface="+mn-cs"/>
              </a:defRPr>
            </a:lvl9pPr>
          </a:lstStyle>
          <a:p>
            <a:pPr marL="0" marR="0" lvl="0" indent="0" algn="l" defTabSz="1460754" rtl="0" eaLnBrk="1" fontAlgn="auto" latinLnBrk="0" hangingPunct="1">
              <a:lnSpc>
                <a:spcPct val="90000"/>
              </a:lnSpc>
              <a:spcBef>
                <a:spcPts val="1598"/>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a:ea typeface="+mn-ea"/>
                <a:cs typeface="+mn-cs"/>
              </a:rPr>
              <a:t>DAS Services</a:t>
            </a:r>
            <a:endParaRPr kumimoji="0" lang="id-ID" sz="2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7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fill="hold"/>
                                        <p:tgtEl>
                                          <p:spTgt spid="12"/>
                                        </p:tgtEl>
                                        <p:attrNameLst>
                                          <p:attrName>ppt_x</p:attrName>
                                        </p:attrNameLst>
                                      </p:cBhvr>
                                      <p:tavLst>
                                        <p:tav tm="0">
                                          <p:val>
                                            <p:strVal val="#ppt_x"/>
                                          </p:val>
                                        </p:tav>
                                        <p:tav tm="100000">
                                          <p:val>
                                            <p:strVal val="#ppt_x"/>
                                          </p:val>
                                        </p:tav>
                                      </p:tavLst>
                                    </p:anim>
                                    <p:anim calcmode="lin" valueType="num">
                                      <p:cBhvr additive="base">
                                        <p:cTn id="15" dur="750" fill="hold"/>
                                        <p:tgtEl>
                                          <p:spTgt spid="12"/>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125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2" presetClass="entr" presetSubtype="4" decel="100000" fill="hold" grpId="0" nodeType="withEffect">
                                  <p:stCondLst>
                                    <p:cond delay="50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750" fill="hold"/>
                                        <p:tgtEl>
                                          <p:spTgt spid="14"/>
                                        </p:tgtEl>
                                        <p:attrNameLst>
                                          <p:attrName>ppt_x</p:attrName>
                                        </p:attrNameLst>
                                      </p:cBhvr>
                                      <p:tavLst>
                                        <p:tav tm="0">
                                          <p:val>
                                            <p:strVal val="#ppt_x"/>
                                          </p:val>
                                        </p:tav>
                                        <p:tav tm="100000">
                                          <p:val>
                                            <p:strVal val="#ppt_x"/>
                                          </p:val>
                                        </p:tav>
                                      </p:tavLst>
                                    </p:anim>
                                    <p:anim calcmode="lin" valueType="num">
                                      <p:cBhvr additive="base">
                                        <p:cTn id="22" dur="75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125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544111-7F23-4023-9336-6CC0242AF7C5}"/>
              </a:ext>
            </a:extLst>
          </p:cNvPr>
          <p:cNvSpPr/>
          <p:nvPr/>
        </p:nvSpPr>
        <p:spPr>
          <a:xfrm flipH="1">
            <a:off x="1555210" y="1330363"/>
            <a:ext cx="3721898" cy="949171"/>
          </a:xfrm>
          <a:prstGeom prst="rect">
            <a:avLst/>
          </a:prstGeom>
        </p:spPr>
        <p:txBody>
          <a:bodyPr wrap="square">
            <a:spAutoFit/>
          </a:bodyPr>
          <a:lstStyle/>
          <a:p>
            <a:pPr>
              <a:lnSpc>
                <a:spcPct val="120000"/>
              </a:lnSpc>
            </a:pPr>
            <a:r>
              <a:rPr lang="en-US" sz="2400" b="1" dirty="0">
                <a:solidFill>
                  <a:srgbClr val="194792"/>
                </a:solidFill>
                <a:latin typeface="+mj-lt"/>
                <a:ea typeface="Open Sans" panose="020B0606030504020204" pitchFamily="34" charset="0"/>
                <a:cs typeface="Open Sans" panose="020B0606030504020204" pitchFamily="34" charset="0"/>
              </a:rPr>
              <a:t>Template (rules) based tagging</a:t>
            </a:r>
          </a:p>
        </p:txBody>
      </p:sp>
      <p:sp>
        <p:nvSpPr>
          <p:cNvPr id="6" name="Rectangle 5">
            <a:extLst>
              <a:ext uri="{FF2B5EF4-FFF2-40B4-BE49-F238E27FC236}">
                <a16:creationId xmlns:a16="http://schemas.microsoft.com/office/drawing/2014/main" id="{53544111-7F23-4023-9336-6CC0242AF7C5}"/>
              </a:ext>
            </a:extLst>
          </p:cNvPr>
          <p:cNvSpPr/>
          <p:nvPr/>
        </p:nvSpPr>
        <p:spPr>
          <a:xfrm flipH="1">
            <a:off x="568475" y="2945992"/>
            <a:ext cx="3735012" cy="949171"/>
          </a:xfrm>
          <a:prstGeom prst="rect">
            <a:avLst/>
          </a:prstGeom>
        </p:spPr>
        <p:txBody>
          <a:bodyPr wrap="square">
            <a:spAutoFit/>
          </a:bodyPr>
          <a:lstStyle/>
          <a:p>
            <a:pPr>
              <a:lnSpc>
                <a:spcPct val="120000"/>
              </a:lnSpc>
            </a:pPr>
            <a:r>
              <a:rPr lang="en-US" sz="2400" b="1" dirty="0">
                <a:solidFill>
                  <a:srgbClr val="194792"/>
                </a:solidFill>
                <a:latin typeface="+mj-lt"/>
                <a:ea typeface="Open Sans" panose="020B0606030504020204" pitchFamily="34" charset="0"/>
                <a:cs typeface="Open Sans" panose="020B0606030504020204" pitchFamily="34" charset="0"/>
              </a:rPr>
              <a:t>Hundreds of thousands of pages per second</a:t>
            </a:r>
          </a:p>
        </p:txBody>
      </p:sp>
      <p:sp>
        <p:nvSpPr>
          <p:cNvPr id="8" name="Rectangle 7">
            <a:extLst>
              <a:ext uri="{FF2B5EF4-FFF2-40B4-BE49-F238E27FC236}">
                <a16:creationId xmlns:a16="http://schemas.microsoft.com/office/drawing/2014/main" id="{53544111-7F23-4023-9336-6CC0242AF7C5}"/>
              </a:ext>
            </a:extLst>
          </p:cNvPr>
          <p:cNvSpPr/>
          <p:nvPr/>
        </p:nvSpPr>
        <p:spPr>
          <a:xfrm flipH="1">
            <a:off x="1587867" y="4607986"/>
            <a:ext cx="3735012" cy="949171"/>
          </a:xfrm>
          <a:prstGeom prst="rect">
            <a:avLst/>
          </a:prstGeom>
        </p:spPr>
        <p:txBody>
          <a:bodyPr wrap="square">
            <a:spAutoFit/>
          </a:bodyPr>
          <a:lstStyle/>
          <a:p>
            <a:pPr>
              <a:lnSpc>
                <a:spcPct val="120000"/>
              </a:lnSpc>
            </a:pPr>
            <a:r>
              <a:rPr lang="en-US" sz="2400" b="1" dirty="0">
                <a:solidFill>
                  <a:srgbClr val="194792"/>
                </a:solidFill>
                <a:latin typeface="+mj-lt"/>
                <a:ea typeface="Open Sans" panose="020B0606030504020204" pitchFamily="34" charset="0"/>
                <a:cs typeface="Open Sans" panose="020B0606030504020204" pitchFamily="34" charset="0"/>
              </a:rPr>
              <a:t>On-demand or batch processing</a:t>
            </a:r>
          </a:p>
        </p:txBody>
      </p:sp>
      <p:sp>
        <p:nvSpPr>
          <p:cNvPr id="10" name="Rectangle 9">
            <a:extLst>
              <a:ext uri="{FF2B5EF4-FFF2-40B4-BE49-F238E27FC236}">
                <a16:creationId xmlns:a16="http://schemas.microsoft.com/office/drawing/2014/main" id="{53544111-7F23-4023-9336-6CC0242AF7C5}"/>
              </a:ext>
            </a:extLst>
          </p:cNvPr>
          <p:cNvSpPr/>
          <p:nvPr/>
        </p:nvSpPr>
        <p:spPr>
          <a:xfrm flipH="1">
            <a:off x="6900379" y="1318144"/>
            <a:ext cx="3735012" cy="949171"/>
          </a:xfrm>
          <a:prstGeom prst="rect">
            <a:avLst/>
          </a:prstGeom>
        </p:spPr>
        <p:txBody>
          <a:bodyPr wrap="square">
            <a:spAutoFit/>
          </a:bodyPr>
          <a:lstStyle/>
          <a:p>
            <a:pPr algn="r">
              <a:lnSpc>
                <a:spcPct val="120000"/>
              </a:lnSpc>
            </a:pPr>
            <a:r>
              <a:rPr lang="en-US" sz="2400" b="1" dirty="0">
                <a:solidFill>
                  <a:srgbClr val="194792"/>
                </a:solidFill>
                <a:latin typeface="+mj-lt"/>
                <a:ea typeface="Open Sans" panose="020B0606030504020204" pitchFamily="34" charset="0"/>
                <a:cs typeface="Open Sans" panose="020B0606030504020204" pitchFamily="34" charset="0"/>
              </a:rPr>
              <a:t>Remediate documents at archive ingestion</a:t>
            </a:r>
          </a:p>
        </p:txBody>
      </p:sp>
      <p:sp>
        <p:nvSpPr>
          <p:cNvPr id="12" name="Rectangle 11">
            <a:extLst>
              <a:ext uri="{FF2B5EF4-FFF2-40B4-BE49-F238E27FC236}">
                <a16:creationId xmlns:a16="http://schemas.microsoft.com/office/drawing/2014/main" id="{53544111-7F23-4023-9336-6CC0242AF7C5}"/>
              </a:ext>
            </a:extLst>
          </p:cNvPr>
          <p:cNvSpPr/>
          <p:nvPr/>
        </p:nvSpPr>
        <p:spPr>
          <a:xfrm flipH="1">
            <a:off x="7924800" y="2940518"/>
            <a:ext cx="3735012" cy="949171"/>
          </a:xfrm>
          <a:prstGeom prst="rect">
            <a:avLst/>
          </a:prstGeom>
        </p:spPr>
        <p:txBody>
          <a:bodyPr wrap="square">
            <a:spAutoFit/>
          </a:bodyPr>
          <a:lstStyle/>
          <a:p>
            <a:pPr algn="r">
              <a:lnSpc>
                <a:spcPct val="120000"/>
              </a:lnSpc>
            </a:pPr>
            <a:r>
              <a:rPr lang="en-US" sz="2400" b="1" dirty="0">
                <a:solidFill>
                  <a:srgbClr val="194792"/>
                </a:solidFill>
                <a:latin typeface="+mj-lt"/>
                <a:ea typeface="Open Sans" panose="020B0606030504020204" pitchFamily="34" charset="0"/>
                <a:cs typeface="Open Sans" panose="020B0606030504020204" pitchFamily="34" charset="0"/>
              </a:rPr>
              <a:t>Remediate archived documents on-the-fly</a:t>
            </a:r>
          </a:p>
        </p:txBody>
      </p:sp>
      <p:sp>
        <p:nvSpPr>
          <p:cNvPr id="14" name="Rectangle 13">
            <a:extLst>
              <a:ext uri="{FF2B5EF4-FFF2-40B4-BE49-F238E27FC236}">
                <a16:creationId xmlns:a16="http://schemas.microsoft.com/office/drawing/2014/main" id="{53544111-7F23-4023-9336-6CC0242AF7C5}"/>
              </a:ext>
            </a:extLst>
          </p:cNvPr>
          <p:cNvSpPr/>
          <p:nvPr/>
        </p:nvSpPr>
        <p:spPr>
          <a:xfrm flipH="1">
            <a:off x="6572555" y="4596353"/>
            <a:ext cx="4062836" cy="949171"/>
          </a:xfrm>
          <a:prstGeom prst="rect">
            <a:avLst/>
          </a:prstGeom>
        </p:spPr>
        <p:txBody>
          <a:bodyPr wrap="square">
            <a:spAutoFit/>
          </a:bodyPr>
          <a:lstStyle/>
          <a:p>
            <a:pPr algn="r">
              <a:lnSpc>
                <a:spcPct val="120000"/>
              </a:lnSpc>
            </a:pPr>
            <a:r>
              <a:rPr lang="en-US" sz="2400" b="1" dirty="0">
                <a:solidFill>
                  <a:srgbClr val="194792"/>
                </a:solidFill>
                <a:latin typeface="+mj-lt"/>
                <a:ea typeface="Open Sans" panose="020B0606030504020204" pitchFamily="34" charset="0"/>
                <a:cs typeface="Open Sans" panose="020B0606030504020204" pitchFamily="34" charset="0"/>
              </a:rPr>
              <a:t>Best approach for high volume transactional documents</a:t>
            </a:r>
          </a:p>
        </p:txBody>
      </p:sp>
      <p:sp>
        <p:nvSpPr>
          <p:cNvPr id="19" name="Title 5">
            <a:extLst>
              <a:ext uri="{FF2B5EF4-FFF2-40B4-BE49-F238E27FC236}">
                <a16:creationId xmlns:a16="http://schemas.microsoft.com/office/drawing/2014/main" id="{6AFAFBC9-B973-4C30-A026-4C9E59E6E988}"/>
              </a:ext>
            </a:extLst>
          </p:cNvPr>
          <p:cNvSpPr txBox="1">
            <a:spLocks/>
          </p:cNvSpPr>
          <p:nvPr/>
        </p:nvSpPr>
        <p:spPr>
          <a:xfrm>
            <a:off x="2933701" y="320253"/>
            <a:ext cx="6324599"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b="1" dirty="0"/>
              <a:t>Accessibility Express</a:t>
            </a:r>
          </a:p>
        </p:txBody>
      </p:sp>
      <p:pic>
        <p:nvPicPr>
          <p:cNvPr id="3" name="Picture 2">
            <a:extLst>
              <a:ext uri="{FF2B5EF4-FFF2-40B4-BE49-F238E27FC236}">
                <a16:creationId xmlns:a16="http://schemas.microsoft.com/office/drawing/2014/main" id="{3B4AEA43-EBFA-4D11-A7FD-9F66D47B3F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5054" y="2444093"/>
            <a:ext cx="3501892" cy="1969814"/>
          </a:xfrm>
          <a:prstGeom prst="rect">
            <a:avLst/>
          </a:prstGeom>
          <a:ln>
            <a:solidFill>
              <a:schemeClr val="tx1"/>
            </a:solidFill>
          </a:ln>
        </p:spPr>
      </p:pic>
    </p:spTree>
    <p:extLst>
      <p:ext uri="{BB962C8B-B14F-4D97-AF65-F5344CB8AC3E}">
        <p14:creationId xmlns:p14="http://schemas.microsoft.com/office/powerpoint/2010/main" val="741372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3DF007-1C7B-4002-90C1-CE5194D795BE}"/>
              </a:ext>
            </a:extLst>
          </p:cNvPr>
          <p:cNvSpPr>
            <a:spLocks noGrp="1"/>
          </p:cNvSpPr>
          <p:nvPr>
            <p:ph type="title"/>
          </p:nvPr>
        </p:nvSpPr>
        <p:spPr/>
        <p:txBody>
          <a:bodyPr/>
          <a:lstStyle/>
          <a:p>
            <a:r>
              <a:rPr lang="en-CA" dirty="0">
                <a:solidFill>
                  <a:schemeClr val="tx1"/>
                </a:solidFill>
              </a:rPr>
              <a:t>Auto Tagger for Accessibility</a:t>
            </a:r>
            <a:endParaRPr lang="en-US" dirty="0">
              <a:solidFill>
                <a:schemeClr val="tx1"/>
              </a:solidFill>
            </a:endParaRPr>
          </a:p>
        </p:txBody>
      </p:sp>
      <p:sp>
        <p:nvSpPr>
          <p:cNvPr id="8" name="Text Placeholder 7">
            <a:extLst>
              <a:ext uri="{FF2B5EF4-FFF2-40B4-BE49-F238E27FC236}">
                <a16:creationId xmlns:a16="http://schemas.microsoft.com/office/drawing/2014/main" id="{F47BF449-46C9-49F9-9BFD-E498343D1271}"/>
              </a:ext>
            </a:extLst>
          </p:cNvPr>
          <p:cNvSpPr>
            <a:spLocks noGrp="1"/>
          </p:cNvSpPr>
          <p:nvPr>
            <p:ph type="body" sz="quarter" idx="11"/>
          </p:nvPr>
        </p:nvSpPr>
        <p:spPr>
          <a:xfrm>
            <a:off x="6172200" y="1828800"/>
            <a:ext cx="5181600" cy="3810000"/>
          </a:xfrm>
        </p:spPr>
        <p:txBody>
          <a:bodyPr/>
          <a:lstStyle/>
          <a:p>
            <a:r>
              <a:rPr lang="en-CA" b="0" dirty="0"/>
              <a:t>Can be automated like a drop box</a:t>
            </a:r>
          </a:p>
          <a:p>
            <a:r>
              <a:rPr lang="en-CA" b="0" dirty="0"/>
              <a:t>Users can upload and pull from an outbox or work can be routed</a:t>
            </a:r>
          </a:p>
          <a:p>
            <a:pPr lvl="0">
              <a:defRPr/>
            </a:pPr>
            <a:r>
              <a:rPr lang="en-US" b="0" dirty="0"/>
              <a:t>Automates converting unstructured documents to accessible PDF or HTML5 in real-time </a:t>
            </a:r>
          </a:p>
          <a:p>
            <a:pPr lvl="0">
              <a:defRPr/>
            </a:pPr>
            <a:r>
              <a:rPr lang="en-US" b="0" dirty="0"/>
              <a:t>Eliminates high percentage of manual remediation/tagging via artificial intelligence</a:t>
            </a:r>
          </a:p>
          <a:p>
            <a:pPr lvl="0">
              <a:defRPr/>
            </a:pPr>
            <a:r>
              <a:rPr lang="en-US" b="0" dirty="0"/>
              <a:t>Requires some manual quality assurance</a:t>
            </a:r>
          </a:p>
          <a:p>
            <a:pPr lvl="0">
              <a:defRPr/>
            </a:pPr>
            <a:r>
              <a:rPr lang="en-US" b="0" dirty="0"/>
              <a:t>Reduces turnaround from days to minutes</a:t>
            </a:r>
          </a:p>
          <a:p>
            <a:pPr lvl="0">
              <a:defRPr/>
            </a:pPr>
            <a:r>
              <a:rPr lang="en-US" b="0" dirty="0"/>
              <a:t>Cuts cost in half for ad hoc remediation</a:t>
            </a:r>
          </a:p>
          <a:p>
            <a:endParaRPr lang="en-US" dirty="0"/>
          </a:p>
        </p:txBody>
      </p:sp>
      <p:sp>
        <p:nvSpPr>
          <p:cNvPr id="9" name="Text Placeholder 8">
            <a:extLst>
              <a:ext uri="{FF2B5EF4-FFF2-40B4-BE49-F238E27FC236}">
                <a16:creationId xmlns:a16="http://schemas.microsoft.com/office/drawing/2014/main" id="{CB7BB051-ED94-479E-93D1-7EC06415CDF8}"/>
              </a:ext>
            </a:extLst>
          </p:cNvPr>
          <p:cNvSpPr>
            <a:spLocks noGrp="1"/>
          </p:cNvSpPr>
          <p:nvPr>
            <p:ph type="body" sz="quarter" idx="12"/>
          </p:nvPr>
        </p:nvSpPr>
        <p:spPr/>
        <p:txBody>
          <a:bodyPr/>
          <a:lstStyle/>
          <a:p>
            <a:r>
              <a:rPr lang="en-CA" dirty="0"/>
              <a:t>On premises server based solution for static documents</a:t>
            </a:r>
            <a:endParaRPr lang="en-US" dirty="0"/>
          </a:p>
        </p:txBody>
      </p:sp>
      <p:pic>
        <p:nvPicPr>
          <p:cNvPr id="10" name="Picture 1" descr="image001">
            <a:extLst>
              <a:ext uri="{FF2B5EF4-FFF2-40B4-BE49-F238E27FC236}">
                <a16:creationId xmlns:a16="http://schemas.microsoft.com/office/drawing/2014/main" id="{2E99CBC9-F571-436B-A373-88081D8BB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57" y="2117725"/>
            <a:ext cx="5686090" cy="28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862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95043-8F3A-42AB-A13F-754442B114E0}"/>
              </a:ext>
            </a:extLst>
          </p:cNvPr>
          <p:cNvSpPr>
            <a:spLocks noGrp="1"/>
          </p:cNvSpPr>
          <p:nvPr>
            <p:ph type="title"/>
          </p:nvPr>
        </p:nvSpPr>
        <p:spPr/>
        <p:txBody>
          <a:bodyPr/>
          <a:lstStyle/>
          <a:p>
            <a:r>
              <a:rPr lang="en-US" dirty="0"/>
              <a:t>Student loans</a:t>
            </a:r>
          </a:p>
        </p:txBody>
      </p:sp>
      <p:sp>
        <p:nvSpPr>
          <p:cNvPr id="3" name="Text Placeholder 2">
            <a:extLst>
              <a:ext uri="{FF2B5EF4-FFF2-40B4-BE49-F238E27FC236}">
                <a16:creationId xmlns:a16="http://schemas.microsoft.com/office/drawing/2014/main" id="{F58C5D41-A1CD-48D4-A505-30A55F58D6D0}"/>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2AA6500D-0644-4007-BA20-A37326129648}"/>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FCE2F909-1EFD-4232-B81E-9CC2B6035070}"/>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2606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228600"/>
            <a:ext cx="12573000" cy="8458200"/>
          </a:xfrm>
          <a:prstGeom prst="rect">
            <a:avLst/>
          </a:prstGeom>
        </p:spPr>
      </p:pic>
      <p:sp>
        <p:nvSpPr>
          <p:cNvPr id="2" name="Round Single Corner Rectangle 1"/>
          <p:cNvSpPr/>
          <p:nvPr/>
        </p:nvSpPr>
        <p:spPr bwMode="auto">
          <a:xfrm flipV="1">
            <a:off x="4" y="986466"/>
            <a:ext cx="7238996" cy="5490533"/>
          </a:xfrm>
          <a:prstGeom prst="round1Rect">
            <a:avLst>
              <a:gd name="adj" fmla="val 10188"/>
            </a:avLst>
          </a:prstGeom>
          <a:solidFill>
            <a:srgbClr val="FFFFFF"/>
          </a:solidFill>
          <a:ln w="12700" cap="sq" algn="ctr">
            <a:noFill/>
            <a:miter lim="800000"/>
            <a:headEnd/>
            <a:tailEnd/>
          </a:ln>
          <a:effectLst/>
        </p:spPr>
        <p:txBody>
          <a:bodyPr wrap="square" lIns="91432" tIns="45716" rIns="91432" bIns="45716"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80"/>
              </a:spcBef>
            </a:pPr>
            <a:endParaRPr lang="en-US" sz="1000" dirty="0">
              <a:solidFill>
                <a:srgbClr val="3A3A3A"/>
              </a:solidFill>
              <a:latin typeface="Franklin Gothic Book"/>
            </a:endParaRPr>
          </a:p>
        </p:txBody>
      </p:sp>
      <p:sp>
        <p:nvSpPr>
          <p:cNvPr id="3" name="TextBox 2"/>
          <p:cNvSpPr txBox="1"/>
          <p:nvPr/>
        </p:nvSpPr>
        <p:spPr>
          <a:xfrm>
            <a:off x="533400" y="2109988"/>
            <a:ext cx="5562600" cy="3400931"/>
          </a:xfrm>
          <a:prstGeom prst="rect">
            <a:avLst/>
          </a:prstGeom>
          <a:noFill/>
        </p:spPr>
        <p:txBody>
          <a:bodyPr wrap="square" rtlCol="0">
            <a:spAutoFit/>
          </a:bodyPr>
          <a:lstStyle/>
          <a:p>
            <a:pPr>
              <a:spcAft>
                <a:spcPts val="600"/>
              </a:spcAft>
            </a:pPr>
            <a:r>
              <a:rPr lang="en-US" sz="3200" b="1" dirty="0"/>
              <a:t>Iowa Student Loan</a:t>
            </a:r>
          </a:p>
          <a:p>
            <a:r>
              <a:rPr lang="en-US" sz="2000" dirty="0"/>
              <a:t>In October of 2014, the National Federation of the Blind reached an agreement with the U.S. Department of Education. All student loan servicing companies contracted with the D.O.E. had to make their communications accessible, providing them in including Accessible PDF, voiceover, and additional popular alternate formats such as Braille, Large Print and others.</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214853"/>
            <a:ext cx="1828800" cy="666750"/>
          </a:xfrm>
          <a:prstGeom prst="rect">
            <a:avLst/>
          </a:prstGeom>
        </p:spPr>
      </p:pic>
    </p:spTree>
    <p:extLst>
      <p:ext uri="{BB962C8B-B14F-4D97-AF65-F5344CB8AC3E}">
        <p14:creationId xmlns:p14="http://schemas.microsoft.com/office/powerpoint/2010/main" val="39406985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1_Office Theme">
  <a:themeElements>
    <a:clrScheme name="Custom 1">
      <a:dk1>
        <a:srgbClr val="194792"/>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12356D"/>
      </a:hlink>
      <a:folHlink>
        <a:srgbClr val="3EBBF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6">
      <a:dk1>
        <a:srgbClr val="194792"/>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5188E1"/>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1254</TotalTime>
  <Words>2983</Words>
  <Application>Microsoft Office PowerPoint</Application>
  <PresentationFormat>Widescreen</PresentationFormat>
  <Paragraphs>415</Paragraphs>
  <Slides>34</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Franklin Gothic Book</vt:lpstr>
      <vt:lpstr>Wingdings</vt:lpstr>
      <vt:lpstr>1_Office Theme</vt:lpstr>
      <vt:lpstr>2_Office Theme</vt:lpstr>
      <vt:lpstr>PowerPoint Presentation</vt:lpstr>
      <vt:lpstr>Meet us</vt:lpstr>
      <vt:lpstr>PowerPoint Presentation</vt:lpstr>
      <vt:lpstr>PowerPoint Presentation</vt:lpstr>
      <vt:lpstr>PowerPoint Presentation</vt:lpstr>
      <vt:lpstr>PowerPoint Presentation</vt:lpstr>
      <vt:lpstr>Auto Tagger for Accessibility</vt:lpstr>
      <vt:lpstr>Student loans</vt:lpstr>
      <vt:lpstr>PowerPoint Presentation</vt:lpstr>
      <vt:lpstr>PowerPoint Presentation</vt:lpstr>
      <vt:lpstr>PowerPoint Presentation</vt:lpstr>
      <vt:lpstr>The Event: Legislation / Rule</vt:lpstr>
      <vt:lpstr>The Challenge</vt:lpstr>
      <vt:lpstr>The Problem</vt:lpstr>
      <vt:lpstr>Requirements</vt:lpstr>
      <vt:lpstr>The Solution</vt:lpstr>
      <vt:lpstr>Accessible Documents Workflow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Accessible Documents</dc:title>
  <dc:creator>Dennis Quon;Aimee Ubbink</dc:creator>
  <cp:lastModifiedBy>Dennis Quon</cp:lastModifiedBy>
  <cp:revision>64</cp:revision>
  <dcterms:created xsi:type="dcterms:W3CDTF">2015-12-21T21:15:04Z</dcterms:created>
  <dcterms:modified xsi:type="dcterms:W3CDTF">2018-12-14T20:26:23Z</dcterms:modified>
</cp:coreProperties>
</file>