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3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16.jpg" ContentType="image/png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42" r:id="rId2"/>
    <p:sldMasterId id="2147483775" r:id="rId3"/>
    <p:sldMasterId id="2147483793" r:id="rId4"/>
  </p:sldMasterIdLst>
  <p:notesMasterIdLst>
    <p:notesMasterId r:id="rId32"/>
  </p:notesMasterIdLst>
  <p:sldIdLst>
    <p:sldId id="301" r:id="rId5"/>
    <p:sldId id="313" r:id="rId6"/>
    <p:sldId id="325" r:id="rId7"/>
    <p:sldId id="626" r:id="rId8"/>
    <p:sldId id="358" r:id="rId9"/>
    <p:sldId id="341" r:id="rId10"/>
    <p:sldId id="618" r:id="rId11"/>
    <p:sldId id="331" r:id="rId12"/>
    <p:sldId id="339" r:id="rId13"/>
    <p:sldId id="617" r:id="rId14"/>
    <p:sldId id="621" r:id="rId15"/>
    <p:sldId id="605" r:id="rId16"/>
    <p:sldId id="506" r:id="rId17"/>
    <p:sldId id="554" r:id="rId18"/>
    <p:sldId id="333" r:id="rId19"/>
    <p:sldId id="622" r:id="rId20"/>
    <p:sldId id="558" r:id="rId21"/>
    <p:sldId id="539" r:id="rId22"/>
    <p:sldId id="540" r:id="rId23"/>
    <p:sldId id="624" r:id="rId24"/>
    <p:sldId id="541" r:id="rId25"/>
    <p:sldId id="542" r:id="rId26"/>
    <p:sldId id="625" r:id="rId27"/>
    <p:sldId id="544" r:id="rId28"/>
    <p:sldId id="545" r:id="rId29"/>
    <p:sldId id="571" r:id="rId30"/>
    <p:sldId id="61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586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0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3C7F1-275F-4A52-8A19-D05F5129B5AB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FFCB7-B154-496D-8806-B82CD021E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4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1_Title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38DEA-B533-4A50-A700-3DD6B829172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5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Video1-Scanned-AccessiblePDF.mp4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F1DD92-86E3-4A1B-8C39-893C47FE22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359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38DEA-B533-4A50-A700-3DD6B829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51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Tools and limitations</a:t>
            </a:r>
          </a:p>
          <a:p>
            <a:r>
              <a:rPr lang="en-US" dirty="0"/>
              <a:t>Necessity of manual QA (of tags/read order) and testing with a power-user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38DEA-B533-4A50-A700-3DD6B829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0467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38DEA-B533-4A50-A700-3DD6B829172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012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38DEA-B533-4A50-A700-3DD6B829172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9213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38DEA-B533-4A50-A700-3DD6B829172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883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38DEA-B533-4A50-A700-3DD6B829172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076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38DEA-B533-4A50-A700-3DD6B829172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423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38DEA-B533-4A50-A700-3DD6B829172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954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38DEA-B533-4A50-A700-3DD6B829172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95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38DEA-B533-4A50-A700-3DD6B82917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73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38DEA-B533-4A50-A700-3DD6B829172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95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938DEA-B533-4A50-A700-3DD6B829172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4954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38DEA-B533-4A50-A700-3DD6B829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218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938DEA-B533-4A50-A700-3DD6B82917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86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38DEA-B533-4A50-A700-3DD6B829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340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Items seen in braille that are not available in the screen reader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38DEA-B533-4A50-A700-3DD6B829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952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Screen reader configuration (verbosity) e.g. table summary (Users don't always maintain the recommended settings)</a:t>
            </a:r>
          </a:p>
          <a:p>
            <a:r>
              <a:rPr lang="en-US" dirty="0"/>
              <a:t>What it is, products (Jaws, </a:t>
            </a:r>
            <a:r>
              <a:rPr lang="en-US" dirty="0" err="1"/>
              <a:t>NVDA</a:t>
            </a:r>
            <a:r>
              <a:rPr lang="en-US" dirty="0"/>
              <a:t>, </a:t>
            </a:r>
            <a:r>
              <a:rPr lang="en-US" dirty="0" err="1"/>
              <a:t>VoiceOver</a:t>
            </a:r>
            <a:r>
              <a:rPr lang="en-US" dirty="0"/>
              <a:t>, Window Eyes)</a:t>
            </a:r>
          </a:p>
          <a:p>
            <a:r>
              <a:rPr lang="en-US" dirty="0"/>
              <a:t>What not to use (Adobe Read Aloud)</a:t>
            </a:r>
          </a:p>
          <a:p>
            <a:r>
              <a:rPr lang="en-US" dirty="0"/>
              <a:t>Do you or do you not force the user experience and why or why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38DEA-B533-4A50-A700-3DD6B829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8135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Tools and limitations</a:t>
            </a:r>
          </a:p>
          <a:p>
            <a:r>
              <a:rPr lang="en-US" dirty="0"/>
              <a:t>Necessity of manual QA (of tags/read order) and testing with a power-user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38DEA-B533-4A50-A700-3DD6B829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725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Tools and limitations</a:t>
            </a:r>
          </a:p>
          <a:p>
            <a:r>
              <a:rPr lang="en-US" dirty="0"/>
              <a:t>Necessity of manual QA (of tags/read order) and testing with a power-user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938DEA-B533-4A50-A700-3DD6B829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9720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Video5-PoorlyTaggedVSTaggedWell.mp4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FFCB7-B154-496D-8806-B82CD021E8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35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" y="-152400"/>
            <a:ext cx="12344399" cy="734719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054089" y="1143000"/>
            <a:ext cx="5181600" cy="5105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>
                <a:solidFill>
                  <a:srgbClr val="000000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031229" y="350837"/>
            <a:ext cx="5029200" cy="715963"/>
          </a:xfrm>
          <a:prstGeom prst="rect">
            <a:avLst/>
          </a:prstGeo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3888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9F49C0-A3C3-4DFE-8EC6-0DDF2353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97" y="762000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5CFC87-BD0D-4393-A7E3-F2BFFC1356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6725" y="1828800"/>
            <a:ext cx="4283075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ü"/>
              <a:defRPr sz="2000" b="0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02AF7C5-34A6-43C0-8E15-E9E0324CF7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828800"/>
            <a:ext cx="4283075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ü"/>
              <a:defRPr sz="2000" b="0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050B4C9-B394-4143-AFAA-87331A7624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6725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33837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9F49C0-A3C3-4DFE-8EC6-0DDF2353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97" y="762000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5CFC87-BD0D-4393-A7E3-F2BFFC1356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6725" y="1828800"/>
            <a:ext cx="8534650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4A39F77-DAC7-4D20-94F7-638580549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6725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884272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lumns tex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9F49C0-A3C3-4DFE-8EC6-0DDF2353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285" y="762000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6C83AED-16CA-4B9A-BBFA-22D94D4EA5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2" y="1905000"/>
            <a:ext cx="4283075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 b="0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90CD8F1-5898-4903-9ABF-CA42AAD494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7513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6C83AED-16CA-4B9A-BBFA-22D94D4EA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7513" y="1905000"/>
            <a:ext cx="4283075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 b="0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19871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3BE24C1-0576-4A34-970B-8D53F28DA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0" y="1371600"/>
            <a:ext cx="4343401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2598065-8A6D-41BE-8FE6-CA9B6DD881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327265" cy="6217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DBF420-F271-43E8-9E62-693B143808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0999" y="2819400"/>
            <a:ext cx="6705601" cy="2590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673CBF9-76AB-4C13-A267-EFAADC00EB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0999" y="2286000"/>
            <a:ext cx="6080126" cy="283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954508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upper righ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0EF12B1-CD0E-4936-BD88-130B1BF103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45CFC87-BD0D-4393-A7E3-F2BFFC1356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0" y="1981200"/>
            <a:ext cx="449580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ü"/>
              <a:defRPr sz="2000" b="1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49" y="457200"/>
            <a:ext cx="38100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80825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ntr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B9C058AF-F3AA-4AD1-8B88-BAF8131D66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6496" y="2590800"/>
            <a:ext cx="2245221" cy="2386264"/>
          </a:xfrm>
          <a:custGeom>
            <a:avLst/>
            <a:gdLst>
              <a:gd name="connsiteX0" fmla="*/ 38973 w 3141638"/>
              <a:gd name="connsiteY0" fmla="*/ 0 h 1843548"/>
              <a:gd name="connsiteX1" fmla="*/ 3102665 w 3141638"/>
              <a:gd name="connsiteY1" fmla="*/ 0 h 1843548"/>
              <a:gd name="connsiteX2" fmla="*/ 3141638 w 3141638"/>
              <a:gd name="connsiteY2" fmla="*/ 38973 h 1843548"/>
              <a:gd name="connsiteX3" fmla="*/ 3141638 w 3141638"/>
              <a:gd name="connsiteY3" fmla="*/ 1804575 h 1843548"/>
              <a:gd name="connsiteX4" fmla="*/ 3102665 w 3141638"/>
              <a:gd name="connsiteY4" fmla="*/ 1843548 h 1843548"/>
              <a:gd name="connsiteX5" fmla="*/ 38973 w 3141638"/>
              <a:gd name="connsiteY5" fmla="*/ 1843548 h 1843548"/>
              <a:gd name="connsiteX6" fmla="*/ 0 w 3141638"/>
              <a:gd name="connsiteY6" fmla="*/ 1804575 h 1843548"/>
              <a:gd name="connsiteX7" fmla="*/ 0 w 3141638"/>
              <a:gd name="connsiteY7" fmla="*/ 38973 h 1843548"/>
              <a:gd name="connsiteX8" fmla="*/ 38973 w 3141638"/>
              <a:gd name="connsiteY8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638" h="1843548">
                <a:moveTo>
                  <a:pt x="38973" y="0"/>
                </a:moveTo>
                <a:lnTo>
                  <a:pt x="3102665" y="0"/>
                </a:lnTo>
                <a:cubicBezTo>
                  <a:pt x="3124189" y="0"/>
                  <a:pt x="3141638" y="17449"/>
                  <a:pt x="3141638" y="38973"/>
                </a:cubicBezTo>
                <a:lnTo>
                  <a:pt x="3141638" y="1804575"/>
                </a:lnTo>
                <a:cubicBezTo>
                  <a:pt x="3141638" y="1826099"/>
                  <a:pt x="3124189" y="1843548"/>
                  <a:pt x="3102665" y="1843548"/>
                </a:cubicBezTo>
                <a:lnTo>
                  <a:pt x="38973" y="1843548"/>
                </a:lnTo>
                <a:cubicBezTo>
                  <a:pt x="17449" y="1843548"/>
                  <a:pt x="0" y="1826099"/>
                  <a:pt x="0" y="1804575"/>
                </a:cubicBezTo>
                <a:lnTo>
                  <a:pt x="0" y="38973"/>
                </a:lnTo>
                <a:cubicBezTo>
                  <a:pt x="0" y="17449"/>
                  <a:pt x="17449" y="0"/>
                  <a:pt x="38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1AD1A237-1896-492B-AF92-7DB7983EAA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7255" y="2590800"/>
            <a:ext cx="2249424" cy="2386584"/>
          </a:xfrm>
          <a:custGeom>
            <a:avLst/>
            <a:gdLst>
              <a:gd name="connsiteX0" fmla="*/ 38973 w 3141638"/>
              <a:gd name="connsiteY0" fmla="*/ 0 h 1843548"/>
              <a:gd name="connsiteX1" fmla="*/ 3102665 w 3141638"/>
              <a:gd name="connsiteY1" fmla="*/ 0 h 1843548"/>
              <a:gd name="connsiteX2" fmla="*/ 3141638 w 3141638"/>
              <a:gd name="connsiteY2" fmla="*/ 38973 h 1843548"/>
              <a:gd name="connsiteX3" fmla="*/ 3141638 w 3141638"/>
              <a:gd name="connsiteY3" fmla="*/ 1804575 h 1843548"/>
              <a:gd name="connsiteX4" fmla="*/ 3102665 w 3141638"/>
              <a:gd name="connsiteY4" fmla="*/ 1843548 h 1843548"/>
              <a:gd name="connsiteX5" fmla="*/ 38973 w 3141638"/>
              <a:gd name="connsiteY5" fmla="*/ 1843548 h 1843548"/>
              <a:gd name="connsiteX6" fmla="*/ 0 w 3141638"/>
              <a:gd name="connsiteY6" fmla="*/ 1804575 h 1843548"/>
              <a:gd name="connsiteX7" fmla="*/ 0 w 3141638"/>
              <a:gd name="connsiteY7" fmla="*/ 38973 h 1843548"/>
              <a:gd name="connsiteX8" fmla="*/ 38973 w 3141638"/>
              <a:gd name="connsiteY8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638" h="1843548">
                <a:moveTo>
                  <a:pt x="38973" y="0"/>
                </a:moveTo>
                <a:lnTo>
                  <a:pt x="3102665" y="0"/>
                </a:lnTo>
                <a:cubicBezTo>
                  <a:pt x="3124189" y="0"/>
                  <a:pt x="3141638" y="17449"/>
                  <a:pt x="3141638" y="38973"/>
                </a:cubicBezTo>
                <a:lnTo>
                  <a:pt x="3141638" y="1804575"/>
                </a:lnTo>
                <a:cubicBezTo>
                  <a:pt x="3141638" y="1826099"/>
                  <a:pt x="3124189" y="1843548"/>
                  <a:pt x="3102665" y="1843548"/>
                </a:cubicBezTo>
                <a:lnTo>
                  <a:pt x="38973" y="1843548"/>
                </a:lnTo>
                <a:cubicBezTo>
                  <a:pt x="17449" y="1843548"/>
                  <a:pt x="0" y="1826099"/>
                  <a:pt x="0" y="1804575"/>
                </a:cubicBezTo>
                <a:lnTo>
                  <a:pt x="0" y="38973"/>
                </a:lnTo>
                <a:cubicBezTo>
                  <a:pt x="0" y="17449"/>
                  <a:pt x="17449" y="0"/>
                  <a:pt x="38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68DF9236-3150-4FD2-A13B-91425BC173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82217" y="2590800"/>
            <a:ext cx="2249424" cy="2386584"/>
          </a:xfrm>
          <a:custGeom>
            <a:avLst/>
            <a:gdLst>
              <a:gd name="connsiteX0" fmla="*/ 38973 w 3141638"/>
              <a:gd name="connsiteY0" fmla="*/ 0 h 1843548"/>
              <a:gd name="connsiteX1" fmla="*/ 3102665 w 3141638"/>
              <a:gd name="connsiteY1" fmla="*/ 0 h 1843548"/>
              <a:gd name="connsiteX2" fmla="*/ 3141638 w 3141638"/>
              <a:gd name="connsiteY2" fmla="*/ 38973 h 1843548"/>
              <a:gd name="connsiteX3" fmla="*/ 3141638 w 3141638"/>
              <a:gd name="connsiteY3" fmla="*/ 1804575 h 1843548"/>
              <a:gd name="connsiteX4" fmla="*/ 3102665 w 3141638"/>
              <a:gd name="connsiteY4" fmla="*/ 1843548 h 1843548"/>
              <a:gd name="connsiteX5" fmla="*/ 38973 w 3141638"/>
              <a:gd name="connsiteY5" fmla="*/ 1843548 h 1843548"/>
              <a:gd name="connsiteX6" fmla="*/ 0 w 3141638"/>
              <a:gd name="connsiteY6" fmla="*/ 1804575 h 1843548"/>
              <a:gd name="connsiteX7" fmla="*/ 0 w 3141638"/>
              <a:gd name="connsiteY7" fmla="*/ 38973 h 1843548"/>
              <a:gd name="connsiteX8" fmla="*/ 38973 w 3141638"/>
              <a:gd name="connsiteY8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638" h="1843548">
                <a:moveTo>
                  <a:pt x="38973" y="0"/>
                </a:moveTo>
                <a:lnTo>
                  <a:pt x="3102665" y="0"/>
                </a:lnTo>
                <a:cubicBezTo>
                  <a:pt x="3124189" y="0"/>
                  <a:pt x="3141638" y="17449"/>
                  <a:pt x="3141638" y="38973"/>
                </a:cubicBezTo>
                <a:lnTo>
                  <a:pt x="3141638" y="1804575"/>
                </a:lnTo>
                <a:cubicBezTo>
                  <a:pt x="3141638" y="1826099"/>
                  <a:pt x="3124189" y="1843548"/>
                  <a:pt x="3102665" y="1843548"/>
                </a:cubicBezTo>
                <a:lnTo>
                  <a:pt x="38973" y="1843548"/>
                </a:lnTo>
                <a:cubicBezTo>
                  <a:pt x="17449" y="1843548"/>
                  <a:pt x="0" y="1826099"/>
                  <a:pt x="0" y="1804575"/>
                </a:cubicBezTo>
                <a:lnTo>
                  <a:pt x="0" y="38973"/>
                </a:lnTo>
                <a:cubicBezTo>
                  <a:pt x="0" y="17449"/>
                  <a:pt x="17449" y="0"/>
                  <a:pt x="38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6497" y="669925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Intro slide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8013E10-01D7-485E-9D42-220AE55A73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181600"/>
            <a:ext cx="26670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4A39F77-DAC7-4D20-94F7-6385805499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9125" y="14478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013E10-01D7-485E-9D42-220AE55A73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8952" y="5181600"/>
            <a:ext cx="2670048" cy="838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98013E10-01D7-485E-9D42-220AE55A73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43800" y="5181600"/>
            <a:ext cx="2670048" cy="838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9368483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09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0300680-C323-4AAE-8FC1-AE464E34F4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482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4C7CE4C-EA2D-467B-B87F-6AC6E479A43C}"/>
              </a:ext>
            </a:extLst>
          </p:cNvPr>
          <p:cNvSpPr txBox="1"/>
          <p:nvPr userDrawn="1"/>
        </p:nvSpPr>
        <p:spPr>
          <a:xfrm>
            <a:off x="8686800" y="378894"/>
            <a:ext cx="304187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fld id="{27692F5A-FC14-4E83-B4CC-18F6C2D780A4}" type="slidenum">
              <a:rPr lang="en-US" sz="8800" spc="30" smtClean="0">
                <a:solidFill>
                  <a:schemeClr val="bg1">
                    <a:lumMod val="95000"/>
                  </a:schemeClr>
                </a:solidFill>
                <a:latin typeface="Nexa Bold" panose="02000000000000000000" pitchFamily="50" charset="0"/>
              </a:rPr>
              <a:pPr algn="r" defTabSz="914400"/>
              <a:t>‹#›</a:t>
            </a:fld>
            <a:endParaRPr lang="en-US" sz="8800" spc="30" dirty="0">
              <a:solidFill>
                <a:schemeClr val="bg1">
                  <a:lumMod val="9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F9AE7C-7301-4BDB-A6C9-C7D7CEAEFF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511738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B9C058AF-F3AA-4AD1-8B88-BAF8131D66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080" y="3971716"/>
            <a:ext cx="3141638" cy="1843548"/>
          </a:xfrm>
          <a:custGeom>
            <a:avLst/>
            <a:gdLst>
              <a:gd name="connsiteX0" fmla="*/ 38973 w 3141638"/>
              <a:gd name="connsiteY0" fmla="*/ 0 h 1843548"/>
              <a:gd name="connsiteX1" fmla="*/ 3102665 w 3141638"/>
              <a:gd name="connsiteY1" fmla="*/ 0 h 1843548"/>
              <a:gd name="connsiteX2" fmla="*/ 3141638 w 3141638"/>
              <a:gd name="connsiteY2" fmla="*/ 38973 h 1843548"/>
              <a:gd name="connsiteX3" fmla="*/ 3141638 w 3141638"/>
              <a:gd name="connsiteY3" fmla="*/ 1804575 h 1843548"/>
              <a:gd name="connsiteX4" fmla="*/ 3102665 w 3141638"/>
              <a:gd name="connsiteY4" fmla="*/ 1843548 h 1843548"/>
              <a:gd name="connsiteX5" fmla="*/ 38973 w 3141638"/>
              <a:gd name="connsiteY5" fmla="*/ 1843548 h 1843548"/>
              <a:gd name="connsiteX6" fmla="*/ 0 w 3141638"/>
              <a:gd name="connsiteY6" fmla="*/ 1804575 h 1843548"/>
              <a:gd name="connsiteX7" fmla="*/ 0 w 3141638"/>
              <a:gd name="connsiteY7" fmla="*/ 38973 h 1843548"/>
              <a:gd name="connsiteX8" fmla="*/ 38973 w 3141638"/>
              <a:gd name="connsiteY8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638" h="1843548">
                <a:moveTo>
                  <a:pt x="38973" y="0"/>
                </a:moveTo>
                <a:lnTo>
                  <a:pt x="3102665" y="0"/>
                </a:lnTo>
                <a:cubicBezTo>
                  <a:pt x="3124189" y="0"/>
                  <a:pt x="3141638" y="17449"/>
                  <a:pt x="3141638" y="38973"/>
                </a:cubicBezTo>
                <a:lnTo>
                  <a:pt x="3141638" y="1804575"/>
                </a:lnTo>
                <a:cubicBezTo>
                  <a:pt x="3141638" y="1826099"/>
                  <a:pt x="3124189" y="1843548"/>
                  <a:pt x="3102665" y="1843548"/>
                </a:cubicBezTo>
                <a:lnTo>
                  <a:pt x="38973" y="1843548"/>
                </a:lnTo>
                <a:cubicBezTo>
                  <a:pt x="17449" y="1843548"/>
                  <a:pt x="0" y="1826099"/>
                  <a:pt x="0" y="1804575"/>
                </a:cubicBezTo>
                <a:lnTo>
                  <a:pt x="0" y="38973"/>
                </a:lnTo>
                <a:cubicBezTo>
                  <a:pt x="0" y="17449"/>
                  <a:pt x="17449" y="0"/>
                  <a:pt x="38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1AD1A237-1896-492B-AF92-7DB7983EAA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25181" y="3971716"/>
            <a:ext cx="3141638" cy="1843548"/>
          </a:xfrm>
          <a:custGeom>
            <a:avLst/>
            <a:gdLst>
              <a:gd name="connsiteX0" fmla="*/ 38973 w 3141638"/>
              <a:gd name="connsiteY0" fmla="*/ 0 h 1843548"/>
              <a:gd name="connsiteX1" fmla="*/ 3102665 w 3141638"/>
              <a:gd name="connsiteY1" fmla="*/ 0 h 1843548"/>
              <a:gd name="connsiteX2" fmla="*/ 3141638 w 3141638"/>
              <a:gd name="connsiteY2" fmla="*/ 38973 h 1843548"/>
              <a:gd name="connsiteX3" fmla="*/ 3141638 w 3141638"/>
              <a:gd name="connsiteY3" fmla="*/ 1804575 h 1843548"/>
              <a:gd name="connsiteX4" fmla="*/ 3102665 w 3141638"/>
              <a:gd name="connsiteY4" fmla="*/ 1843548 h 1843548"/>
              <a:gd name="connsiteX5" fmla="*/ 38973 w 3141638"/>
              <a:gd name="connsiteY5" fmla="*/ 1843548 h 1843548"/>
              <a:gd name="connsiteX6" fmla="*/ 0 w 3141638"/>
              <a:gd name="connsiteY6" fmla="*/ 1804575 h 1843548"/>
              <a:gd name="connsiteX7" fmla="*/ 0 w 3141638"/>
              <a:gd name="connsiteY7" fmla="*/ 38973 h 1843548"/>
              <a:gd name="connsiteX8" fmla="*/ 38973 w 3141638"/>
              <a:gd name="connsiteY8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638" h="1843548">
                <a:moveTo>
                  <a:pt x="38973" y="0"/>
                </a:moveTo>
                <a:lnTo>
                  <a:pt x="3102665" y="0"/>
                </a:lnTo>
                <a:cubicBezTo>
                  <a:pt x="3124189" y="0"/>
                  <a:pt x="3141638" y="17449"/>
                  <a:pt x="3141638" y="38973"/>
                </a:cubicBezTo>
                <a:lnTo>
                  <a:pt x="3141638" y="1804575"/>
                </a:lnTo>
                <a:cubicBezTo>
                  <a:pt x="3141638" y="1826099"/>
                  <a:pt x="3124189" y="1843548"/>
                  <a:pt x="3102665" y="1843548"/>
                </a:cubicBezTo>
                <a:lnTo>
                  <a:pt x="38973" y="1843548"/>
                </a:lnTo>
                <a:cubicBezTo>
                  <a:pt x="17449" y="1843548"/>
                  <a:pt x="0" y="1826099"/>
                  <a:pt x="0" y="1804575"/>
                </a:cubicBezTo>
                <a:lnTo>
                  <a:pt x="0" y="38973"/>
                </a:lnTo>
                <a:cubicBezTo>
                  <a:pt x="0" y="17449"/>
                  <a:pt x="17449" y="0"/>
                  <a:pt x="38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68DF9236-3150-4FD2-A13B-91425BC173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0283" y="3971716"/>
            <a:ext cx="3141638" cy="1843548"/>
          </a:xfrm>
          <a:custGeom>
            <a:avLst/>
            <a:gdLst>
              <a:gd name="connsiteX0" fmla="*/ 38973 w 3141638"/>
              <a:gd name="connsiteY0" fmla="*/ 0 h 1843548"/>
              <a:gd name="connsiteX1" fmla="*/ 3102665 w 3141638"/>
              <a:gd name="connsiteY1" fmla="*/ 0 h 1843548"/>
              <a:gd name="connsiteX2" fmla="*/ 3141638 w 3141638"/>
              <a:gd name="connsiteY2" fmla="*/ 38973 h 1843548"/>
              <a:gd name="connsiteX3" fmla="*/ 3141638 w 3141638"/>
              <a:gd name="connsiteY3" fmla="*/ 1804575 h 1843548"/>
              <a:gd name="connsiteX4" fmla="*/ 3102665 w 3141638"/>
              <a:gd name="connsiteY4" fmla="*/ 1843548 h 1843548"/>
              <a:gd name="connsiteX5" fmla="*/ 38973 w 3141638"/>
              <a:gd name="connsiteY5" fmla="*/ 1843548 h 1843548"/>
              <a:gd name="connsiteX6" fmla="*/ 0 w 3141638"/>
              <a:gd name="connsiteY6" fmla="*/ 1804575 h 1843548"/>
              <a:gd name="connsiteX7" fmla="*/ 0 w 3141638"/>
              <a:gd name="connsiteY7" fmla="*/ 38973 h 1843548"/>
              <a:gd name="connsiteX8" fmla="*/ 38973 w 3141638"/>
              <a:gd name="connsiteY8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638" h="1843548">
                <a:moveTo>
                  <a:pt x="38973" y="0"/>
                </a:moveTo>
                <a:lnTo>
                  <a:pt x="3102665" y="0"/>
                </a:lnTo>
                <a:cubicBezTo>
                  <a:pt x="3124189" y="0"/>
                  <a:pt x="3141638" y="17449"/>
                  <a:pt x="3141638" y="38973"/>
                </a:cubicBezTo>
                <a:lnTo>
                  <a:pt x="3141638" y="1804575"/>
                </a:lnTo>
                <a:cubicBezTo>
                  <a:pt x="3141638" y="1826099"/>
                  <a:pt x="3124189" y="1843548"/>
                  <a:pt x="3102665" y="1843548"/>
                </a:cubicBezTo>
                <a:lnTo>
                  <a:pt x="38973" y="1843548"/>
                </a:lnTo>
                <a:cubicBezTo>
                  <a:pt x="17449" y="1843548"/>
                  <a:pt x="0" y="1826099"/>
                  <a:pt x="0" y="1804575"/>
                </a:cubicBezTo>
                <a:lnTo>
                  <a:pt x="0" y="38973"/>
                </a:lnTo>
                <a:cubicBezTo>
                  <a:pt x="0" y="17449"/>
                  <a:pt x="17449" y="0"/>
                  <a:pt x="38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6497" y="669925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New section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8013E10-01D7-485E-9D42-220AE55A73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6725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8209471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 vertical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255EB1B-41E1-4684-ABB9-4912C152DE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7000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AA7CD81-3BE9-4FAE-B88F-CDA4E331B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04084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2698511-03AE-4205-A649-1115C3B3AB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9916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47800"/>
            <a:ext cx="2133600" cy="2362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8213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4C7CE4C-EA2D-467B-B87F-6AC6E479A43C}"/>
              </a:ext>
            </a:extLst>
          </p:cNvPr>
          <p:cNvSpPr txBox="1"/>
          <p:nvPr userDrawn="1"/>
        </p:nvSpPr>
        <p:spPr>
          <a:xfrm>
            <a:off x="8686800" y="378894"/>
            <a:ext cx="304187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92F5A-FC14-4E83-B4CC-18F6C2D780A4}" type="slidenum">
              <a:rPr kumimoji="0" lang="en-US" sz="8800" b="0" i="0" u="none" strike="noStrike" kern="1200" cap="none" spc="3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800" b="0" i="0" u="none" strike="noStrike" kern="1200" cap="none" spc="3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Nexa Bold" panose="02000000000000000000" pitchFamily="50" charset="0"/>
              <a:ea typeface="+mn-ea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F9AE7C-7301-4BDB-A6C9-C7D7CEAEFF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33A0B-67F8-407F-9D44-3D0D211DE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4921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6497" y="669925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Bullet points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013E10-01D7-485E-9D42-220AE55A73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6725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262144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_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97" y="669925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74256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upp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0EF12B1-CD0E-4936-BD88-130B1BF103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9498434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B74D9A6-A780-4215-85A9-65A1ED3F1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43800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537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ircle image in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72E6F9B-7A2F-4EFD-ABA8-B0DAC82664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32301" y="1765302"/>
            <a:ext cx="3327398" cy="3327396"/>
          </a:xfrm>
          <a:custGeom>
            <a:avLst/>
            <a:gdLst>
              <a:gd name="connsiteX0" fmla="*/ 1663699 w 3327398"/>
              <a:gd name="connsiteY0" fmla="*/ 0 h 3327396"/>
              <a:gd name="connsiteX1" fmla="*/ 3327398 w 3327398"/>
              <a:gd name="connsiteY1" fmla="*/ 1663698 h 3327396"/>
              <a:gd name="connsiteX2" fmla="*/ 1663699 w 3327398"/>
              <a:gd name="connsiteY2" fmla="*/ 3327396 h 3327396"/>
              <a:gd name="connsiteX3" fmla="*/ 0 w 3327398"/>
              <a:gd name="connsiteY3" fmla="*/ 1663698 h 3327396"/>
              <a:gd name="connsiteX4" fmla="*/ 1663699 w 3327398"/>
              <a:gd name="connsiteY4" fmla="*/ 0 h 332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398" h="3327396">
                <a:moveTo>
                  <a:pt x="1663699" y="0"/>
                </a:moveTo>
                <a:cubicBezTo>
                  <a:pt x="2582535" y="0"/>
                  <a:pt x="3327398" y="744863"/>
                  <a:pt x="3327398" y="1663698"/>
                </a:cubicBezTo>
                <a:cubicBezTo>
                  <a:pt x="3327398" y="2582533"/>
                  <a:pt x="2582535" y="3327396"/>
                  <a:pt x="1663699" y="3327396"/>
                </a:cubicBezTo>
                <a:cubicBezTo>
                  <a:pt x="744863" y="3327396"/>
                  <a:pt x="0" y="2582533"/>
                  <a:pt x="0" y="1663698"/>
                </a:cubicBezTo>
                <a:cubicBezTo>
                  <a:pt x="0" y="744863"/>
                  <a:pt x="744863" y="0"/>
                  <a:pt x="16636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755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9F49C0-A3C3-4DFE-8EC6-0DDF2353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97" y="762000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5CFC87-BD0D-4393-A7E3-F2BFFC1356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6725" y="1828800"/>
            <a:ext cx="4283075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ü"/>
              <a:defRPr sz="2000" b="1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02AF7C5-34A6-43C0-8E15-E9E0324CF7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828800"/>
            <a:ext cx="4283075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ü"/>
              <a:defRPr sz="2000" b="1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050B4C9-B394-4143-AFAA-87331A7624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6725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392182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9F49C0-A3C3-4DFE-8EC6-0DDF2353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97" y="762000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5CFC87-BD0D-4393-A7E3-F2BFFC1356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6725" y="1828800"/>
            <a:ext cx="8534650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000" b="1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4A39F77-DAC7-4D20-94F7-638580549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6725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48077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lumns tex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9F49C0-A3C3-4DFE-8EC6-0DDF2353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595" y="735360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6C83AED-16CA-4B9A-BBFA-22D94D4EA5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2" y="1905000"/>
            <a:ext cx="4283075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 b="1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90CD8F1-5898-4903-9ABF-CA42AAD494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9823" y="126876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6C83AED-16CA-4B9A-BBFA-22D94D4EA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7513" y="1905000"/>
            <a:ext cx="4283075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 b="1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97028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3BE24C1-0576-4A34-970B-8D53F28DA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0" y="1371600"/>
            <a:ext cx="4343401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2598065-8A6D-41BE-8FE6-CA9B6DD881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327265" cy="6217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DBF420-F271-43E8-9E62-693B143808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0999" y="2819400"/>
            <a:ext cx="6705601" cy="2590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000" b="1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673CBF9-76AB-4C13-A267-EFAADC00EB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0999" y="2286000"/>
            <a:ext cx="6080126" cy="283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739761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255EB1B-41E1-4684-ABB9-4912C152DE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7000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AA7CD81-3BE9-4FAE-B88F-CDA4E331B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04084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2698511-03AE-4205-A649-1115C3B3AB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9916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22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B9C058AF-F3AA-4AD1-8B88-BAF8131D66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080" y="3971716"/>
            <a:ext cx="3141638" cy="1843548"/>
          </a:xfrm>
          <a:custGeom>
            <a:avLst/>
            <a:gdLst>
              <a:gd name="connsiteX0" fmla="*/ 38973 w 3141638"/>
              <a:gd name="connsiteY0" fmla="*/ 0 h 1843548"/>
              <a:gd name="connsiteX1" fmla="*/ 3102665 w 3141638"/>
              <a:gd name="connsiteY1" fmla="*/ 0 h 1843548"/>
              <a:gd name="connsiteX2" fmla="*/ 3141638 w 3141638"/>
              <a:gd name="connsiteY2" fmla="*/ 38973 h 1843548"/>
              <a:gd name="connsiteX3" fmla="*/ 3141638 w 3141638"/>
              <a:gd name="connsiteY3" fmla="*/ 1804575 h 1843548"/>
              <a:gd name="connsiteX4" fmla="*/ 3102665 w 3141638"/>
              <a:gd name="connsiteY4" fmla="*/ 1843548 h 1843548"/>
              <a:gd name="connsiteX5" fmla="*/ 38973 w 3141638"/>
              <a:gd name="connsiteY5" fmla="*/ 1843548 h 1843548"/>
              <a:gd name="connsiteX6" fmla="*/ 0 w 3141638"/>
              <a:gd name="connsiteY6" fmla="*/ 1804575 h 1843548"/>
              <a:gd name="connsiteX7" fmla="*/ 0 w 3141638"/>
              <a:gd name="connsiteY7" fmla="*/ 38973 h 1843548"/>
              <a:gd name="connsiteX8" fmla="*/ 38973 w 3141638"/>
              <a:gd name="connsiteY8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638" h="1843548">
                <a:moveTo>
                  <a:pt x="38973" y="0"/>
                </a:moveTo>
                <a:lnTo>
                  <a:pt x="3102665" y="0"/>
                </a:lnTo>
                <a:cubicBezTo>
                  <a:pt x="3124189" y="0"/>
                  <a:pt x="3141638" y="17449"/>
                  <a:pt x="3141638" y="38973"/>
                </a:cubicBezTo>
                <a:lnTo>
                  <a:pt x="3141638" y="1804575"/>
                </a:lnTo>
                <a:cubicBezTo>
                  <a:pt x="3141638" y="1826099"/>
                  <a:pt x="3124189" y="1843548"/>
                  <a:pt x="3102665" y="1843548"/>
                </a:cubicBezTo>
                <a:lnTo>
                  <a:pt x="38973" y="1843548"/>
                </a:lnTo>
                <a:cubicBezTo>
                  <a:pt x="17449" y="1843548"/>
                  <a:pt x="0" y="1826099"/>
                  <a:pt x="0" y="1804575"/>
                </a:cubicBezTo>
                <a:lnTo>
                  <a:pt x="0" y="38973"/>
                </a:lnTo>
                <a:cubicBezTo>
                  <a:pt x="0" y="17449"/>
                  <a:pt x="17449" y="0"/>
                  <a:pt x="38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1AD1A237-1896-492B-AF92-7DB7983EAA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25181" y="3971716"/>
            <a:ext cx="3141638" cy="1843548"/>
          </a:xfrm>
          <a:custGeom>
            <a:avLst/>
            <a:gdLst>
              <a:gd name="connsiteX0" fmla="*/ 38973 w 3141638"/>
              <a:gd name="connsiteY0" fmla="*/ 0 h 1843548"/>
              <a:gd name="connsiteX1" fmla="*/ 3102665 w 3141638"/>
              <a:gd name="connsiteY1" fmla="*/ 0 h 1843548"/>
              <a:gd name="connsiteX2" fmla="*/ 3141638 w 3141638"/>
              <a:gd name="connsiteY2" fmla="*/ 38973 h 1843548"/>
              <a:gd name="connsiteX3" fmla="*/ 3141638 w 3141638"/>
              <a:gd name="connsiteY3" fmla="*/ 1804575 h 1843548"/>
              <a:gd name="connsiteX4" fmla="*/ 3102665 w 3141638"/>
              <a:gd name="connsiteY4" fmla="*/ 1843548 h 1843548"/>
              <a:gd name="connsiteX5" fmla="*/ 38973 w 3141638"/>
              <a:gd name="connsiteY5" fmla="*/ 1843548 h 1843548"/>
              <a:gd name="connsiteX6" fmla="*/ 0 w 3141638"/>
              <a:gd name="connsiteY6" fmla="*/ 1804575 h 1843548"/>
              <a:gd name="connsiteX7" fmla="*/ 0 w 3141638"/>
              <a:gd name="connsiteY7" fmla="*/ 38973 h 1843548"/>
              <a:gd name="connsiteX8" fmla="*/ 38973 w 3141638"/>
              <a:gd name="connsiteY8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638" h="1843548">
                <a:moveTo>
                  <a:pt x="38973" y="0"/>
                </a:moveTo>
                <a:lnTo>
                  <a:pt x="3102665" y="0"/>
                </a:lnTo>
                <a:cubicBezTo>
                  <a:pt x="3124189" y="0"/>
                  <a:pt x="3141638" y="17449"/>
                  <a:pt x="3141638" y="38973"/>
                </a:cubicBezTo>
                <a:lnTo>
                  <a:pt x="3141638" y="1804575"/>
                </a:lnTo>
                <a:cubicBezTo>
                  <a:pt x="3141638" y="1826099"/>
                  <a:pt x="3124189" y="1843548"/>
                  <a:pt x="3102665" y="1843548"/>
                </a:cubicBezTo>
                <a:lnTo>
                  <a:pt x="38973" y="1843548"/>
                </a:lnTo>
                <a:cubicBezTo>
                  <a:pt x="17449" y="1843548"/>
                  <a:pt x="0" y="1826099"/>
                  <a:pt x="0" y="1804575"/>
                </a:cubicBezTo>
                <a:lnTo>
                  <a:pt x="0" y="38973"/>
                </a:lnTo>
                <a:cubicBezTo>
                  <a:pt x="0" y="17449"/>
                  <a:pt x="17449" y="0"/>
                  <a:pt x="38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68DF9236-3150-4FD2-A13B-91425BC173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0283" y="3971716"/>
            <a:ext cx="3141638" cy="1843548"/>
          </a:xfrm>
          <a:custGeom>
            <a:avLst/>
            <a:gdLst>
              <a:gd name="connsiteX0" fmla="*/ 38973 w 3141638"/>
              <a:gd name="connsiteY0" fmla="*/ 0 h 1843548"/>
              <a:gd name="connsiteX1" fmla="*/ 3102665 w 3141638"/>
              <a:gd name="connsiteY1" fmla="*/ 0 h 1843548"/>
              <a:gd name="connsiteX2" fmla="*/ 3141638 w 3141638"/>
              <a:gd name="connsiteY2" fmla="*/ 38973 h 1843548"/>
              <a:gd name="connsiteX3" fmla="*/ 3141638 w 3141638"/>
              <a:gd name="connsiteY3" fmla="*/ 1804575 h 1843548"/>
              <a:gd name="connsiteX4" fmla="*/ 3102665 w 3141638"/>
              <a:gd name="connsiteY4" fmla="*/ 1843548 h 1843548"/>
              <a:gd name="connsiteX5" fmla="*/ 38973 w 3141638"/>
              <a:gd name="connsiteY5" fmla="*/ 1843548 h 1843548"/>
              <a:gd name="connsiteX6" fmla="*/ 0 w 3141638"/>
              <a:gd name="connsiteY6" fmla="*/ 1804575 h 1843548"/>
              <a:gd name="connsiteX7" fmla="*/ 0 w 3141638"/>
              <a:gd name="connsiteY7" fmla="*/ 38973 h 1843548"/>
              <a:gd name="connsiteX8" fmla="*/ 38973 w 3141638"/>
              <a:gd name="connsiteY8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638" h="1843548">
                <a:moveTo>
                  <a:pt x="38973" y="0"/>
                </a:moveTo>
                <a:lnTo>
                  <a:pt x="3102665" y="0"/>
                </a:lnTo>
                <a:cubicBezTo>
                  <a:pt x="3124189" y="0"/>
                  <a:pt x="3141638" y="17449"/>
                  <a:pt x="3141638" y="38973"/>
                </a:cubicBezTo>
                <a:lnTo>
                  <a:pt x="3141638" y="1804575"/>
                </a:lnTo>
                <a:cubicBezTo>
                  <a:pt x="3141638" y="1826099"/>
                  <a:pt x="3124189" y="1843548"/>
                  <a:pt x="3102665" y="1843548"/>
                </a:cubicBezTo>
                <a:lnTo>
                  <a:pt x="38973" y="1843548"/>
                </a:lnTo>
                <a:cubicBezTo>
                  <a:pt x="17449" y="1843548"/>
                  <a:pt x="0" y="1826099"/>
                  <a:pt x="0" y="1804575"/>
                </a:cubicBezTo>
                <a:lnTo>
                  <a:pt x="0" y="38973"/>
                </a:lnTo>
                <a:cubicBezTo>
                  <a:pt x="0" y="17449"/>
                  <a:pt x="17449" y="0"/>
                  <a:pt x="38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852" y="669925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New section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8013E10-01D7-485E-9D42-220AE55A73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0080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4453959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255EB1B-41E1-4684-ABB9-4912C152DE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9276" y="404664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AA7CD81-3BE9-4FAE-B88F-CDA4E331B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36360" y="404664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2698511-03AE-4205-A649-1115C3B3AB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82192" y="404664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FEE321D4-3149-4A60-B396-4740CF3263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5108" y="404664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3427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genda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-152400"/>
            <a:ext cx="12344399" cy="7347197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054089" y="1143000"/>
            <a:ext cx="5181600" cy="5105400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>
                <a:solidFill>
                  <a:srgbClr val="000000"/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031229" y="350837"/>
            <a:ext cx="5029200" cy="715963"/>
          </a:xfrm>
          <a:prstGeom prst="rect">
            <a:avLst/>
          </a:prstGeom>
        </p:spPr>
        <p:txBody>
          <a:bodyPr/>
          <a:lstStyle>
            <a:lvl1pPr algn="l">
              <a:defRPr sz="3600" b="1"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35537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4C7CE4C-EA2D-467B-B87F-6AC6E479A43C}"/>
              </a:ext>
            </a:extLst>
          </p:cNvPr>
          <p:cNvSpPr txBox="1"/>
          <p:nvPr userDrawn="1"/>
        </p:nvSpPr>
        <p:spPr>
          <a:xfrm>
            <a:off x="8686800" y="378894"/>
            <a:ext cx="304187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92F5A-FC14-4E83-B4CC-18F6C2D780A4}" type="slidenum">
              <a:rPr kumimoji="0" lang="en-US" sz="8800" b="0" i="0" u="none" strike="noStrike" kern="1200" cap="none" spc="3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800" b="0" i="0" u="none" strike="noStrike" kern="1200" cap="none" spc="3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Nexa Bold" panose="02000000000000000000" pitchFamily="50" charset="0"/>
              <a:ea typeface="+mn-ea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F9AE7C-7301-4BDB-A6C9-C7D7CEAEFF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8483948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B9C058AF-F3AA-4AD1-8B88-BAF8131D66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080" y="3971716"/>
            <a:ext cx="3141638" cy="1843548"/>
          </a:xfrm>
          <a:custGeom>
            <a:avLst/>
            <a:gdLst>
              <a:gd name="connsiteX0" fmla="*/ 38973 w 3141638"/>
              <a:gd name="connsiteY0" fmla="*/ 0 h 1843548"/>
              <a:gd name="connsiteX1" fmla="*/ 3102665 w 3141638"/>
              <a:gd name="connsiteY1" fmla="*/ 0 h 1843548"/>
              <a:gd name="connsiteX2" fmla="*/ 3141638 w 3141638"/>
              <a:gd name="connsiteY2" fmla="*/ 38973 h 1843548"/>
              <a:gd name="connsiteX3" fmla="*/ 3141638 w 3141638"/>
              <a:gd name="connsiteY3" fmla="*/ 1804575 h 1843548"/>
              <a:gd name="connsiteX4" fmla="*/ 3102665 w 3141638"/>
              <a:gd name="connsiteY4" fmla="*/ 1843548 h 1843548"/>
              <a:gd name="connsiteX5" fmla="*/ 38973 w 3141638"/>
              <a:gd name="connsiteY5" fmla="*/ 1843548 h 1843548"/>
              <a:gd name="connsiteX6" fmla="*/ 0 w 3141638"/>
              <a:gd name="connsiteY6" fmla="*/ 1804575 h 1843548"/>
              <a:gd name="connsiteX7" fmla="*/ 0 w 3141638"/>
              <a:gd name="connsiteY7" fmla="*/ 38973 h 1843548"/>
              <a:gd name="connsiteX8" fmla="*/ 38973 w 3141638"/>
              <a:gd name="connsiteY8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638" h="1843548">
                <a:moveTo>
                  <a:pt x="38973" y="0"/>
                </a:moveTo>
                <a:lnTo>
                  <a:pt x="3102665" y="0"/>
                </a:lnTo>
                <a:cubicBezTo>
                  <a:pt x="3124189" y="0"/>
                  <a:pt x="3141638" y="17449"/>
                  <a:pt x="3141638" y="38973"/>
                </a:cubicBezTo>
                <a:lnTo>
                  <a:pt x="3141638" y="1804575"/>
                </a:lnTo>
                <a:cubicBezTo>
                  <a:pt x="3141638" y="1826099"/>
                  <a:pt x="3124189" y="1843548"/>
                  <a:pt x="3102665" y="1843548"/>
                </a:cubicBezTo>
                <a:lnTo>
                  <a:pt x="38973" y="1843548"/>
                </a:lnTo>
                <a:cubicBezTo>
                  <a:pt x="17449" y="1843548"/>
                  <a:pt x="0" y="1826099"/>
                  <a:pt x="0" y="1804575"/>
                </a:cubicBezTo>
                <a:lnTo>
                  <a:pt x="0" y="38973"/>
                </a:lnTo>
                <a:cubicBezTo>
                  <a:pt x="0" y="17449"/>
                  <a:pt x="17449" y="0"/>
                  <a:pt x="38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1AD1A237-1896-492B-AF92-7DB7983EAA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25181" y="3971716"/>
            <a:ext cx="3141638" cy="1843548"/>
          </a:xfrm>
          <a:custGeom>
            <a:avLst/>
            <a:gdLst>
              <a:gd name="connsiteX0" fmla="*/ 38973 w 3141638"/>
              <a:gd name="connsiteY0" fmla="*/ 0 h 1843548"/>
              <a:gd name="connsiteX1" fmla="*/ 3102665 w 3141638"/>
              <a:gd name="connsiteY1" fmla="*/ 0 h 1843548"/>
              <a:gd name="connsiteX2" fmla="*/ 3141638 w 3141638"/>
              <a:gd name="connsiteY2" fmla="*/ 38973 h 1843548"/>
              <a:gd name="connsiteX3" fmla="*/ 3141638 w 3141638"/>
              <a:gd name="connsiteY3" fmla="*/ 1804575 h 1843548"/>
              <a:gd name="connsiteX4" fmla="*/ 3102665 w 3141638"/>
              <a:gd name="connsiteY4" fmla="*/ 1843548 h 1843548"/>
              <a:gd name="connsiteX5" fmla="*/ 38973 w 3141638"/>
              <a:gd name="connsiteY5" fmla="*/ 1843548 h 1843548"/>
              <a:gd name="connsiteX6" fmla="*/ 0 w 3141638"/>
              <a:gd name="connsiteY6" fmla="*/ 1804575 h 1843548"/>
              <a:gd name="connsiteX7" fmla="*/ 0 w 3141638"/>
              <a:gd name="connsiteY7" fmla="*/ 38973 h 1843548"/>
              <a:gd name="connsiteX8" fmla="*/ 38973 w 3141638"/>
              <a:gd name="connsiteY8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638" h="1843548">
                <a:moveTo>
                  <a:pt x="38973" y="0"/>
                </a:moveTo>
                <a:lnTo>
                  <a:pt x="3102665" y="0"/>
                </a:lnTo>
                <a:cubicBezTo>
                  <a:pt x="3124189" y="0"/>
                  <a:pt x="3141638" y="17449"/>
                  <a:pt x="3141638" y="38973"/>
                </a:cubicBezTo>
                <a:lnTo>
                  <a:pt x="3141638" y="1804575"/>
                </a:lnTo>
                <a:cubicBezTo>
                  <a:pt x="3141638" y="1826099"/>
                  <a:pt x="3124189" y="1843548"/>
                  <a:pt x="3102665" y="1843548"/>
                </a:cubicBezTo>
                <a:lnTo>
                  <a:pt x="38973" y="1843548"/>
                </a:lnTo>
                <a:cubicBezTo>
                  <a:pt x="17449" y="1843548"/>
                  <a:pt x="0" y="1826099"/>
                  <a:pt x="0" y="1804575"/>
                </a:cubicBezTo>
                <a:lnTo>
                  <a:pt x="0" y="38973"/>
                </a:lnTo>
                <a:cubicBezTo>
                  <a:pt x="0" y="17449"/>
                  <a:pt x="17449" y="0"/>
                  <a:pt x="38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68DF9236-3150-4FD2-A13B-91425BC173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0283" y="3971716"/>
            <a:ext cx="3141638" cy="1843548"/>
          </a:xfrm>
          <a:custGeom>
            <a:avLst/>
            <a:gdLst>
              <a:gd name="connsiteX0" fmla="*/ 38973 w 3141638"/>
              <a:gd name="connsiteY0" fmla="*/ 0 h 1843548"/>
              <a:gd name="connsiteX1" fmla="*/ 3102665 w 3141638"/>
              <a:gd name="connsiteY1" fmla="*/ 0 h 1843548"/>
              <a:gd name="connsiteX2" fmla="*/ 3141638 w 3141638"/>
              <a:gd name="connsiteY2" fmla="*/ 38973 h 1843548"/>
              <a:gd name="connsiteX3" fmla="*/ 3141638 w 3141638"/>
              <a:gd name="connsiteY3" fmla="*/ 1804575 h 1843548"/>
              <a:gd name="connsiteX4" fmla="*/ 3102665 w 3141638"/>
              <a:gd name="connsiteY4" fmla="*/ 1843548 h 1843548"/>
              <a:gd name="connsiteX5" fmla="*/ 38973 w 3141638"/>
              <a:gd name="connsiteY5" fmla="*/ 1843548 h 1843548"/>
              <a:gd name="connsiteX6" fmla="*/ 0 w 3141638"/>
              <a:gd name="connsiteY6" fmla="*/ 1804575 h 1843548"/>
              <a:gd name="connsiteX7" fmla="*/ 0 w 3141638"/>
              <a:gd name="connsiteY7" fmla="*/ 38973 h 1843548"/>
              <a:gd name="connsiteX8" fmla="*/ 38973 w 3141638"/>
              <a:gd name="connsiteY8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638" h="1843548">
                <a:moveTo>
                  <a:pt x="38973" y="0"/>
                </a:moveTo>
                <a:lnTo>
                  <a:pt x="3102665" y="0"/>
                </a:lnTo>
                <a:cubicBezTo>
                  <a:pt x="3124189" y="0"/>
                  <a:pt x="3141638" y="17449"/>
                  <a:pt x="3141638" y="38973"/>
                </a:cubicBezTo>
                <a:lnTo>
                  <a:pt x="3141638" y="1804575"/>
                </a:lnTo>
                <a:cubicBezTo>
                  <a:pt x="3141638" y="1826099"/>
                  <a:pt x="3124189" y="1843548"/>
                  <a:pt x="3102665" y="1843548"/>
                </a:cubicBezTo>
                <a:lnTo>
                  <a:pt x="38973" y="1843548"/>
                </a:lnTo>
                <a:cubicBezTo>
                  <a:pt x="17449" y="1843548"/>
                  <a:pt x="0" y="1826099"/>
                  <a:pt x="0" y="1804575"/>
                </a:cubicBezTo>
                <a:lnTo>
                  <a:pt x="0" y="38973"/>
                </a:lnTo>
                <a:cubicBezTo>
                  <a:pt x="0" y="17449"/>
                  <a:pt x="17449" y="0"/>
                  <a:pt x="38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852" y="669925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New section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8013E10-01D7-485E-9D42-220AE55A73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0080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0608528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 vertical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255EB1B-41E1-4684-ABB9-4912C152DE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7000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AA7CD81-3BE9-4FAE-B88F-CDA4E331B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04084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2698511-03AE-4205-A649-1115C3B3AB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9916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47800"/>
            <a:ext cx="2133600" cy="2362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98324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669925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Bullet points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013E10-01D7-485E-9D42-220AE55A73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248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40490180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_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69925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38104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upp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0EF12B1-CD0E-4936-BD88-130B1BF103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514445-42B2-4F27-BAF0-9CE3EAA6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177680" cy="9036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0118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B74D9A6-A780-4215-85A9-65A1ED3F1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43800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4CBFF-D248-4E27-B154-C67E2526C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224" y="365125"/>
            <a:ext cx="3241576" cy="147969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4770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ircle image in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72E6F9B-7A2F-4EFD-ABA8-B0DAC82664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32301" y="1765302"/>
            <a:ext cx="3327398" cy="3327396"/>
          </a:xfrm>
          <a:custGeom>
            <a:avLst/>
            <a:gdLst>
              <a:gd name="connsiteX0" fmla="*/ 1663699 w 3327398"/>
              <a:gd name="connsiteY0" fmla="*/ 0 h 3327396"/>
              <a:gd name="connsiteX1" fmla="*/ 3327398 w 3327398"/>
              <a:gd name="connsiteY1" fmla="*/ 1663698 h 3327396"/>
              <a:gd name="connsiteX2" fmla="*/ 1663699 w 3327398"/>
              <a:gd name="connsiteY2" fmla="*/ 3327396 h 3327396"/>
              <a:gd name="connsiteX3" fmla="*/ 0 w 3327398"/>
              <a:gd name="connsiteY3" fmla="*/ 1663698 h 3327396"/>
              <a:gd name="connsiteX4" fmla="*/ 1663699 w 3327398"/>
              <a:gd name="connsiteY4" fmla="*/ 0 h 332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398" h="3327396">
                <a:moveTo>
                  <a:pt x="1663699" y="0"/>
                </a:moveTo>
                <a:cubicBezTo>
                  <a:pt x="2582535" y="0"/>
                  <a:pt x="3327398" y="744863"/>
                  <a:pt x="3327398" y="1663698"/>
                </a:cubicBezTo>
                <a:cubicBezTo>
                  <a:pt x="3327398" y="2582533"/>
                  <a:pt x="2582535" y="3327396"/>
                  <a:pt x="1663699" y="3327396"/>
                </a:cubicBezTo>
                <a:cubicBezTo>
                  <a:pt x="744863" y="3327396"/>
                  <a:pt x="0" y="2582533"/>
                  <a:pt x="0" y="1663698"/>
                </a:cubicBezTo>
                <a:cubicBezTo>
                  <a:pt x="0" y="744863"/>
                  <a:pt x="744863" y="0"/>
                  <a:pt x="16636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040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 vertical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255EB1B-41E1-4684-ABB9-4912C152DE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7000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AA7CD81-3BE9-4FAE-B88F-CDA4E331B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04084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2698511-03AE-4205-A649-1115C3B3AB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9916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47800"/>
            <a:ext cx="2133600" cy="2362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73435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9F49C0-A3C3-4DFE-8EC6-0DDF2353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97" y="762000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5CFC87-BD0D-4393-A7E3-F2BFFC1356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6725" y="1828800"/>
            <a:ext cx="4283075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ü"/>
              <a:defRPr sz="2000" b="0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02AF7C5-34A6-43C0-8E15-E9E0324CF7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828800"/>
            <a:ext cx="4283075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ü"/>
              <a:defRPr sz="2000" b="0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050B4C9-B394-4143-AFAA-87331A7624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6725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33996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9F49C0-A3C3-4DFE-8EC6-0DDF2353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97" y="762000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5CFC87-BD0D-4393-A7E3-F2BFFC1356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6725" y="1828800"/>
            <a:ext cx="8534650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4A39F77-DAC7-4D20-94F7-638580549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6725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024987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lumns tex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9F49C0-A3C3-4DFE-8EC6-0DDF2353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285" y="762000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6C83AED-16CA-4B9A-BBFA-22D94D4EA5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2" y="1905000"/>
            <a:ext cx="4283075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 b="0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90CD8F1-5898-4903-9ABF-CA42AAD494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7513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6C83AED-16CA-4B9A-BBFA-22D94D4EA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7513" y="1905000"/>
            <a:ext cx="4283075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 b="0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3862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3BE24C1-0576-4A34-970B-8D53F28DA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0" y="1371600"/>
            <a:ext cx="4343401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2598065-8A6D-41BE-8FE6-CA9B6DD881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327265" cy="6217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DBF420-F271-43E8-9E62-693B143808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0999" y="2819400"/>
            <a:ext cx="6705601" cy="2590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673CBF9-76AB-4C13-A267-EFAADC00EB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0999" y="2286000"/>
            <a:ext cx="6080126" cy="283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7282565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255EB1B-41E1-4684-ABB9-4912C152DE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7000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AA7CD81-3BE9-4FAE-B88F-CDA4E331B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04084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2698511-03AE-4205-A649-1115C3B3AB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9916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96FF31-7F78-47A7-B68D-07C673A84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665512" cy="1551707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0721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upper righ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0EF12B1-CD0E-4936-BD88-130B1BF103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45CFC87-BD0D-4393-A7E3-F2BFFC1356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0" y="1981200"/>
            <a:ext cx="449580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ü"/>
              <a:defRPr sz="2000" b="1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249" y="457200"/>
            <a:ext cx="38100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55183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ntro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B9C058AF-F3AA-4AD1-8B88-BAF8131D66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6496" y="2590800"/>
            <a:ext cx="2245221" cy="2386264"/>
          </a:xfrm>
          <a:custGeom>
            <a:avLst/>
            <a:gdLst>
              <a:gd name="connsiteX0" fmla="*/ 38973 w 3141638"/>
              <a:gd name="connsiteY0" fmla="*/ 0 h 1843548"/>
              <a:gd name="connsiteX1" fmla="*/ 3102665 w 3141638"/>
              <a:gd name="connsiteY1" fmla="*/ 0 h 1843548"/>
              <a:gd name="connsiteX2" fmla="*/ 3141638 w 3141638"/>
              <a:gd name="connsiteY2" fmla="*/ 38973 h 1843548"/>
              <a:gd name="connsiteX3" fmla="*/ 3141638 w 3141638"/>
              <a:gd name="connsiteY3" fmla="*/ 1804575 h 1843548"/>
              <a:gd name="connsiteX4" fmla="*/ 3102665 w 3141638"/>
              <a:gd name="connsiteY4" fmla="*/ 1843548 h 1843548"/>
              <a:gd name="connsiteX5" fmla="*/ 38973 w 3141638"/>
              <a:gd name="connsiteY5" fmla="*/ 1843548 h 1843548"/>
              <a:gd name="connsiteX6" fmla="*/ 0 w 3141638"/>
              <a:gd name="connsiteY6" fmla="*/ 1804575 h 1843548"/>
              <a:gd name="connsiteX7" fmla="*/ 0 w 3141638"/>
              <a:gd name="connsiteY7" fmla="*/ 38973 h 1843548"/>
              <a:gd name="connsiteX8" fmla="*/ 38973 w 3141638"/>
              <a:gd name="connsiteY8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638" h="1843548">
                <a:moveTo>
                  <a:pt x="38973" y="0"/>
                </a:moveTo>
                <a:lnTo>
                  <a:pt x="3102665" y="0"/>
                </a:lnTo>
                <a:cubicBezTo>
                  <a:pt x="3124189" y="0"/>
                  <a:pt x="3141638" y="17449"/>
                  <a:pt x="3141638" y="38973"/>
                </a:cubicBezTo>
                <a:lnTo>
                  <a:pt x="3141638" y="1804575"/>
                </a:lnTo>
                <a:cubicBezTo>
                  <a:pt x="3141638" y="1826099"/>
                  <a:pt x="3124189" y="1843548"/>
                  <a:pt x="3102665" y="1843548"/>
                </a:cubicBezTo>
                <a:lnTo>
                  <a:pt x="38973" y="1843548"/>
                </a:lnTo>
                <a:cubicBezTo>
                  <a:pt x="17449" y="1843548"/>
                  <a:pt x="0" y="1826099"/>
                  <a:pt x="0" y="1804575"/>
                </a:cubicBezTo>
                <a:lnTo>
                  <a:pt x="0" y="38973"/>
                </a:lnTo>
                <a:cubicBezTo>
                  <a:pt x="0" y="17449"/>
                  <a:pt x="17449" y="0"/>
                  <a:pt x="38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1AD1A237-1896-492B-AF92-7DB7983EAA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07255" y="2590800"/>
            <a:ext cx="2249424" cy="2386584"/>
          </a:xfrm>
          <a:custGeom>
            <a:avLst/>
            <a:gdLst>
              <a:gd name="connsiteX0" fmla="*/ 38973 w 3141638"/>
              <a:gd name="connsiteY0" fmla="*/ 0 h 1843548"/>
              <a:gd name="connsiteX1" fmla="*/ 3102665 w 3141638"/>
              <a:gd name="connsiteY1" fmla="*/ 0 h 1843548"/>
              <a:gd name="connsiteX2" fmla="*/ 3141638 w 3141638"/>
              <a:gd name="connsiteY2" fmla="*/ 38973 h 1843548"/>
              <a:gd name="connsiteX3" fmla="*/ 3141638 w 3141638"/>
              <a:gd name="connsiteY3" fmla="*/ 1804575 h 1843548"/>
              <a:gd name="connsiteX4" fmla="*/ 3102665 w 3141638"/>
              <a:gd name="connsiteY4" fmla="*/ 1843548 h 1843548"/>
              <a:gd name="connsiteX5" fmla="*/ 38973 w 3141638"/>
              <a:gd name="connsiteY5" fmla="*/ 1843548 h 1843548"/>
              <a:gd name="connsiteX6" fmla="*/ 0 w 3141638"/>
              <a:gd name="connsiteY6" fmla="*/ 1804575 h 1843548"/>
              <a:gd name="connsiteX7" fmla="*/ 0 w 3141638"/>
              <a:gd name="connsiteY7" fmla="*/ 38973 h 1843548"/>
              <a:gd name="connsiteX8" fmla="*/ 38973 w 3141638"/>
              <a:gd name="connsiteY8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638" h="1843548">
                <a:moveTo>
                  <a:pt x="38973" y="0"/>
                </a:moveTo>
                <a:lnTo>
                  <a:pt x="3102665" y="0"/>
                </a:lnTo>
                <a:cubicBezTo>
                  <a:pt x="3124189" y="0"/>
                  <a:pt x="3141638" y="17449"/>
                  <a:pt x="3141638" y="38973"/>
                </a:cubicBezTo>
                <a:lnTo>
                  <a:pt x="3141638" y="1804575"/>
                </a:lnTo>
                <a:cubicBezTo>
                  <a:pt x="3141638" y="1826099"/>
                  <a:pt x="3124189" y="1843548"/>
                  <a:pt x="3102665" y="1843548"/>
                </a:cubicBezTo>
                <a:lnTo>
                  <a:pt x="38973" y="1843548"/>
                </a:lnTo>
                <a:cubicBezTo>
                  <a:pt x="17449" y="1843548"/>
                  <a:pt x="0" y="1826099"/>
                  <a:pt x="0" y="1804575"/>
                </a:cubicBezTo>
                <a:lnTo>
                  <a:pt x="0" y="38973"/>
                </a:lnTo>
                <a:cubicBezTo>
                  <a:pt x="0" y="17449"/>
                  <a:pt x="17449" y="0"/>
                  <a:pt x="38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68DF9236-3150-4FD2-A13B-91425BC173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82217" y="2590800"/>
            <a:ext cx="2249424" cy="2386584"/>
          </a:xfrm>
          <a:custGeom>
            <a:avLst/>
            <a:gdLst>
              <a:gd name="connsiteX0" fmla="*/ 38973 w 3141638"/>
              <a:gd name="connsiteY0" fmla="*/ 0 h 1843548"/>
              <a:gd name="connsiteX1" fmla="*/ 3102665 w 3141638"/>
              <a:gd name="connsiteY1" fmla="*/ 0 h 1843548"/>
              <a:gd name="connsiteX2" fmla="*/ 3141638 w 3141638"/>
              <a:gd name="connsiteY2" fmla="*/ 38973 h 1843548"/>
              <a:gd name="connsiteX3" fmla="*/ 3141638 w 3141638"/>
              <a:gd name="connsiteY3" fmla="*/ 1804575 h 1843548"/>
              <a:gd name="connsiteX4" fmla="*/ 3102665 w 3141638"/>
              <a:gd name="connsiteY4" fmla="*/ 1843548 h 1843548"/>
              <a:gd name="connsiteX5" fmla="*/ 38973 w 3141638"/>
              <a:gd name="connsiteY5" fmla="*/ 1843548 h 1843548"/>
              <a:gd name="connsiteX6" fmla="*/ 0 w 3141638"/>
              <a:gd name="connsiteY6" fmla="*/ 1804575 h 1843548"/>
              <a:gd name="connsiteX7" fmla="*/ 0 w 3141638"/>
              <a:gd name="connsiteY7" fmla="*/ 38973 h 1843548"/>
              <a:gd name="connsiteX8" fmla="*/ 38973 w 3141638"/>
              <a:gd name="connsiteY8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638" h="1843548">
                <a:moveTo>
                  <a:pt x="38973" y="0"/>
                </a:moveTo>
                <a:lnTo>
                  <a:pt x="3102665" y="0"/>
                </a:lnTo>
                <a:cubicBezTo>
                  <a:pt x="3124189" y="0"/>
                  <a:pt x="3141638" y="17449"/>
                  <a:pt x="3141638" y="38973"/>
                </a:cubicBezTo>
                <a:lnTo>
                  <a:pt x="3141638" y="1804575"/>
                </a:lnTo>
                <a:cubicBezTo>
                  <a:pt x="3141638" y="1826099"/>
                  <a:pt x="3124189" y="1843548"/>
                  <a:pt x="3102665" y="1843548"/>
                </a:cubicBezTo>
                <a:lnTo>
                  <a:pt x="38973" y="1843548"/>
                </a:lnTo>
                <a:cubicBezTo>
                  <a:pt x="17449" y="1843548"/>
                  <a:pt x="0" y="1826099"/>
                  <a:pt x="0" y="1804575"/>
                </a:cubicBezTo>
                <a:lnTo>
                  <a:pt x="0" y="38973"/>
                </a:lnTo>
                <a:cubicBezTo>
                  <a:pt x="0" y="17449"/>
                  <a:pt x="17449" y="0"/>
                  <a:pt x="38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6497" y="669925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Intro slide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8013E10-01D7-485E-9D42-220AE55A73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5181600"/>
            <a:ext cx="2667000" cy="838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4A39F77-DAC7-4D20-94F7-6385805499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89125" y="14478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8013E10-01D7-485E-9D42-220AE55A737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8952" y="5181600"/>
            <a:ext cx="2670048" cy="838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98013E10-01D7-485E-9D42-220AE55A73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543800" y="5181600"/>
            <a:ext cx="2670048" cy="838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2055044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09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0300680-C323-4AAE-8FC1-AE464E34F41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3662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4C7CE4C-EA2D-467B-B87F-6AC6E479A43C}"/>
              </a:ext>
            </a:extLst>
          </p:cNvPr>
          <p:cNvSpPr txBox="1"/>
          <p:nvPr userDrawn="1"/>
        </p:nvSpPr>
        <p:spPr>
          <a:xfrm>
            <a:off x="8686800" y="378894"/>
            <a:ext cx="304187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fld id="{27692F5A-FC14-4E83-B4CC-18F6C2D780A4}" type="slidenum">
              <a:rPr lang="en-US" sz="8800" spc="30" smtClean="0">
                <a:solidFill>
                  <a:schemeClr val="bg1">
                    <a:lumMod val="95000"/>
                  </a:schemeClr>
                </a:solidFill>
                <a:latin typeface="Nexa Bold" panose="02000000000000000000" pitchFamily="50" charset="0"/>
              </a:rPr>
              <a:pPr algn="r" defTabSz="914400"/>
              <a:t>‹#›</a:t>
            </a:fld>
            <a:endParaRPr lang="en-US" sz="8800" spc="30" dirty="0">
              <a:solidFill>
                <a:schemeClr val="bg1">
                  <a:lumMod val="9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F9AE7C-7301-4BDB-A6C9-C7D7CEAEFF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4573839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B9C058AF-F3AA-4AD1-8B88-BAF8131D66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080" y="3971716"/>
            <a:ext cx="3141638" cy="1843548"/>
          </a:xfrm>
          <a:custGeom>
            <a:avLst/>
            <a:gdLst>
              <a:gd name="connsiteX0" fmla="*/ 38973 w 3141638"/>
              <a:gd name="connsiteY0" fmla="*/ 0 h 1843548"/>
              <a:gd name="connsiteX1" fmla="*/ 3102665 w 3141638"/>
              <a:gd name="connsiteY1" fmla="*/ 0 h 1843548"/>
              <a:gd name="connsiteX2" fmla="*/ 3141638 w 3141638"/>
              <a:gd name="connsiteY2" fmla="*/ 38973 h 1843548"/>
              <a:gd name="connsiteX3" fmla="*/ 3141638 w 3141638"/>
              <a:gd name="connsiteY3" fmla="*/ 1804575 h 1843548"/>
              <a:gd name="connsiteX4" fmla="*/ 3102665 w 3141638"/>
              <a:gd name="connsiteY4" fmla="*/ 1843548 h 1843548"/>
              <a:gd name="connsiteX5" fmla="*/ 38973 w 3141638"/>
              <a:gd name="connsiteY5" fmla="*/ 1843548 h 1843548"/>
              <a:gd name="connsiteX6" fmla="*/ 0 w 3141638"/>
              <a:gd name="connsiteY6" fmla="*/ 1804575 h 1843548"/>
              <a:gd name="connsiteX7" fmla="*/ 0 w 3141638"/>
              <a:gd name="connsiteY7" fmla="*/ 38973 h 1843548"/>
              <a:gd name="connsiteX8" fmla="*/ 38973 w 3141638"/>
              <a:gd name="connsiteY8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638" h="1843548">
                <a:moveTo>
                  <a:pt x="38973" y="0"/>
                </a:moveTo>
                <a:lnTo>
                  <a:pt x="3102665" y="0"/>
                </a:lnTo>
                <a:cubicBezTo>
                  <a:pt x="3124189" y="0"/>
                  <a:pt x="3141638" y="17449"/>
                  <a:pt x="3141638" y="38973"/>
                </a:cubicBezTo>
                <a:lnTo>
                  <a:pt x="3141638" y="1804575"/>
                </a:lnTo>
                <a:cubicBezTo>
                  <a:pt x="3141638" y="1826099"/>
                  <a:pt x="3124189" y="1843548"/>
                  <a:pt x="3102665" y="1843548"/>
                </a:cubicBezTo>
                <a:lnTo>
                  <a:pt x="38973" y="1843548"/>
                </a:lnTo>
                <a:cubicBezTo>
                  <a:pt x="17449" y="1843548"/>
                  <a:pt x="0" y="1826099"/>
                  <a:pt x="0" y="1804575"/>
                </a:cubicBezTo>
                <a:lnTo>
                  <a:pt x="0" y="38973"/>
                </a:lnTo>
                <a:cubicBezTo>
                  <a:pt x="0" y="17449"/>
                  <a:pt x="17449" y="0"/>
                  <a:pt x="38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1AD1A237-1896-492B-AF92-7DB7983EAA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25181" y="3971716"/>
            <a:ext cx="3141638" cy="1843548"/>
          </a:xfrm>
          <a:custGeom>
            <a:avLst/>
            <a:gdLst>
              <a:gd name="connsiteX0" fmla="*/ 38973 w 3141638"/>
              <a:gd name="connsiteY0" fmla="*/ 0 h 1843548"/>
              <a:gd name="connsiteX1" fmla="*/ 3102665 w 3141638"/>
              <a:gd name="connsiteY1" fmla="*/ 0 h 1843548"/>
              <a:gd name="connsiteX2" fmla="*/ 3141638 w 3141638"/>
              <a:gd name="connsiteY2" fmla="*/ 38973 h 1843548"/>
              <a:gd name="connsiteX3" fmla="*/ 3141638 w 3141638"/>
              <a:gd name="connsiteY3" fmla="*/ 1804575 h 1843548"/>
              <a:gd name="connsiteX4" fmla="*/ 3102665 w 3141638"/>
              <a:gd name="connsiteY4" fmla="*/ 1843548 h 1843548"/>
              <a:gd name="connsiteX5" fmla="*/ 38973 w 3141638"/>
              <a:gd name="connsiteY5" fmla="*/ 1843548 h 1843548"/>
              <a:gd name="connsiteX6" fmla="*/ 0 w 3141638"/>
              <a:gd name="connsiteY6" fmla="*/ 1804575 h 1843548"/>
              <a:gd name="connsiteX7" fmla="*/ 0 w 3141638"/>
              <a:gd name="connsiteY7" fmla="*/ 38973 h 1843548"/>
              <a:gd name="connsiteX8" fmla="*/ 38973 w 3141638"/>
              <a:gd name="connsiteY8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638" h="1843548">
                <a:moveTo>
                  <a:pt x="38973" y="0"/>
                </a:moveTo>
                <a:lnTo>
                  <a:pt x="3102665" y="0"/>
                </a:lnTo>
                <a:cubicBezTo>
                  <a:pt x="3124189" y="0"/>
                  <a:pt x="3141638" y="17449"/>
                  <a:pt x="3141638" y="38973"/>
                </a:cubicBezTo>
                <a:lnTo>
                  <a:pt x="3141638" y="1804575"/>
                </a:lnTo>
                <a:cubicBezTo>
                  <a:pt x="3141638" y="1826099"/>
                  <a:pt x="3124189" y="1843548"/>
                  <a:pt x="3102665" y="1843548"/>
                </a:cubicBezTo>
                <a:lnTo>
                  <a:pt x="38973" y="1843548"/>
                </a:lnTo>
                <a:cubicBezTo>
                  <a:pt x="17449" y="1843548"/>
                  <a:pt x="0" y="1826099"/>
                  <a:pt x="0" y="1804575"/>
                </a:cubicBezTo>
                <a:lnTo>
                  <a:pt x="0" y="38973"/>
                </a:lnTo>
                <a:cubicBezTo>
                  <a:pt x="0" y="17449"/>
                  <a:pt x="17449" y="0"/>
                  <a:pt x="38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68DF9236-3150-4FD2-A13B-91425BC173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0283" y="3971716"/>
            <a:ext cx="3141638" cy="1843548"/>
          </a:xfrm>
          <a:custGeom>
            <a:avLst/>
            <a:gdLst>
              <a:gd name="connsiteX0" fmla="*/ 38973 w 3141638"/>
              <a:gd name="connsiteY0" fmla="*/ 0 h 1843548"/>
              <a:gd name="connsiteX1" fmla="*/ 3102665 w 3141638"/>
              <a:gd name="connsiteY1" fmla="*/ 0 h 1843548"/>
              <a:gd name="connsiteX2" fmla="*/ 3141638 w 3141638"/>
              <a:gd name="connsiteY2" fmla="*/ 38973 h 1843548"/>
              <a:gd name="connsiteX3" fmla="*/ 3141638 w 3141638"/>
              <a:gd name="connsiteY3" fmla="*/ 1804575 h 1843548"/>
              <a:gd name="connsiteX4" fmla="*/ 3102665 w 3141638"/>
              <a:gd name="connsiteY4" fmla="*/ 1843548 h 1843548"/>
              <a:gd name="connsiteX5" fmla="*/ 38973 w 3141638"/>
              <a:gd name="connsiteY5" fmla="*/ 1843548 h 1843548"/>
              <a:gd name="connsiteX6" fmla="*/ 0 w 3141638"/>
              <a:gd name="connsiteY6" fmla="*/ 1804575 h 1843548"/>
              <a:gd name="connsiteX7" fmla="*/ 0 w 3141638"/>
              <a:gd name="connsiteY7" fmla="*/ 38973 h 1843548"/>
              <a:gd name="connsiteX8" fmla="*/ 38973 w 3141638"/>
              <a:gd name="connsiteY8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638" h="1843548">
                <a:moveTo>
                  <a:pt x="38973" y="0"/>
                </a:moveTo>
                <a:lnTo>
                  <a:pt x="3102665" y="0"/>
                </a:lnTo>
                <a:cubicBezTo>
                  <a:pt x="3124189" y="0"/>
                  <a:pt x="3141638" y="17449"/>
                  <a:pt x="3141638" y="38973"/>
                </a:cubicBezTo>
                <a:lnTo>
                  <a:pt x="3141638" y="1804575"/>
                </a:lnTo>
                <a:cubicBezTo>
                  <a:pt x="3141638" y="1826099"/>
                  <a:pt x="3124189" y="1843548"/>
                  <a:pt x="3102665" y="1843548"/>
                </a:cubicBezTo>
                <a:lnTo>
                  <a:pt x="38973" y="1843548"/>
                </a:lnTo>
                <a:cubicBezTo>
                  <a:pt x="17449" y="1843548"/>
                  <a:pt x="0" y="1826099"/>
                  <a:pt x="0" y="1804575"/>
                </a:cubicBezTo>
                <a:lnTo>
                  <a:pt x="0" y="38973"/>
                </a:lnTo>
                <a:cubicBezTo>
                  <a:pt x="0" y="17449"/>
                  <a:pt x="17449" y="0"/>
                  <a:pt x="38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6497" y="669925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New section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8013E10-01D7-485E-9D42-220AE55A73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6725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4928847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669925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Bullet points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013E10-01D7-485E-9D42-220AE55A73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1248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7813641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3 vertical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255EB1B-41E1-4684-ABB9-4912C152DE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7000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AA7CD81-3BE9-4FAE-B88F-CDA4E331B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04084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2698511-03AE-4205-A649-1115C3B3AB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9916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47800"/>
            <a:ext cx="2133600" cy="2362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3582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6497" y="669925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Bullet points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013E10-01D7-485E-9D42-220AE55A73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6725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6879851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_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97" y="669925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55691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upp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0EF12B1-CD0E-4936-BD88-130B1BF103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2323389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B74D9A6-A780-4215-85A9-65A1ED3F1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43800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44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ircle image in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72E6F9B-7A2F-4EFD-ABA8-B0DAC82664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32301" y="1765302"/>
            <a:ext cx="3327398" cy="3327396"/>
          </a:xfrm>
          <a:custGeom>
            <a:avLst/>
            <a:gdLst>
              <a:gd name="connsiteX0" fmla="*/ 1663699 w 3327398"/>
              <a:gd name="connsiteY0" fmla="*/ 0 h 3327396"/>
              <a:gd name="connsiteX1" fmla="*/ 3327398 w 3327398"/>
              <a:gd name="connsiteY1" fmla="*/ 1663698 h 3327396"/>
              <a:gd name="connsiteX2" fmla="*/ 1663699 w 3327398"/>
              <a:gd name="connsiteY2" fmla="*/ 3327396 h 3327396"/>
              <a:gd name="connsiteX3" fmla="*/ 0 w 3327398"/>
              <a:gd name="connsiteY3" fmla="*/ 1663698 h 3327396"/>
              <a:gd name="connsiteX4" fmla="*/ 1663699 w 3327398"/>
              <a:gd name="connsiteY4" fmla="*/ 0 h 332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398" h="3327396">
                <a:moveTo>
                  <a:pt x="1663699" y="0"/>
                </a:moveTo>
                <a:cubicBezTo>
                  <a:pt x="2582535" y="0"/>
                  <a:pt x="3327398" y="744863"/>
                  <a:pt x="3327398" y="1663698"/>
                </a:cubicBezTo>
                <a:cubicBezTo>
                  <a:pt x="3327398" y="2582533"/>
                  <a:pt x="2582535" y="3327396"/>
                  <a:pt x="1663699" y="3327396"/>
                </a:cubicBezTo>
                <a:cubicBezTo>
                  <a:pt x="744863" y="3327396"/>
                  <a:pt x="0" y="2582533"/>
                  <a:pt x="0" y="1663698"/>
                </a:cubicBezTo>
                <a:cubicBezTo>
                  <a:pt x="0" y="744863"/>
                  <a:pt x="744863" y="0"/>
                  <a:pt x="16636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8160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9F49C0-A3C3-4DFE-8EC6-0DDF2353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97" y="762000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5CFC87-BD0D-4393-A7E3-F2BFFC1356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6725" y="1828800"/>
            <a:ext cx="4283075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ü"/>
              <a:defRPr sz="2000" b="1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02AF7C5-34A6-43C0-8E15-E9E0324CF7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828800"/>
            <a:ext cx="4283075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ü"/>
              <a:defRPr sz="2000" b="1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050B4C9-B394-4143-AFAA-87331A7624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6725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937808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9F49C0-A3C3-4DFE-8EC6-0DDF2353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97" y="762000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5CFC87-BD0D-4393-A7E3-F2BFFC1356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6725" y="1828800"/>
            <a:ext cx="8534650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000" b="1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4A39F77-DAC7-4D20-94F7-638580549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6725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3529360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2 columns tex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9F49C0-A3C3-4DFE-8EC6-0DDF2353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595" y="735360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6C83AED-16CA-4B9A-BBFA-22D94D4EA5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2" y="1905000"/>
            <a:ext cx="4283075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 b="1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90CD8F1-5898-4903-9ABF-CA42AAD494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9823" y="126876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6C83AED-16CA-4B9A-BBFA-22D94D4EA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7513" y="1905000"/>
            <a:ext cx="4283075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 b="1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25204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3BE24C1-0576-4A34-970B-8D53F28DA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0" y="1371600"/>
            <a:ext cx="4343401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2598065-8A6D-41BE-8FE6-CA9B6DD881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327265" cy="6217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DBF420-F271-43E8-9E62-693B143808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0999" y="2819400"/>
            <a:ext cx="6705601" cy="2590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000" b="1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673CBF9-76AB-4C13-A267-EFAADC00EB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0999" y="2286000"/>
            <a:ext cx="6080126" cy="283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22435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_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669925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93813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255EB1B-41E1-4684-ABB9-4912C152DE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7000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AA7CD81-3BE9-4FAE-B88F-CDA4E331B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04084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2698511-03AE-4205-A649-1115C3B3AB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9916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41744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255EB1B-41E1-4684-ABB9-4912C152DE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9276" y="404664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AA7CD81-3BE9-4FAE-B88F-CDA4E331B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336360" y="404664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2698511-03AE-4205-A649-1115C3B3AB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82192" y="404664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FEE321D4-3149-4A60-B396-4740CF3263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5108" y="404664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17611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4C7CE4C-EA2D-467B-B87F-6AC6E479A43C}"/>
              </a:ext>
            </a:extLst>
          </p:cNvPr>
          <p:cNvSpPr txBox="1"/>
          <p:nvPr userDrawn="1"/>
        </p:nvSpPr>
        <p:spPr>
          <a:xfrm>
            <a:off x="8686800" y="378894"/>
            <a:ext cx="304187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692F5A-FC14-4E83-B4CC-18F6C2D780A4}" type="slidenum">
              <a:rPr kumimoji="0" lang="en-US" sz="8800" b="0" i="0" u="none" strike="noStrike" kern="1200" cap="none" spc="3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Nexa Bold" panose="02000000000000000000" pitchFamily="50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800" b="0" i="0" u="none" strike="noStrike" kern="1200" cap="none" spc="3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Nexa Bold" panose="02000000000000000000" pitchFamily="50" charset="0"/>
              <a:ea typeface="+mn-ea"/>
              <a:cs typeface="+mn-cs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F9AE7C-7301-4BDB-A6C9-C7D7CEAEFF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33A0B-67F8-407F-9D44-3D0D211DE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0492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4C7CE4C-EA2D-467B-B87F-6AC6E479A43C}"/>
              </a:ext>
            </a:extLst>
          </p:cNvPr>
          <p:cNvSpPr txBox="1"/>
          <p:nvPr userDrawn="1"/>
        </p:nvSpPr>
        <p:spPr>
          <a:xfrm>
            <a:off x="8686800" y="378894"/>
            <a:ext cx="304187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fld id="{27692F5A-FC14-4E83-B4CC-18F6C2D780A4}" type="slidenum">
              <a:rPr lang="en-US" sz="8800" spc="30" smtClean="0">
                <a:solidFill>
                  <a:schemeClr val="bg1">
                    <a:lumMod val="95000"/>
                  </a:schemeClr>
                </a:solidFill>
                <a:latin typeface="Nexa Bold" panose="02000000000000000000" pitchFamily="50" charset="0"/>
              </a:rPr>
              <a:pPr algn="r" defTabSz="914400"/>
              <a:t>‹#›</a:t>
            </a:fld>
            <a:endParaRPr lang="en-US" sz="8800" spc="30" dirty="0">
              <a:solidFill>
                <a:schemeClr val="bg1">
                  <a:lumMod val="9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F9AE7C-7301-4BDB-A6C9-C7D7CEAEFF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932824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B9C058AF-F3AA-4AD1-8B88-BAF8131D666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0080" y="3971716"/>
            <a:ext cx="3141638" cy="1843548"/>
          </a:xfrm>
          <a:custGeom>
            <a:avLst/>
            <a:gdLst>
              <a:gd name="connsiteX0" fmla="*/ 38973 w 3141638"/>
              <a:gd name="connsiteY0" fmla="*/ 0 h 1843548"/>
              <a:gd name="connsiteX1" fmla="*/ 3102665 w 3141638"/>
              <a:gd name="connsiteY1" fmla="*/ 0 h 1843548"/>
              <a:gd name="connsiteX2" fmla="*/ 3141638 w 3141638"/>
              <a:gd name="connsiteY2" fmla="*/ 38973 h 1843548"/>
              <a:gd name="connsiteX3" fmla="*/ 3141638 w 3141638"/>
              <a:gd name="connsiteY3" fmla="*/ 1804575 h 1843548"/>
              <a:gd name="connsiteX4" fmla="*/ 3102665 w 3141638"/>
              <a:gd name="connsiteY4" fmla="*/ 1843548 h 1843548"/>
              <a:gd name="connsiteX5" fmla="*/ 38973 w 3141638"/>
              <a:gd name="connsiteY5" fmla="*/ 1843548 h 1843548"/>
              <a:gd name="connsiteX6" fmla="*/ 0 w 3141638"/>
              <a:gd name="connsiteY6" fmla="*/ 1804575 h 1843548"/>
              <a:gd name="connsiteX7" fmla="*/ 0 w 3141638"/>
              <a:gd name="connsiteY7" fmla="*/ 38973 h 1843548"/>
              <a:gd name="connsiteX8" fmla="*/ 38973 w 3141638"/>
              <a:gd name="connsiteY8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638" h="1843548">
                <a:moveTo>
                  <a:pt x="38973" y="0"/>
                </a:moveTo>
                <a:lnTo>
                  <a:pt x="3102665" y="0"/>
                </a:lnTo>
                <a:cubicBezTo>
                  <a:pt x="3124189" y="0"/>
                  <a:pt x="3141638" y="17449"/>
                  <a:pt x="3141638" y="38973"/>
                </a:cubicBezTo>
                <a:lnTo>
                  <a:pt x="3141638" y="1804575"/>
                </a:lnTo>
                <a:cubicBezTo>
                  <a:pt x="3141638" y="1826099"/>
                  <a:pt x="3124189" y="1843548"/>
                  <a:pt x="3102665" y="1843548"/>
                </a:cubicBezTo>
                <a:lnTo>
                  <a:pt x="38973" y="1843548"/>
                </a:lnTo>
                <a:cubicBezTo>
                  <a:pt x="17449" y="1843548"/>
                  <a:pt x="0" y="1826099"/>
                  <a:pt x="0" y="1804575"/>
                </a:cubicBezTo>
                <a:lnTo>
                  <a:pt x="0" y="38973"/>
                </a:lnTo>
                <a:cubicBezTo>
                  <a:pt x="0" y="17449"/>
                  <a:pt x="17449" y="0"/>
                  <a:pt x="38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1AD1A237-1896-492B-AF92-7DB7983EAA0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25181" y="3971716"/>
            <a:ext cx="3141638" cy="1843548"/>
          </a:xfrm>
          <a:custGeom>
            <a:avLst/>
            <a:gdLst>
              <a:gd name="connsiteX0" fmla="*/ 38973 w 3141638"/>
              <a:gd name="connsiteY0" fmla="*/ 0 h 1843548"/>
              <a:gd name="connsiteX1" fmla="*/ 3102665 w 3141638"/>
              <a:gd name="connsiteY1" fmla="*/ 0 h 1843548"/>
              <a:gd name="connsiteX2" fmla="*/ 3141638 w 3141638"/>
              <a:gd name="connsiteY2" fmla="*/ 38973 h 1843548"/>
              <a:gd name="connsiteX3" fmla="*/ 3141638 w 3141638"/>
              <a:gd name="connsiteY3" fmla="*/ 1804575 h 1843548"/>
              <a:gd name="connsiteX4" fmla="*/ 3102665 w 3141638"/>
              <a:gd name="connsiteY4" fmla="*/ 1843548 h 1843548"/>
              <a:gd name="connsiteX5" fmla="*/ 38973 w 3141638"/>
              <a:gd name="connsiteY5" fmla="*/ 1843548 h 1843548"/>
              <a:gd name="connsiteX6" fmla="*/ 0 w 3141638"/>
              <a:gd name="connsiteY6" fmla="*/ 1804575 h 1843548"/>
              <a:gd name="connsiteX7" fmla="*/ 0 w 3141638"/>
              <a:gd name="connsiteY7" fmla="*/ 38973 h 1843548"/>
              <a:gd name="connsiteX8" fmla="*/ 38973 w 3141638"/>
              <a:gd name="connsiteY8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638" h="1843548">
                <a:moveTo>
                  <a:pt x="38973" y="0"/>
                </a:moveTo>
                <a:lnTo>
                  <a:pt x="3102665" y="0"/>
                </a:lnTo>
                <a:cubicBezTo>
                  <a:pt x="3124189" y="0"/>
                  <a:pt x="3141638" y="17449"/>
                  <a:pt x="3141638" y="38973"/>
                </a:cubicBezTo>
                <a:lnTo>
                  <a:pt x="3141638" y="1804575"/>
                </a:lnTo>
                <a:cubicBezTo>
                  <a:pt x="3141638" y="1826099"/>
                  <a:pt x="3124189" y="1843548"/>
                  <a:pt x="3102665" y="1843548"/>
                </a:cubicBezTo>
                <a:lnTo>
                  <a:pt x="38973" y="1843548"/>
                </a:lnTo>
                <a:cubicBezTo>
                  <a:pt x="17449" y="1843548"/>
                  <a:pt x="0" y="1826099"/>
                  <a:pt x="0" y="1804575"/>
                </a:cubicBezTo>
                <a:lnTo>
                  <a:pt x="0" y="38973"/>
                </a:lnTo>
                <a:cubicBezTo>
                  <a:pt x="0" y="17449"/>
                  <a:pt x="17449" y="0"/>
                  <a:pt x="38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68DF9236-3150-4FD2-A13B-91425BC173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0283" y="3971716"/>
            <a:ext cx="3141638" cy="1843548"/>
          </a:xfrm>
          <a:custGeom>
            <a:avLst/>
            <a:gdLst>
              <a:gd name="connsiteX0" fmla="*/ 38973 w 3141638"/>
              <a:gd name="connsiteY0" fmla="*/ 0 h 1843548"/>
              <a:gd name="connsiteX1" fmla="*/ 3102665 w 3141638"/>
              <a:gd name="connsiteY1" fmla="*/ 0 h 1843548"/>
              <a:gd name="connsiteX2" fmla="*/ 3141638 w 3141638"/>
              <a:gd name="connsiteY2" fmla="*/ 38973 h 1843548"/>
              <a:gd name="connsiteX3" fmla="*/ 3141638 w 3141638"/>
              <a:gd name="connsiteY3" fmla="*/ 1804575 h 1843548"/>
              <a:gd name="connsiteX4" fmla="*/ 3102665 w 3141638"/>
              <a:gd name="connsiteY4" fmla="*/ 1843548 h 1843548"/>
              <a:gd name="connsiteX5" fmla="*/ 38973 w 3141638"/>
              <a:gd name="connsiteY5" fmla="*/ 1843548 h 1843548"/>
              <a:gd name="connsiteX6" fmla="*/ 0 w 3141638"/>
              <a:gd name="connsiteY6" fmla="*/ 1804575 h 1843548"/>
              <a:gd name="connsiteX7" fmla="*/ 0 w 3141638"/>
              <a:gd name="connsiteY7" fmla="*/ 38973 h 1843548"/>
              <a:gd name="connsiteX8" fmla="*/ 38973 w 3141638"/>
              <a:gd name="connsiteY8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41638" h="1843548">
                <a:moveTo>
                  <a:pt x="38973" y="0"/>
                </a:moveTo>
                <a:lnTo>
                  <a:pt x="3102665" y="0"/>
                </a:lnTo>
                <a:cubicBezTo>
                  <a:pt x="3124189" y="0"/>
                  <a:pt x="3141638" y="17449"/>
                  <a:pt x="3141638" y="38973"/>
                </a:cubicBezTo>
                <a:lnTo>
                  <a:pt x="3141638" y="1804575"/>
                </a:lnTo>
                <a:cubicBezTo>
                  <a:pt x="3141638" y="1826099"/>
                  <a:pt x="3124189" y="1843548"/>
                  <a:pt x="3102665" y="1843548"/>
                </a:cubicBezTo>
                <a:lnTo>
                  <a:pt x="38973" y="1843548"/>
                </a:lnTo>
                <a:cubicBezTo>
                  <a:pt x="17449" y="1843548"/>
                  <a:pt x="0" y="1826099"/>
                  <a:pt x="0" y="1804575"/>
                </a:cubicBezTo>
                <a:lnTo>
                  <a:pt x="0" y="38973"/>
                </a:lnTo>
                <a:cubicBezTo>
                  <a:pt x="0" y="17449"/>
                  <a:pt x="17449" y="0"/>
                  <a:pt x="3897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6497" y="669925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New section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8013E10-01D7-485E-9D42-220AE55A73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36725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21583842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3 verticalp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255EB1B-41E1-4684-ABB9-4912C152DE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7000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AA7CD81-3BE9-4FAE-B88F-CDA4E331B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04084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2698511-03AE-4205-A649-1115C3B3AB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9916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447800"/>
            <a:ext cx="2133600" cy="2362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60690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6497" y="669925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Bullet points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8013E10-01D7-485E-9D42-220AE55A73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6725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11432059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_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97" y="669925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92566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upp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0EF12B1-CD0E-4936-BD88-130B1BF103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2456142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B74D9A6-A780-4215-85A9-65A1ED3F1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43800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55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upp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0EF12B1-CD0E-4936-BD88-130B1BF103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756741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ircle image in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72E6F9B-7A2F-4EFD-ABA8-B0DAC82664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32301" y="1765302"/>
            <a:ext cx="3327398" cy="3327396"/>
          </a:xfrm>
          <a:custGeom>
            <a:avLst/>
            <a:gdLst>
              <a:gd name="connsiteX0" fmla="*/ 1663699 w 3327398"/>
              <a:gd name="connsiteY0" fmla="*/ 0 h 3327396"/>
              <a:gd name="connsiteX1" fmla="*/ 3327398 w 3327398"/>
              <a:gd name="connsiteY1" fmla="*/ 1663698 h 3327396"/>
              <a:gd name="connsiteX2" fmla="*/ 1663699 w 3327398"/>
              <a:gd name="connsiteY2" fmla="*/ 3327396 h 3327396"/>
              <a:gd name="connsiteX3" fmla="*/ 0 w 3327398"/>
              <a:gd name="connsiteY3" fmla="*/ 1663698 h 3327396"/>
              <a:gd name="connsiteX4" fmla="*/ 1663699 w 3327398"/>
              <a:gd name="connsiteY4" fmla="*/ 0 h 332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398" h="3327396">
                <a:moveTo>
                  <a:pt x="1663699" y="0"/>
                </a:moveTo>
                <a:cubicBezTo>
                  <a:pt x="2582535" y="0"/>
                  <a:pt x="3327398" y="744863"/>
                  <a:pt x="3327398" y="1663698"/>
                </a:cubicBezTo>
                <a:cubicBezTo>
                  <a:pt x="3327398" y="2582533"/>
                  <a:pt x="2582535" y="3327396"/>
                  <a:pt x="1663699" y="3327396"/>
                </a:cubicBezTo>
                <a:cubicBezTo>
                  <a:pt x="744863" y="3327396"/>
                  <a:pt x="0" y="2582533"/>
                  <a:pt x="0" y="1663698"/>
                </a:cubicBezTo>
                <a:cubicBezTo>
                  <a:pt x="0" y="744863"/>
                  <a:pt x="744863" y="0"/>
                  <a:pt x="16636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2586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s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9F49C0-A3C3-4DFE-8EC6-0DDF2353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97" y="762000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5CFC87-BD0D-4393-A7E3-F2BFFC1356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6725" y="1828800"/>
            <a:ext cx="4283075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ü"/>
              <a:defRPr sz="2000" b="1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02AF7C5-34A6-43C0-8E15-E9E0324CF7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0" y="1828800"/>
            <a:ext cx="4283075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ü"/>
              <a:defRPr sz="2000" b="1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2050B4C9-B394-4143-AFAA-87331A7624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6725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2248462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9F49C0-A3C3-4DFE-8EC6-0DDF2353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97" y="762000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5CFC87-BD0D-4393-A7E3-F2BFFC1356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6725" y="1828800"/>
            <a:ext cx="8534650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000" b="1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4A39F77-DAC7-4D20-94F7-638580549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6725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15368406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lumns tex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9F49C0-A3C3-4DFE-8EC6-0DDF2353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97" y="762000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6C83AED-16CA-4B9A-BBFA-22D94D4EA5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72202" y="1905000"/>
            <a:ext cx="4283075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 b="1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90CD8F1-5898-4903-9ABF-CA42AAD494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36725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86C83AED-16CA-4B9A-BBFA-22D94D4EA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7513" y="1905000"/>
            <a:ext cx="4283075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1800" b="1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535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3BE24C1-0576-4A34-970B-8D53F28DA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0" y="1371600"/>
            <a:ext cx="4343401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80000"/>
              </a:lnSpc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2598065-8A6D-41BE-8FE6-CA9B6DD8817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327265" cy="6217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Image Placeholder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DBF420-F271-43E8-9E62-693B143808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0999" y="2819400"/>
            <a:ext cx="6705601" cy="2590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000" b="1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8673CBF9-76AB-4C13-A267-EFAADC00EBB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90999" y="2286000"/>
            <a:ext cx="6080126" cy="283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2907294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255EB1B-41E1-4684-ABB9-4912C152DE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7000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AA7CD81-3BE9-4FAE-B88F-CDA4E331B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04084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2698511-03AE-4205-A649-1115C3B3AB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9916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43505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4C7CE4C-EA2D-467B-B87F-6AC6E479A43C}"/>
              </a:ext>
            </a:extLst>
          </p:cNvPr>
          <p:cNvSpPr txBox="1"/>
          <p:nvPr userDrawn="1"/>
        </p:nvSpPr>
        <p:spPr>
          <a:xfrm>
            <a:off x="8686800" y="378894"/>
            <a:ext cx="304187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400"/>
            <a:fld id="{27692F5A-FC14-4E83-B4CC-18F6C2D780A4}" type="slidenum">
              <a:rPr lang="en-US" sz="8800" spc="30" smtClean="0">
                <a:solidFill>
                  <a:schemeClr val="bg1">
                    <a:lumMod val="95000"/>
                  </a:schemeClr>
                </a:solidFill>
                <a:latin typeface="Nexa Bold" panose="02000000000000000000" pitchFamily="50" charset="0"/>
              </a:rPr>
              <a:pPr algn="r" defTabSz="914400"/>
              <a:t>‹#›</a:t>
            </a:fld>
            <a:endParaRPr lang="en-US" sz="8800" spc="30" dirty="0">
              <a:solidFill>
                <a:schemeClr val="bg1">
                  <a:lumMod val="95000"/>
                </a:schemeClr>
              </a:solidFill>
              <a:latin typeface="Nexa Bold" panose="02000000000000000000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F9AE7C-7301-4BDB-A6C9-C7D7CEAEFF7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4920990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2255EB1B-41E1-4684-ABB9-4912C152DEE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77000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FAA7CD81-3BE9-4FAE-B88F-CDA4E331B3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104084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92698511-03AE-4205-A649-1115C3B3AB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49916" y="14478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11821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 upper right+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0EF12B1-CD0E-4936-BD88-130B1BF103C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Image Placeholder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533400" cy="533400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345CFC87-BD0D-4393-A7E3-F2BFFC1356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800" y="1981200"/>
            <a:ext cx="449580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Wingdings" panose="05000000000000000000" pitchFamily="2" charset="2"/>
              <a:buChar char="ü"/>
              <a:defRPr sz="2000" b="1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2BEF81-E2AF-4EB3-9C9A-212687138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457200"/>
            <a:ext cx="3810000" cy="1219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11644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" y="413948"/>
            <a:ext cx="12297103" cy="777766"/>
          </a:xfrm>
          <a:prstGeom prst="rect">
            <a:avLst/>
          </a:prstGeom>
          <a:solidFill>
            <a:srgbClr val="00499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7" name="Rectangle 6"/>
          <p:cNvSpPr/>
          <p:nvPr userDrawn="1"/>
        </p:nvSpPr>
        <p:spPr>
          <a:xfrm>
            <a:off x="10972800" y="6348249"/>
            <a:ext cx="578069" cy="388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0117"/>
            <a:ext cx="10515600" cy="4586903"/>
          </a:xfrm>
        </p:spPr>
        <p:txBody>
          <a:bodyPr/>
          <a:lstStyle>
            <a:lvl1pPr>
              <a:defRPr>
                <a:solidFill>
                  <a:srgbClr val="25408F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25408F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38200" y="176451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/>
              <a:t>www.crawfordtech.com</a:t>
            </a:r>
            <a:endParaRPr lang="id-ID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9F2E319-0919-499D-AD1F-7963255D1003}" type="slidenum">
              <a:rPr lang="id-ID" smtClean="0"/>
              <a:pPr/>
              <a:t>‹#›</a:t>
            </a:fld>
            <a:endParaRPr lang="id-ID" dirty="0"/>
          </a:p>
        </p:txBody>
      </p:sp>
      <p:pic>
        <p:nvPicPr>
          <p:cNvPr id="14" name="Picture 13" descr="LOGO_CrawfordTech_2017.pdf - Adobe Acrobat Reader DC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415" y="6192924"/>
            <a:ext cx="1981200" cy="37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95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B74D9A6-A780-4215-85A9-65A1ED3F1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543800" cy="68580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sz="16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1D26B-A503-4C8A-A710-6F191B2E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208" y="365125"/>
            <a:ext cx="3816424" cy="10476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4032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9223-4C78-4D86-940C-9E98F9219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C60977-85AC-4150-8D59-F2D0D77E4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516D9-C7EA-46BC-A98A-A48EBEBF8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5A5D-DD14-44FE-BEA4-83D318783594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D4CA7F-7583-41BF-8D66-7DA08413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7C7CD-8CFF-4440-931D-E6569422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7EE5-75B8-447A-90FB-CE163B0E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85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DB91B-540F-49A3-8490-D49FF70C6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1E3AA-72B8-40EE-AEA8-EA95E7614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B57D4-FE64-4212-B4F4-972B41A85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5A5D-DD14-44FE-BEA4-83D318783594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F2E78-DB0D-45FC-9473-E9D3EC6F8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5B1C9-11EA-4CFF-8A4E-7AB02EB7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7EE5-75B8-447A-90FB-CE163B0E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98779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68EE3-EDFB-450B-8233-F98FD22AA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A214F-45A6-4F66-8AE0-5DAFDC4B8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1B2D0-2713-4218-95E8-3D9592198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5A5D-DD14-44FE-BEA4-83D318783594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200B1-F159-4A13-A0AA-3A173EB2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652FB-3E86-4DFA-AD58-4B27192BC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7EE5-75B8-447A-90FB-CE163B0E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343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8743D-A3C6-48BE-B988-B628F68EC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0B275-A445-4752-99DD-916C2F274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EDBE3-5CFA-415E-9E9C-1A642C5EE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89EEC-EEB6-43F0-A95D-4D1CE43F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5A5D-DD14-44FE-BEA4-83D318783594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585D61-2ECB-4F06-A003-7C5D4A9BA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303DD-37B5-4508-8123-37FC746D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7EE5-75B8-447A-90FB-CE163B0E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09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6F4DC-6D58-4E30-B038-EE154E72C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A1D065-9CBE-405F-9F98-1FBF5C1B3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E6547-070A-44E3-873B-8A423FB79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F8B31-3972-4118-8708-B712F09DF3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0B7EB2-170F-4FE7-97BF-1B20DCFF46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6EF6AA-3425-4CE2-A625-435E841E5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5A5D-DD14-44FE-BEA4-83D318783594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EBED98-BBA5-444C-847F-632D9BFA1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999D40-ECF6-4B24-93C6-BC3C49656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7EE5-75B8-447A-90FB-CE163B0E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3638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FBBDE-9F13-4C40-AD23-9C71561C3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F9A01B-EA28-46FF-9114-4707D9ACF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5A5D-DD14-44FE-BEA4-83D318783594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2DB73-170C-4294-B14E-9E0304D89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26AE22-61F5-486E-AE4D-33B592D67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7EE5-75B8-447A-90FB-CE163B0E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672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00C696-89FB-4079-BBB0-1B5F13825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5A5D-DD14-44FE-BEA4-83D318783594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37F194-B812-452A-A57A-2A549D3E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D91E9D-7110-436D-A72D-49725786C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7EE5-75B8-447A-90FB-CE163B0E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035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44A45-6B6D-4B38-B738-5D25B4C9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741DD-34DC-46D1-9078-C6984CC58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98F3E1-103F-4A5D-809B-C1A3066F69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EE8CF2-2D93-472A-88D7-46B9F693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5A5D-DD14-44FE-BEA4-83D318783594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C258F-5592-46C6-870C-0E3B74E37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BFFF8-4D42-4459-B86B-E3F2BE703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7EE5-75B8-447A-90FB-CE163B0E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585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1C965-68D1-4EDD-8655-5B74EDEC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F40F98-F774-4413-A902-26A11E9D34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60DEF4-E36D-49F6-8BE1-3A2856234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1BB12-57FA-484F-A556-970F3E78D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5A5D-DD14-44FE-BEA4-83D318783594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52157-D0CC-40DA-8093-809D8439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03299-EDC3-4224-A279-1CBDDBAEF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7EE5-75B8-447A-90FB-CE163B0E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5421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7915-E869-433F-BBA1-86FD38C4C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91A7B-765F-4824-81BE-4B0FA7E36C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2AA02-B625-4CFA-9618-3A8EC3EAD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5A5D-DD14-44FE-BEA4-83D318783594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A4151-59B5-49E8-B8AE-550905CCC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7508F-FAA9-4374-809A-915F1154A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7EE5-75B8-447A-90FB-CE163B0E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26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ircle image in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72E6F9B-7A2F-4EFD-ABA8-B0DAC82664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32301" y="1765302"/>
            <a:ext cx="3327398" cy="3327396"/>
          </a:xfrm>
          <a:custGeom>
            <a:avLst/>
            <a:gdLst>
              <a:gd name="connsiteX0" fmla="*/ 1663699 w 3327398"/>
              <a:gd name="connsiteY0" fmla="*/ 0 h 3327396"/>
              <a:gd name="connsiteX1" fmla="*/ 3327398 w 3327398"/>
              <a:gd name="connsiteY1" fmla="*/ 1663698 h 3327396"/>
              <a:gd name="connsiteX2" fmla="*/ 1663699 w 3327398"/>
              <a:gd name="connsiteY2" fmla="*/ 3327396 h 3327396"/>
              <a:gd name="connsiteX3" fmla="*/ 0 w 3327398"/>
              <a:gd name="connsiteY3" fmla="*/ 1663698 h 3327396"/>
              <a:gd name="connsiteX4" fmla="*/ 1663699 w 3327398"/>
              <a:gd name="connsiteY4" fmla="*/ 0 h 3327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7398" h="3327396">
                <a:moveTo>
                  <a:pt x="1663699" y="0"/>
                </a:moveTo>
                <a:cubicBezTo>
                  <a:pt x="2582535" y="0"/>
                  <a:pt x="3327398" y="744863"/>
                  <a:pt x="3327398" y="1663698"/>
                </a:cubicBezTo>
                <a:cubicBezTo>
                  <a:pt x="3327398" y="2582533"/>
                  <a:pt x="2582535" y="3327396"/>
                  <a:pt x="1663699" y="3327396"/>
                </a:cubicBezTo>
                <a:cubicBezTo>
                  <a:pt x="744863" y="3327396"/>
                  <a:pt x="0" y="2582533"/>
                  <a:pt x="0" y="1663698"/>
                </a:cubicBezTo>
                <a:cubicBezTo>
                  <a:pt x="0" y="744863"/>
                  <a:pt x="744863" y="0"/>
                  <a:pt x="16636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746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221A47-B5D1-4B9E-AC03-938CB9FFCE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16F3B-98FB-4810-82CB-86887E66AE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20A1FF-9221-4C41-82C1-7B34D0079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25A5D-DD14-44FE-BEA4-83D318783594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DE258-2AED-4C19-B995-B6351070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4E788-3B07-4F6A-957F-348F8CF0C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B7EE5-75B8-447A-90FB-CE163B0E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299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09F49C0-A3C3-4DFE-8EC6-0DDF23539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497" y="762000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solidFill>
                  <a:srgbClr val="19479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5CFC87-BD0D-4393-A7E3-F2BFFC1356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6725" y="1828800"/>
            <a:ext cx="8534650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2000" b="0">
                <a:solidFill>
                  <a:srgbClr val="000000"/>
                </a:solidFill>
                <a:latin typeface="+mj-lt"/>
              </a:defRPr>
            </a:lvl1pPr>
            <a:lvl2pPr marL="800100" indent="-342900">
              <a:buFont typeface="Wingdings" panose="05000000000000000000" pitchFamily="2" charset="2"/>
              <a:buChar char="ü"/>
              <a:defRPr sz="2000"/>
            </a:lvl2pPr>
            <a:lvl3pPr marL="1200150" indent="-285750">
              <a:buFont typeface="Wingdings" panose="05000000000000000000" pitchFamily="2" charset="2"/>
              <a:buChar char="ü"/>
              <a:defRPr sz="1800"/>
            </a:lvl3pPr>
            <a:lvl4pPr marL="1657350" indent="-285750">
              <a:buFont typeface="Wingdings" panose="05000000000000000000" pitchFamily="2" charset="2"/>
              <a:buChar char="ü"/>
              <a:defRPr sz="1600"/>
            </a:lvl4pPr>
            <a:lvl5pPr marL="2114550" indent="-285750">
              <a:buFont typeface="Wingdings" panose="05000000000000000000" pitchFamily="2" charset="2"/>
              <a:buChar char="ü"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E4A39F77-DAC7-4D20-94F7-638580549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6725" y="1295400"/>
            <a:ext cx="8534400" cy="2889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Your Sub 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5084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34" Type="http://schemas.openxmlformats.org/officeDocument/2006/relationships/image" Target="../media/image3.jpeg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D36EED-8C75-4B97-B17F-B0E4743E7196}"/>
              </a:ext>
            </a:extLst>
          </p:cNvPr>
          <p:cNvSpPr/>
          <p:nvPr userDrawn="1"/>
        </p:nvSpPr>
        <p:spPr>
          <a:xfrm>
            <a:off x="0" y="6217494"/>
            <a:ext cx="12192000" cy="564306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FFAB21-2D7F-49C2-BE68-6E911E54FB03}"/>
              </a:ext>
            </a:extLst>
          </p:cNvPr>
          <p:cNvSpPr/>
          <p:nvPr userDrawn="1"/>
        </p:nvSpPr>
        <p:spPr>
          <a:xfrm>
            <a:off x="0" y="678180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996964-1DAE-4142-8BFA-5A7EF752988A}"/>
              </a:ext>
            </a:extLst>
          </p:cNvPr>
          <p:cNvSpPr txBox="1"/>
          <p:nvPr userDrawn="1"/>
        </p:nvSpPr>
        <p:spPr>
          <a:xfrm>
            <a:off x="2933700" y="6422322"/>
            <a:ext cx="6324600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629DD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©2018 Crawford Technologies, Inc. All rights reserved. </a:t>
            </a:r>
          </a:p>
        </p:txBody>
      </p:sp>
      <p:sp>
        <p:nvSpPr>
          <p:cNvPr id="9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658409-08BC-4AF5-9FBC-B578C6266CE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3248" y="6408227"/>
            <a:ext cx="228600" cy="228600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CBBC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A710837-BA86-48E1-B511-D627E978864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5649" y="6408227"/>
            <a:ext cx="228600" cy="228600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CBBC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0" y="6096000"/>
            <a:ext cx="2289048" cy="3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0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  <p:sldLayoutId id="2147483729" r:id="rId18"/>
    <p:sldLayoutId id="2147483730" r:id="rId19"/>
    <p:sldLayoutId id="2147483731" r:id="rId20"/>
    <p:sldLayoutId id="2147483732" r:id="rId21"/>
    <p:sldLayoutId id="2147483733" r:id="rId22"/>
    <p:sldLayoutId id="2147483734" r:id="rId23"/>
    <p:sldLayoutId id="2147483735" r:id="rId24"/>
    <p:sldLayoutId id="2147483736" r:id="rId25"/>
    <p:sldLayoutId id="2147483737" r:id="rId26"/>
    <p:sldLayoutId id="2147483738" r:id="rId27"/>
    <p:sldLayoutId id="2147483739" r:id="rId28"/>
    <p:sldLayoutId id="2147483740" r:id="rId29"/>
    <p:sldLayoutId id="2147483741" r:id="rId3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D36EED-8C75-4B97-B17F-B0E4743E7196}"/>
              </a:ext>
            </a:extLst>
          </p:cNvPr>
          <p:cNvSpPr/>
          <p:nvPr userDrawn="1"/>
        </p:nvSpPr>
        <p:spPr>
          <a:xfrm>
            <a:off x="0" y="6217494"/>
            <a:ext cx="12192000" cy="564306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FFAB21-2D7F-49C2-BE68-6E911E54FB03}"/>
              </a:ext>
            </a:extLst>
          </p:cNvPr>
          <p:cNvSpPr/>
          <p:nvPr userDrawn="1"/>
        </p:nvSpPr>
        <p:spPr>
          <a:xfrm>
            <a:off x="0" y="678180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996964-1DAE-4142-8BFA-5A7EF752988A}"/>
              </a:ext>
            </a:extLst>
          </p:cNvPr>
          <p:cNvSpPr txBox="1"/>
          <p:nvPr userDrawn="1"/>
        </p:nvSpPr>
        <p:spPr>
          <a:xfrm>
            <a:off x="2933700" y="6422322"/>
            <a:ext cx="6324600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629DD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©2018 Crawford Technologies, Inc. All rights reserved. </a:t>
            </a:r>
          </a:p>
        </p:txBody>
      </p:sp>
      <p:sp>
        <p:nvSpPr>
          <p:cNvPr id="9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658409-08BC-4AF5-9FBC-B578C6266CE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3248" y="6408227"/>
            <a:ext cx="228600" cy="228600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CBBC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A710837-BA86-48E1-B511-D627E978864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5649" y="6408227"/>
            <a:ext cx="228600" cy="228600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ACBBC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6096000"/>
            <a:ext cx="2289048" cy="3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5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73" r:id="rId31"/>
    <p:sldLayoutId id="2147483774" r:id="rId3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D36EED-8C75-4B97-B17F-B0E4743E7196}"/>
              </a:ext>
            </a:extLst>
          </p:cNvPr>
          <p:cNvSpPr/>
          <p:nvPr userDrawn="1"/>
        </p:nvSpPr>
        <p:spPr>
          <a:xfrm>
            <a:off x="0" y="6217494"/>
            <a:ext cx="12192000" cy="564306"/>
          </a:xfrm>
          <a:prstGeom prst="rect">
            <a:avLst/>
          </a:pr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FFAB21-2D7F-49C2-BE68-6E911E54FB03}"/>
              </a:ext>
            </a:extLst>
          </p:cNvPr>
          <p:cNvSpPr/>
          <p:nvPr userDrawn="1"/>
        </p:nvSpPr>
        <p:spPr>
          <a:xfrm>
            <a:off x="0" y="6781800"/>
            <a:ext cx="12192000" cy="76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996964-1DAE-4142-8BFA-5A7EF752988A}"/>
              </a:ext>
            </a:extLst>
          </p:cNvPr>
          <p:cNvSpPr txBox="1"/>
          <p:nvPr userDrawn="1"/>
        </p:nvSpPr>
        <p:spPr>
          <a:xfrm>
            <a:off x="2933700" y="6422322"/>
            <a:ext cx="6324600" cy="236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100" dirty="0">
                <a:solidFill>
                  <a:schemeClr val="accent2"/>
                </a:solidFill>
                <a:latin typeface="+mj-lt"/>
              </a:rPr>
              <a:t>©2018 Crawford</a:t>
            </a:r>
            <a:r>
              <a:rPr lang="en-US" sz="1100" baseline="0" dirty="0">
                <a:solidFill>
                  <a:schemeClr val="accent2"/>
                </a:solidFill>
                <a:latin typeface="+mj-lt"/>
              </a:rPr>
              <a:t> Technologies</a:t>
            </a:r>
            <a:r>
              <a:rPr lang="en-US" sz="1100" dirty="0">
                <a:solidFill>
                  <a:schemeClr val="accent2"/>
                </a:solidFill>
                <a:latin typeface="+mj-lt"/>
              </a:rPr>
              <a:t>, Inc. All rights reserved. </a:t>
            </a:r>
          </a:p>
        </p:txBody>
      </p:sp>
      <p:sp>
        <p:nvSpPr>
          <p:cNvPr id="9" name="Freeform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7658409-08BC-4AF5-9FBC-B578C6266CE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653248" y="6408227"/>
            <a:ext cx="228600" cy="228600"/>
          </a:xfrm>
          <a:custGeom>
            <a:avLst/>
            <a:gdLst>
              <a:gd name="T0" fmla="*/ 883 w 2350"/>
              <a:gd name="T1" fmla="*/ 679 h 2350"/>
              <a:gd name="T2" fmla="*/ 1338 w 2350"/>
              <a:gd name="T3" fmla="*/ 1175 h 2350"/>
              <a:gd name="T4" fmla="*/ 883 w 2350"/>
              <a:gd name="T5" fmla="*/ 1671 h 2350"/>
              <a:gd name="T6" fmla="*/ 883 w 2350"/>
              <a:gd name="T7" fmla="*/ 1813 h 2350"/>
              <a:gd name="T8" fmla="*/ 1023 w 2350"/>
              <a:gd name="T9" fmla="*/ 1813 h 2350"/>
              <a:gd name="T10" fmla="*/ 1579 w 2350"/>
              <a:gd name="T11" fmla="*/ 1246 h 2350"/>
              <a:gd name="T12" fmla="*/ 1579 w 2350"/>
              <a:gd name="T13" fmla="*/ 1104 h 2350"/>
              <a:gd name="T14" fmla="*/ 1023 w 2350"/>
              <a:gd name="T15" fmla="*/ 537 h 2350"/>
              <a:gd name="T16" fmla="*/ 883 w 2350"/>
              <a:gd name="T17" fmla="*/ 537 h 2350"/>
              <a:gd name="T18" fmla="*/ 883 w 2350"/>
              <a:gd name="T19" fmla="*/ 679 h 2350"/>
              <a:gd name="T20" fmla="*/ 0 w 2350"/>
              <a:gd name="T21" fmla="*/ 1175 h 2350"/>
              <a:gd name="T22" fmla="*/ 1175 w 2350"/>
              <a:gd name="T23" fmla="*/ 2350 h 2350"/>
              <a:gd name="T24" fmla="*/ 2350 w 2350"/>
              <a:gd name="T25" fmla="*/ 1175 h 2350"/>
              <a:gd name="T26" fmla="*/ 1175 w 2350"/>
              <a:gd name="T27" fmla="*/ 0 h 2350"/>
              <a:gd name="T28" fmla="*/ 0 w 2350"/>
              <a:gd name="T29" fmla="*/ 1175 h 2350"/>
              <a:gd name="T30" fmla="*/ 2198 w 2350"/>
              <a:gd name="T31" fmla="*/ 1175 h 2350"/>
              <a:gd name="T32" fmla="*/ 1175 w 2350"/>
              <a:gd name="T33" fmla="*/ 2198 h 2350"/>
              <a:gd name="T34" fmla="*/ 152 w 2350"/>
              <a:gd name="T35" fmla="*/ 1175 h 2350"/>
              <a:gd name="T36" fmla="*/ 1175 w 2350"/>
              <a:gd name="T37" fmla="*/ 152 h 2350"/>
              <a:gd name="T38" fmla="*/ 2198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883" y="679"/>
                </a:moveTo>
                <a:cubicBezTo>
                  <a:pt x="1338" y="1175"/>
                  <a:pt x="1338" y="1175"/>
                  <a:pt x="1338" y="1175"/>
                </a:cubicBezTo>
                <a:cubicBezTo>
                  <a:pt x="883" y="1671"/>
                  <a:pt x="883" y="1671"/>
                  <a:pt x="883" y="1671"/>
                </a:cubicBezTo>
                <a:cubicBezTo>
                  <a:pt x="844" y="1710"/>
                  <a:pt x="844" y="1774"/>
                  <a:pt x="883" y="1813"/>
                </a:cubicBezTo>
                <a:cubicBezTo>
                  <a:pt x="922" y="1852"/>
                  <a:pt x="985" y="1852"/>
                  <a:pt x="1023" y="1813"/>
                </a:cubicBezTo>
                <a:cubicBezTo>
                  <a:pt x="1579" y="1246"/>
                  <a:pt x="1579" y="1246"/>
                  <a:pt x="1579" y="1246"/>
                </a:cubicBezTo>
                <a:cubicBezTo>
                  <a:pt x="1618" y="1207"/>
                  <a:pt x="1618" y="1143"/>
                  <a:pt x="1579" y="1104"/>
                </a:cubicBezTo>
                <a:cubicBezTo>
                  <a:pt x="1023" y="537"/>
                  <a:pt x="1023" y="537"/>
                  <a:pt x="1023" y="537"/>
                </a:cubicBezTo>
                <a:cubicBezTo>
                  <a:pt x="985" y="498"/>
                  <a:pt x="922" y="498"/>
                  <a:pt x="883" y="537"/>
                </a:cubicBezTo>
                <a:cubicBezTo>
                  <a:pt x="844" y="576"/>
                  <a:pt x="844" y="640"/>
                  <a:pt x="883" y="679"/>
                </a:cubicBezTo>
                <a:close/>
                <a:moveTo>
                  <a:pt x="0" y="1175"/>
                </a:move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lose/>
                <a:moveTo>
                  <a:pt x="2198" y="1175"/>
                </a:move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ACBBC3"/>
              </a:solidFill>
            </a:endParaRPr>
          </a:p>
        </p:txBody>
      </p:sp>
      <p:sp>
        <p:nvSpPr>
          <p:cNvPr id="10" name="Freeform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A710837-BA86-48E1-B511-D627E9788640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65649" y="6408227"/>
            <a:ext cx="228600" cy="228600"/>
          </a:xfrm>
          <a:custGeom>
            <a:avLst/>
            <a:gdLst>
              <a:gd name="T0" fmla="*/ 1467 w 2350"/>
              <a:gd name="T1" fmla="*/ 1671 h 2350"/>
              <a:gd name="T2" fmla="*/ 1012 w 2350"/>
              <a:gd name="T3" fmla="*/ 1175 h 2350"/>
              <a:gd name="T4" fmla="*/ 1467 w 2350"/>
              <a:gd name="T5" fmla="*/ 679 h 2350"/>
              <a:gd name="T6" fmla="*/ 1467 w 2350"/>
              <a:gd name="T7" fmla="*/ 537 h 2350"/>
              <a:gd name="T8" fmla="*/ 1327 w 2350"/>
              <a:gd name="T9" fmla="*/ 537 h 2350"/>
              <a:gd name="T10" fmla="*/ 771 w 2350"/>
              <a:gd name="T11" fmla="*/ 1104 h 2350"/>
              <a:gd name="T12" fmla="*/ 771 w 2350"/>
              <a:gd name="T13" fmla="*/ 1246 h 2350"/>
              <a:gd name="T14" fmla="*/ 1327 w 2350"/>
              <a:gd name="T15" fmla="*/ 1813 h 2350"/>
              <a:gd name="T16" fmla="*/ 1467 w 2350"/>
              <a:gd name="T17" fmla="*/ 1813 h 2350"/>
              <a:gd name="T18" fmla="*/ 1467 w 2350"/>
              <a:gd name="T19" fmla="*/ 1671 h 2350"/>
              <a:gd name="T20" fmla="*/ 2350 w 2350"/>
              <a:gd name="T21" fmla="*/ 1175 h 2350"/>
              <a:gd name="T22" fmla="*/ 1175 w 2350"/>
              <a:gd name="T23" fmla="*/ 0 h 2350"/>
              <a:gd name="T24" fmla="*/ 0 w 2350"/>
              <a:gd name="T25" fmla="*/ 1175 h 2350"/>
              <a:gd name="T26" fmla="*/ 1175 w 2350"/>
              <a:gd name="T27" fmla="*/ 2350 h 2350"/>
              <a:gd name="T28" fmla="*/ 2350 w 2350"/>
              <a:gd name="T29" fmla="*/ 1175 h 2350"/>
              <a:gd name="T30" fmla="*/ 152 w 2350"/>
              <a:gd name="T31" fmla="*/ 1175 h 2350"/>
              <a:gd name="T32" fmla="*/ 1175 w 2350"/>
              <a:gd name="T33" fmla="*/ 152 h 2350"/>
              <a:gd name="T34" fmla="*/ 2198 w 2350"/>
              <a:gd name="T35" fmla="*/ 1175 h 2350"/>
              <a:gd name="T36" fmla="*/ 1175 w 2350"/>
              <a:gd name="T37" fmla="*/ 2198 h 2350"/>
              <a:gd name="T38" fmla="*/ 152 w 2350"/>
              <a:gd name="T39" fmla="*/ 1175 h 23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50" h="2350">
                <a:moveTo>
                  <a:pt x="1467" y="1671"/>
                </a:moveTo>
                <a:cubicBezTo>
                  <a:pt x="1012" y="1175"/>
                  <a:pt x="1012" y="1175"/>
                  <a:pt x="1012" y="1175"/>
                </a:cubicBezTo>
                <a:cubicBezTo>
                  <a:pt x="1467" y="679"/>
                  <a:pt x="1467" y="679"/>
                  <a:pt x="1467" y="679"/>
                </a:cubicBezTo>
                <a:cubicBezTo>
                  <a:pt x="1506" y="640"/>
                  <a:pt x="1506" y="576"/>
                  <a:pt x="1467" y="537"/>
                </a:cubicBezTo>
                <a:cubicBezTo>
                  <a:pt x="1428" y="498"/>
                  <a:pt x="1365" y="498"/>
                  <a:pt x="1327" y="537"/>
                </a:cubicBezTo>
                <a:cubicBezTo>
                  <a:pt x="771" y="1104"/>
                  <a:pt x="771" y="1104"/>
                  <a:pt x="771" y="1104"/>
                </a:cubicBezTo>
                <a:cubicBezTo>
                  <a:pt x="732" y="1143"/>
                  <a:pt x="732" y="1207"/>
                  <a:pt x="771" y="1246"/>
                </a:cubicBezTo>
                <a:cubicBezTo>
                  <a:pt x="1327" y="1813"/>
                  <a:pt x="1327" y="1813"/>
                  <a:pt x="1327" y="1813"/>
                </a:cubicBezTo>
                <a:cubicBezTo>
                  <a:pt x="1365" y="1852"/>
                  <a:pt x="1428" y="1852"/>
                  <a:pt x="1467" y="1813"/>
                </a:cubicBezTo>
                <a:cubicBezTo>
                  <a:pt x="1506" y="1774"/>
                  <a:pt x="1506" y="1710"/>
                  <a:pt x="1467" y="1671"/>
                </a:cubicBezTo>
                <a:close/>
                <a:moveTo>
                  <a:pt x="2350" y="1175"/>
                </a:moveTo>
                <a:cubicBezTo>
                  <a:pt x="2350" y="526"/>
                  <a:pt x="1824" y="0"/>
                  <a:pt x="1175" y="0"/>
                </a:cubicBezTo>
                <a:cubicBezTo>
                  <a:pt x="526" y="0"/>
                  <a:pt x="0" y="526"/>
                  <a:pt x="0" y="1175"/>
                </a:cubicBezTo>
                <a:cubicBezTo>
                  <a:pt x="0" y="1824"/>
                  <a:pt x="526" y="2350"/>
                  <a:pt x="1175" y="2350"/>
                </a:cubicBezTo>
                <a:cubicBezTo>
                  <a:pt x="1824" y="2350"/>
                  <a:pt x="2350" y="1824"/>
                  <a:pt x="2350" y="1175"/>
                </a:cubicBezTo>
                <a:close/>
                <a:moveTo>
                  <a:pt x="152" y="1175"/>
                </a:moveTo>
                <a:cubicBezTo>
                  <a:pt x="152" y="610"/>
                  <a:pt x="610" y="152"/>
                  <a:pt x="1175" y="152"/>
                </a:cubicBezTo>
                <a:cubicBezTo>
                  <a:pt x="1740" y="152"/>
                  <a:pt x="2198" y="610"/>
                  <a:pt x="2198" y="1175"/>
                </a:cubicBezTo>
                <a:cubicBezTo>
                  <a:pt x="2198" y="1740"/>
                  <a:pt x="1740" y="2198"/>
                  <a:pt x="1175" y="2198"/>
                </a:cubicBezTo>
                <a:cubicBezTo>
                  <a:pt x="610" y="2198"/>
                  <a:pt x="152" y="1740"/>
                  <a:pt x="152" y="1175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 dirty="0">
              <a:solidFill>
                <a:srgbClr val="ACBBC3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6096000"/>
            <a:ext cx="2289048" cy="37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1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BA1C47-949E-4AB0-BF4D-4401D2E36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1C197-8AAB-44E5-9CC0-F42BD1FC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19687-F7E7-47CF-9C11-14DC5FD924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25A5D-DD14-44FE-BEA4-83D318783594}" type="datetimeFigureOut">
              <a:rPr lang="en-US" smtClean="0"/>
              <a:t>12/20/2018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F216B-26F5-4C8D-AC6B-D18BC67DFB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9F755-82C4-4E7F-B22F-0578516B65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B7EE5-75B8-447A-90FB-CE163B0EF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4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6" b="14086"/>
          <a:stretch>
            <a:fillRect/>
          </a:stretch>
        </p:blipFill>
        <p:spPr/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FCB073D3-D902-493B-8A08-889AD7D96F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37000">
                <a:schemeClr val="bg1">
                  <a:alpha val="96000"/>
                </a:schemeClr>
              </a:gs>
              <a:gs pos="71000">
                <a:schemeClr val="bg1">
                  <a:alpha val="67000"/>
                </a:schemeClr>
              </a:gs>
              <a:gs pos="100000">
                <a:schemeClr val="bg1">
                  <a:alpha val="47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5D2EF5-E224-4644-9013-8369D9C41053}"/>
              </a:ext>
            </a:extLst>
          </p:cNvPr>
          <p:cNvSpPr txBox="1"/>
          <p:nvPr/>
        </p:nvSpPr>
        <p:spPr>
          <a:xfrm>
            <a:off x="3238500" y="2784529"/>
            <a:ext cx="5715000" cy="69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b="1" dirty="0"/>
              <a:t>QA and Testing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914400"/>
            <a:ext cx="4727448" cy="78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6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88C3CA-1471-498C-A39E-23458023DF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199CC5-7A10-4B72-8D15-9C105BB2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Checkers</a:t>
            </a:r>
          </a:p>
        </p:txBody>
      </p:sp>
      <p:pic>
        <p:nvPicPr>
          <p:cNvPr id="3" name="Picture 2" descr="Acrobat Pro with Checker results">
            <a:extLst>
              <a:ext uri="{FF2B5EF4-FFF2-40B4-BE49-F238E27FC236}">
                <a16:creationId xmlns:a16="http://schemas.microsoft.com/office/drawing/2014/main" id="{6F7D66A2-385E-4F3B-8166-86B9AD1C76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3650" y="199696"/>
            <a:ext cx="4133088" cy="3563007"/>
          </a:xfrm>
          <a:prstGeom prst="rect">
            <a:avLst/>
          </a:prstGeom>
        </p:spPr>
      </p:pic>
      <p:pic>
        <p:nvPicPr>
          <p:cNvPr id="2" name="Picture 1" descr="Acrobat Pro, setting up Checker options">
            <a:extLst>
              <a:ext uri="{FF2B5EF4-FFF2-40B4-BE49-F238E27FC236}">
                <a16:creationId xmlns:a16="http://schemas.microsoft.com/office/drawing/2014/main" id="{79FBEB5B-794F-4C5A-B03D-AED0EF7A67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0194" y="1905000"/>
            <a:ext cx="2507536" cy="2590800"/>
          </a:xfrm>
          <a:prstGeom prst="rect">
            <a:avLst/>
          </a:prstGeom>
        </p:spPr>
      </p:pic>
      <p:pic>
        <p:nvPicPr>
          <p:cNvPr id="13" name="Picture 12" descr="PAC 2.0 results">
            <a:extLst>
              <a:ext uri="{FF2B5EF4-FFF2-40B4-BE49-F238E27FC236}">
                <a16:creationId xmlns:a16="http://schemas.microsoft.com/office/drawing/2014/main" id="{1325B9AC-E2A1-4A55-A8BC-41F585EE5F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5592" y="1340768"/>
            <a:ext cx="3565518" cy="450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3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199CC5-7A10-4B72-8D15-9C105BB2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Fails</a:t>
            </a:r>
          </a:p>
        </p:txBody>
      </p:sp>
      <p:pic>
        <p:nvPicPr>
          <p:cNvPr id="3" name="Picture 2" descr="Acrobat Pro with Checker results">
            <a:extLst>
              <a:ext uri="{FF2B5EF4-FFF2-40B4-BE49-F238E27FC236}">
                <a16:creationId xmlns:a16="http://schemas.microsoft.com/office/drawing/2014/main" id="{6F7D66A2-385E-4F3B-8166-86B9AD1C76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4163" y="319548"/>
            <a:ext cx="6347115" cy="5471651"/>
          </a:xfrm>
          <a:prstGeom prst="rect">
            <a:avLst/>
          </a:prstGeom>
        </p:spPr>
      </p:pic>
      <p:pic>
        <p:nvPicPr>
          <p:cNvPr id="2" name="Picture 1" descr="Acrobat Pro, setting up Checker options">
            <a:extLst>
              <a:ext uri="{FF2B5EF4-FFF2-40B4-BE49-F238E27FC236}">
                <a16:creationId xmlns:a16="http://schemas.microsoft.com/office/drawing/2014/main" id="{79FBEB5B-794F-4C5A-B03D-AED0EF7A673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510" y="2553929"/>
            <a:ext cx="2507536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7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893E3DD-C675-4E74-891D-03C07898F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603" y="854408"/>
            <a:ext cx="8534878" cy="701675"/>
          </a:xfrm>
        </p:spPr>
        <p:txBody>
          <a:bodyPr/>
          <a:lstStyle/>
          <a:p>
            <a:r>
              <a:rPr lang="en-US" dirty="0"/>
              <a:t>Contrast</a:t>
            </a:r>
          </a:p>
        </p:txBody>
      </p:sp>
      <p:pic>
        <p:nvPicPr>
          <p:cNvPr id="4098" name="Picture 2" descr="Image result for bad contrast">
            <a:extLst>
              <a:ext uri="{FF2B5EF4-FFF2-40B4-BE49-F238E27FC236}">
                <a16:creationId xmlns:a16="http://schemas.microsoft.com/office/drawing/2014/main" id="{9BF4D320-D9CD-442A-B19B-BCA532ABA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69" y="1556083"/>
            <a:ext cx="10603831" cy="530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201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11091-AB3F-4C3B-BB99-A8FDC9CBD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989" y="1777993"/>
            <a:ext cx="6908738" cy="688109"/>
          </a:xfrm>
          <a:noFill/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Video: Poorly Tagged vs. Properly Tagged Document</a:t>
            </a:r>
          </a:p>
        </p:txBody>
      </p:sp>
    </p:spTree>
    <p:extLst>
      <p:ext uri="{BB962C8B-B14F-4D97-AF65-F5344CB8AC3E}">
        <p14:creationId xmlns:p14="http://schemas.microsoft.com/office/powerpoint/2010/main" val="162550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7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18B4FB4-7F50-4957-97F5-5E6A27067C94}"/>
              </a:ext>
            </a:extLst>
          </p:cNvPr>
          <p:cNvSpPr txBox="1">
            <a:spLocks/>
          </p:cNvSpPr>
          <p:nvPr/>
        </p:nvSpPr>
        <p:spPr>
          <a:xfrm>
            <a:off x="387989" y="1861117"/>
            <a:ext cx="7220179" cy="683599"/>
          </a:xfrm>
          <a:prstGeom prst="rect">
            <a:avLst/>
          </a:prstGeom>
          <a:noFill/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9479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94792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Video: Accessible and Inaccessible PDF</a:t>
            </a:r>
          </a:p>
        </p:txBody>
      </p:sp>
    </p:spTree>
    <p:extLst>
      <p:ext uri="{BB962C8B-B14F-4D97-AF65-F5344CB8AC3E}">
        <p14:creationId xmlns:p14="http://schemas.microsoft.com/office/powerpoint/2010/main" val="2712901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C1419F2-200E-4C63-B8B4-5EB8E2372120}"/>
              </a:ext>
            </a:extLst>
          </p:cNvPr>
          <p:cNvSpPr/>
          <p:nvPr/>
        </p:nvSpPr>
        <p:spPr>
          <a:xfrm>
            <a:off x="0" y="0"/>
            <a:ext cx="10572750" cy="6172200"/>
          </a:xfrm>
          <a:prstGeom prst="rect">
            <a:avLst/>
          </a:prstGeom>
          <a:blipFill>
            <a:blip r:embed="rId3">
              <a:alphaModFix amt="62000"/>
            </a:blip>
            <a:stretch>
              <a:fillRect l="-1" t="-2" r="-1092" b="-3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199CC5-7A10-4B72-8D15-9C105BB2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0" y="685800"/>
            <a:ext cx="3810000" cy="762000"/>
          </a:xfrm>
        </p:spPr>
        <p:txBody>
          <a:bodyPr>
            <a:normAutofit/>
          </a:bodyPr>
          <a:lstStyle/>
          <a:p>
            <a:r>
              <a:rPr lang="en-US" dirty="0"/>
              <a:t>DEMO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FFB0D3-3F77-489B-B127-21BE431D6C9D}"/>
              </a:ext>
            </a:extLst>
          </p:cNvPr>
          <p:cNvSpPr/>
          <p:nvPr/>
        </p:nvSpPr>
        <p:spPr>
          <a:xfrm>
            <a:off x="10572750" y="0"/>
            <a:ext cx="1619250" cy="6191250"/>
          </a:xfrm>
          <a:prstGeom prst="rect">
            <a:avLst/>
          </a:prstGeom>
          <a:gradFill>
            <a:gsLst>
              <a:gs pos="0">
                <a:schemeClr val="accent1">
                  <a:lumMod val="89000"/>
                  <a:alpha val="80000"/>
                </a:schemeClr>
              </a:gs>
              <a:gs pos="23000">
                <a:schemeClr val="accent1">
                  <a:lumMod val="89000"/>
                  <a:alpha val="60000"/>
                </a:schemeClr>
              </a:gs>
              <a:gs pos="69000">
                <a:schemeClr val="accent1">
                  <a:lumMod val="75000"/>
                  <a:alpha val="40000"/>
                </a:schemeClr>
              </a:gs>
              <a:gs pos="97000">
                <a:schemeClr val="accent1">
                  <a:lumMod val="70000"/>
                  <a:alpha val="10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178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F88C3CA-1471-498C-A39E-23458023DF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What does Crawford Technologies provide?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199CC5-7A10-4B72-8D15-9C105BB2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Compliance Certificates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FD6920-C98D-4A8D-B1FE-2FF6715B3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760" y="166254"/>
            <a:ext cx="4495800" cy="58107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8732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39C1C6B-471B-44B3-990E-6A20D35B8D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r="13184"/>
          <a:stretch>
            <a:fillRect/>
          </a:stretch>
        </p:blipFill>
        <p:spPr/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D5CC4-2C66-4914-A4A8-EBABF046AB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91313" y="2060575"/>
            <a:ext cx="5500687" cy="1008063"/>
          </a:xfrm>
          <a:prstGeom prst="rect">
            <a:avLst/>
          </a:prstGeom>
          <a:solidFill>
            <a:schemeClr val="tx2">
              <a:alpha val="81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Should you involve end users during your testing?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BBAF999-8536-4643-A2C0-FADD0EA64944}"/>
              </a:ext>
            </a:extLst>
          </p:cNvPr>
          <p:cNvSpPr txBox="1">
            <a:spLocks/>
          </p:cNvSpPr>
          <p:nvPr/>
        </p:nvSpPr>
        <p:spPr>
          <a:xfrm>
            <a:off x="8915400" y="533400"/>
            <a:ext cx="16002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QUIZ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375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39C1C6B-471B-44B3-990E-6A20D35B8D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80" r="13180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20D95D-8BE0-4C4C-AB7D-EFA3BC5C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400" y="533400"/>
            <a:ext cx="1600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QUIZ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D5CC4-2C66-4914-A4A8-EBABF046AB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0" y="1828800"/>
            <a:ext cx="6096000" cy="2032000"/>
          </a:xfrm>
          <a:prstGeom prst="rect">
            <a:avLst/>
          </a:prstGeom>
          <a:solidFill>
            <a:schemeClr val="tx2">
              <a:alpha val="81000"/>
            </a:schemeClr>
          </a:solidFill>
        </p:spPr>
        <p:txBody>
          <a:bodyPr lIns="182880"/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True or False?</a:t>
            </a: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I opened the PDF and it read out loud to me, it must be good to go, right?</a:t>
            </a:r>
          </a:p>
        </p:txBody>
      </p:sp>
    </p:spTree>
    <p:extLst>
      <p:ext uri="{BB962C8B-B14F-4D97-AF65-F5344CB8AC3E}">
        <p14:creationId xmlns:p14="http://schemas.microsoft.com/office/powerpoint/2010/main" val="40485452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39C1C6B-471B-44B3-990E-6A20D35B8D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80" r="13180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20D95D-8BE0-4C4C-AB7D-EFA3BC5C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400" y="533400"/>
            <a:ext cx="1600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QUIZ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D5CC4-2C66-4914-A4A8-EBABF046AB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0" y="2192593"/>
            <a:ext cx="6096000" cy="1012723"/>
          </a:xfrm>
          <a:prstGeom prst="rect">
            <a:avLst/>
          </a:prstGeom>
          <a:solidFill>
            <a:schemeClr val="tx2">
              <a:alpha val="81000"/>
            </a:schemeClr>
          </a:solidFill>
        </p:spPr>
        <p:txBody>
          <a:bodyPr lIns="182880"/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Why is it important to use both human and electronic testing?</a:t>
            </a:r>
          </a:p>
        </p:txBody>
      </p:sp>
    </p:spTree>
    <p:extLst>
      <p:ext uri="{BB962C8B-B14F-4D97-AF65-F5344CB8AC3E}">
        <p14:creationId xmlns:p14="http://schemas.microsoft.com/office/powerpoint/2010/main" val="3628040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2" r="24552"/>
          <a:stretch>
            <a:fillRect/>
          </a:stretch>
        </p:blipFill>
        <p:spPr>
          <a:xfrm>
            <a:off x="9110926" y="990600"/>
            <a:ext cx="2502127" cy="3276600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6" r="23886"/>
          <a:stretch>
            <a:fillRect/>
          </a:stretch>
        </p:blipFill>
        <p:spPr>
          <a:xfrm>
            <a:off x="3856758" y="990600"/>
            <a:ext cx="2502127" cy="32766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2D7828-C01A-4741-B24A-4BD2C7CEE854}"/>
              </a:ext>
            </a:extLst>
          </p:cNvPr>
          <p:cNvSpPr txBox="1"/>
          <p:nvPr/>
        </p:nvSpPr>
        <p:spPr>
          <a:xfrm>
            <a:off x="995687" y="595427"/>
            <a:ext cx="2209800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latin typeface="+mj-lt"/>
              </a:rPr>
              <a:t>Crawford Technologies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1D3AD8-96D7-4C3F-B534-6F904914523E}"/>
              </a:ext>
            </a:extLst>
          </p:cNvPr>
          <p:cNvSpPr/>
          <p:nvPr/>
        </p:nvSpPr>
        <p:spPr>
          <a:xfrm>
            <a:off x="995687" y="1425840"/>
            <a:ext cx="2149440" cy="3953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  <a:cs typeface="Segoe UI Light" panose="020B0502040204020203" pitchFamily="34" charset="0"/>
              </a:rPr>
              <a:t>CrawfordTech is a global software company focused on helping enterprises output, digitize and deliver customer communications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  <a:cs typeface="Segoe UI Light" panose="020B0502040204020203" pitchFamily="34" charset="0"/>
              </a:rPr>
              <a:t>Our portfolio and know-how span </a:t>
            </a:r>
            <a:br>
              <a:rPr lang="en-US" sz="1400" dirty="0">
                <a:solidFill>
                  <a:srgbClr val="000000"/>
                </a:solidFill>
                <a:latin typeface="+mj-lt"/>
                <a:cs typeface="Segoe UI Light" panose="020B0502040204020203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+mj-lt"/>
                <a:cs typeface="Segoe UI Light" panose="020B0502040204020203" pitchFamily="34" charset="0"/>
              </a:rPr>
              <a:t>the intersection of digital output, content </a:t>
            </a:r>
            <a:br>
              <a:rPr lang="en-US" sz="1400" dirty="0">
                <a:solidFill>
                  <a:srgbClr val="000000"/>
                </a:solidFill>
                <a:latin typeface="+mj-lt"/>
                <a:cs typeface="Segoe UI Light" panose="020B0502040204020203" pitchFamily="34" charset="0"/>
              </a:rPr>
            </a:br>
            <a:r>
              <a:rPr lang="en-US" sz="1400" dirty="0">
                <a:solidFill>
                  <a:srgbClr val="000000"/>
                </a:solidFill>
                <a:latin typeface="+mj-lt"/>
                <a:cs typeface="Segoe UI Light" panose="020B0502040204020203" pitchFamily="34" charset="0"/>
              </a:rPr>
              <a:t>management and analytics applications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+mj-lt"/>
                <a:cs typeface="Segoe UI Light" panose="020B0502040204020203" pitchFamily="34" charset="0"/>
              </a:rPr>
              <a:t>“The work behind the workflow”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2D7828-C01A-4741-B24A-4BD2C7CEE854}"/>
              </a:ext>
            </a:extLst>
          </p:cNvPr>
          <p:cNvSpPr txBox="1"/>
          <p:nvPr/>
        </p:nvSpPr>
        <p:spPr>
          <a:xfrm>
            <a:off x="4085871" y="4329227"/>
            <a:ext cx="2209800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194792"/>
                </a:solidFill>
                <a:latin typeface="+mj-lt"/>
              </a:rPr>
              <a:t>Accessibility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2D7828-C01A-4741-B24A-4BD2C7CEE854}"/>
              </a:ext>
            </a:extLst>
          </p:cNvPr>
          <p:cNvSpPr txBox="1"/>
          <p:nvPr/>
        </p:nvSpPr>
        <p:spPr>
          <a:xfrm>
            <a:off x="6554063" y="4329227"/>
            <a:ext cx="2385060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194792"/>
                </a:solidFill>
                <a:latin typeface="+mj-lt"/>
              </a:rPr>
              <a:t>Content Services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D7828-C01A-4741-B24A-4BD2C7CEE854}"/>
              </a:ext>
            </a:extLst>
          </p:cNvPr>
          <p:cNvSpPr txBox="1"/>
          <p:nvPr/>
        </p:nvSpPr>
        <p:spPr>
          <a:xfrm>
            <a:off x="9110926" y="4329227"/>
            <a:ext cx="2502127" cy="39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>
                <a:solidFill>
                  <a:srgbClr val="194792"/>
                </a:solidFill>
                <a:latin typeface="+mj-lt"/>
              </a:rPr>
              <a:t>Enterprise Output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1D3AD8-96D7-4C3F-B534-6F904914523E}"/>
              </a:ext>
            </a:extLst>
          </p:cNvPr>
          <p:cNvSpPr/>
          <p:nvPr/>
        </p:nvSpPr>
        <p:spPr>
          <a:xfrm>
            <a:off x="3939708" y="4723537"/>
            <a:ext cx="2502127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+mj-lt"/>
                <a:cs typeface="Segoe UI Light" panose="020B0502040204020203" pitchFamily="34" charset="0"/>
              </a:rPr>
              <a:t>Software and services provider for accessibility strategies and solutions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1D3AD8-96D7-4C3F-B534-6F904914523E}"/>
              </a:ext>
            </a:extLst>
          </p:cNvPr>
          <p:cNvSpPr/>
          <p:nvPr/>
        </p:nvSpPr>
        <p:spPr>
          <a:xfrm>
            <a:off x="6573113" y="4733062"/>
            <a:ext cx="2272929" cy="1367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+mj-lt"/>
                <a:cs typeface="Segoe UI Light" panose="020B0502040204020203" pitchFamily="34" charset="0"/>
              </a:rPr>
              <a:t>Optimizing content distribution strategy and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+mj-lt"/>
                <a:cs typeface="Segoe UI Light" panose="020B0502040204020203" pitchFamily="34" charset="0"/>
              </a:rPr>
              <a:t>delivering high-value customer communication archive solutions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1D3AD8-96D7-4C3F-B534-6F904914523E}"/>
              </a:ext>
            </a:extLst>
          </p:cNvPr>
          <p:cNvSpPr/>
          <p:nvPr/>
        </p:nvSpPr>
        <p:spPr>
          <a:xfrm>
            <a:off x="9169459" y="4733062"/>
            <a:ext cx="238506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000000"/>
                </a:solidFill>
                <a:latin typeface="+mj-lt"/>
                <a:cs typeface="Segoe UI Light" panose="020B0502040204020203" pitchFamily="34" charset="0"/>
              </a:rPr>
              <a:t>Transforming and optimizing workflows for all output processes</a:t>
            </a:r>
          </a:p>
        </p:txBody>
      </p:sp>
      <p:pic>
        <p:nvPicPr>
          <p:cNvPr id="17" name="Picture Placeholder 17">
            <a:extLst>
              <a:ext uri="{FF2B5EF4-FFF2-40B4-BE49-F238E27FC236}">
                <a16:creationId xmlns:a16="http://schemas.microsoft.com/office/drawing/2014/main" id="{3698C0E0-A691-4387-8AAB-2330C82460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77000" y="990600"/>
            <a:ext cx="2502127" cy="3276600"/>
          </a:xfrm>
          <a:custGeom>
            <a:avLst/>
            <a:gdLst>
              <a:gd name="connsiteX0" fmla="*/ 19867 w 2502127"/>
              <a:gd name="connsiteY0" fmla="*/ 0 h 3280228"/>
              <a:gd name="connsiteX1" fmla="*/ 2482260 w 2502127"/>
              <a:gd name="connsiteY1" fmla="*/ 0 h 3280228"/>
              <a:gd name="connsiteX2" fmla="*/ 2502127 w 2502127"/>
              <a:gd name="connsiteY2" fmla="*/ 19867 h 3280228"/>
              <a:gd name="connsiteX3" fmla="*/ 2502127 w 2502127"/>
              <a:gd name="connsiteY3" fmla="*/ 3260361 h 3280228"/>
              <a:gd name="connsiteX4" fmla="*/ 2482260 w 2502127"/>
              <a:gd name="connsiteY4" fmla="*/ 3280228 h 3280228"/>
              <a:gd name="connsiteX5" fmla="*/ 19867 w 2502127"/>
              <a:gd name="connsiteY5" fmla="*/ 3280228 h 3280228"/>
              <a:gd name="connsiteX6" fmla="*/ 0 w 2502127"/>
              <a:gd name="connsiteY6" fmla="*/ 3260361 h 3280228"/>
              <a:gd name="connsiteX7" fmla="*/ 0 w 2502127"/>
              <a:gd name="connsiteY7" fmla="*/ 19867 h 3280228"/>
              <a:gd name="connsiteX8" fmla="*/ 19867 w 2502127"/>
              <a:gd name="connsiteY8" fmla="*/ 0 h 3280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02127" h="3280228">
                <a:moveTo>
                  <a:pt x="19867" y="0"/>
                </a:moveTo>
                <a:lnTo>
                  <a:pt x="2482260" y="0"/>
                </a:lnTo>
                <a:cubicBezTo>
                  <a:pt x="2493232" y="0"/>
                  <a:pt x="2502127" y="8895"/>
                  <a:pt x="2502127" y="19867"/>
                </a:cubicBezTo>
                <a:lnTo>
                  <a:pt x="2502127" y="3260361"/>
                </a:lnTo>
                <a:cubicBezTo>
                  <a:pt x="2502127" y="3271333"/>
                  <a:pt x="2493232" y="3280228"/>
                  <a:pt x="2482260" y="3280228"/>
                </a:cubicBezTo>
                <a:lnTo>
                  <a:pt x="19867" y="3280228"/>
                </a:lnTo>
                <a:cubicBezTo>
                  <a:pt x="8895" y="3280228"/>
                  <a:pt x="0" y="3271333"/>
                  <a:pt x="0" y="3260361"/>
                </a:cubicBezTo>
                <a:lnTo>
                  <a:pt x="0" y="19867"/>
                </a:lnTo>
                <a:cubicBezTo>
                  <a:pt x="0" y="8895"/>
                  <a:pt x="8895" y="0"/>
                  <a:pt x="1986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288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39C1C6B-471B-44B3-990E-6A20D35B8D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80" r="13180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20D95D-8BE0-4C4C-AB7D-EFA3BC5C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400" y="533400"/>
            <a:ext cx="1600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QUIZ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D5CC4-2C66-4914-A4A8-EBABF046AB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0" y="2192593"/>
            <a:ext cx="6096000" cy="2074607"/>
          </a:xfrm>
          <a:prstGeom prst="rect">
            <a:avLst/>
          </a:prstGeom>
          <a:solidFill>
            <a:schemeClr val="tx2">
              <a:alpha val="81000"/>
            </a:schemeClr>
          </a:solidFill>
        </p:spPr>
        <p:txBody>
          <a:bodyPr lIns="182880"/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Which is not a checker?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PAC 3.0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Acrobat Pro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Jaws</a:t>
            </a:r>
          </a:p>
        </p:txBody>
      </p:sp>
    </p:spTree>
    <p:extLst>
      <p:ext uri="{BB962C8B-B14F-4D97-AF65-F5344CB8AC3E}">
        <p14:creationId xmlns:p14="http://schemas.microsoft.com/office/powerpoint/2010/main" val="724457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39C1C6B-471B-44B3-990E-6A20D35B8D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80" r="13180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20D95D-8BE0-4C4C-AB7D-EFA3BC5C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400" y="533400"/>
            <a:ext cx="1600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QUIZ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D5CC4-2C66-4914-A4A8-EBABF046AB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0" y="2373743"/>
            <a:ext cx="6096000" cy="1023938"/>
          </a:xfrm>
          <a:prstGeom prst="rect">
            <a:avLst/>
          </a:prstGeom>
          <a:solidFill>
            <a:schemeClr val="tx2">
              <a:alpha val="81000"/>
            </a:schemeClr>
          </a:solidFill>
        </p:spPr>
        <p:txBody>
          <a:bodyPr lIns="182880"/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I tested with Adobe Read aloud, why isn’t this good enough?</a:t>
            </a:r>
          </a:p>
        </p:txBody>
      </p:sp>
    </p:spTree>
    <p:extLst>
      <p:ext uri="{BB962C8B-B14F-4D97-AF65-F5344CB8AC3E}">
        <p14:creationId xmlns:p14="http://schemas.microsoft.com/office/powerpoint/2010/main" val="2152776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39C1C6B-471B-44B3-990E-6A20D35B8D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80" r="13180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20D95D-8BE0-4C4C-AB7D-EFA3BC5CA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5400" y="533400"/>
            <a:ext cx="16002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QUIZ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D5CC4-2C66-4914-A4A8-EBABF046AB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0" y="1967340"/>
            <a:ext cx="6096000" cy="1384300"/>
          </a:xfrm>
          <a:prstGeom prst="rect">
            <a:avLst/>
          </a:prstGeom>
          <a:solidFill>
            <a:schemeClr val="tx2">
              <a:alpha val="81000"/>
            </a:schemeClr>
          </a:solidFill>
        </p:spPr>
        <p:txBody>
          <a:bodyPr lIns="182880"/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Why should I test with a braille display or multiple screen readers (</a:t>
            </a:r>
            <a:r>
              <a:rPr lang="en-US" sz="2800" dirty="0" err="1">
                <a:solidFill>
                  <a:schemeClr val="bg1"/>
                </a:solidFill>
              </a:rPr>
              <a:t>NVDA</a:t>
            </a:r>
            <a:r>
              <a:rPr lang="en-US" sz="2800" dirty="0">
                <a:solidFill>
                  <a:schemeClr val="bg1"/>
                </a:solidFill>
              </a:rPr>
              <a:t>, JAWS, </a:t>
            </a:r>
            <a:r>
              <a:rPr lang="en-US" sz="2800" dirty="0" err="1">
                <a:solidFill>
                  <a:schemeClr val="bg1"/>
                </a:solidFill>
              </a:rPr>
              <a:t>VoiceOver</a:t>
            </a:r>
            <a:r>
              <a:rPr lang="en-US" sz="2800" dirty="0">
                <a:solidFill>
                  <a:schemeClr val="bg1"/>
                </a:solidFill>
              </a:rPr>
              <a:t>)?</a:t>
            </a:r>
          </a:p>
        </p:txBody>
      </p:sp>
    </p:spTree>
    <p:extLst>
      <p:ext uri="{BB962C8B-B14F-4D97-AF65-F5344CB8AC3E}">
        <p14:creationId xmlns:p14="http://schemas.microsoft.com/office/powerpoint/2010/main" val="3678455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39C1C6B-471B-44B3-990E-6A20D35B8D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r="13184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20D95D-8BE0-4C4C-AB7D-EFA3BC5CA3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48680" y="620688"/>
            <a:ext cx="1600200" cy="762000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chemeClr val="tx2"/>
                </a:solidFill>
              </a:rPr>
              <a:t>QUIZ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D5CC4-2C66-4914-A4A8-EBABF046AB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0" y="2205038"/>
            <a:ext cx="6096000" cy="1008062"/>
          </a:xfrm>
          <a:prstGeom prst="rect">
            <a:avLst/>
          </a:prstGeom>
          <a:solidFill>
            <a:schemeClr val="tx2">
              <a:alpha val="81000"/>
            </a:schemeClr>
          </a:solidFill>
        </p:spPr>
        <p:txBody>
          <a:bodyPr lIns="182880"/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Are there guidelines or best practices that I need to follow for large print?</a:t>
            </a:r>
          </a:p>
        </p:txBody>
      </p:sp>
    </p:spTree>
    <p:extLst>
      <p:ext uri="{BB962C8B-B14F-4D97-AF65-F5344CB8AC3E}">
        <p14:creationId xmlns:p14="http://schemas.microsoft.com/office/powerpoint/2010/main" val="820901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39C1C6B-471B-44B3-990E-6A20D35B8D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r="13184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20D95D-8BE0-4C4C-AB7D-EFA3BC5CA3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74806" y="692696"/>
            <a:ext cx="1600200" cy="762000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chemeClr val="tx2"/>
                </a:solidFill>
              </a:rPr>
              <a:t>QUIZ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D5CC4-2C66-4914-A4A8-EBABF046AB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0" y="2281382"/>
            <a:ext cx="6096000" cy="931718"/>
          </a:xfrm>
          <a:prstGeom prst="rect">
            <a:avLst/>
          </a:prstGeom>
          <a:solidFill>
            <a:schemeClr val="tx2">
              <a:alpha val="81000"/>
            </a:schemeClr>
          </a:solidFill>
        </p:spPr>
        <p:txBody>
          <a:bodyPr lIns="182880"/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Is there such a thing such as 508 certification?</a:t>
            </a:r>
          </a:p>
        </p:txBody>
      </p:sp>
    </p:spTree>
    <p:extLst>
      <p:ext uri="{BB962C8B-B14F-4D97-AF65-F5344CB8AC3E}">
        <p14:creationId xmlns:p14="http://schemas.microsoft.com/office/powerpoint/2010/main" val="1614481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39C1C6B-471B-44B3-990E-6A20D35B8D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4" r="13184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20D95D-8BE0-4C4C-AB7D-EFA3BC5CA3C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32304" y="721519"/>
            <a:ext cx="1600200" cy="762000"/>
          </a:xfrm>
          <a:prstGeom prst="rect">
            <a:avLst/>
          </a:prstGeom>
        </p:spPr>
        <p:txBody>
          <a:bodyPr/>
          <a:lstStyle/>
          <a:p>
            <a:r>
              <a:rPr lang="en-US" sz="4400" dirty="0">
                <a:solidFill>
                  <a:schemeClr val="tx2"/>
                </a:solidFill>
              </a:rPr>
              <a:t>QUIZ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D5CC4-2C66-4914-A4A8-EBABF046AB9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96000" y="2205038"/>
            <a:ext cx="6096000" cy="1008062"/>
          </a:xfrm>
          <a:prstGeom prst="rect">
            <a:avLst/>
          </a:prstGeom>
          <a:solidFill>
            <a:schemeClr val="tx2">
              <a:alpha val="81000"/>
            </a:schemeClr>
          </a:solidFill>
        </p:spPr>
        <p:txBody>
          <a:bodyPr lIns="182880"/>
          <a:lstStyle/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Do all screen readers relay content the same way?</a:t>
            </a:r>
          </a:p>
        </p:txBody>
      </p:sp>
    </p:spTree>
    <p:extLst>
      <p:ext uri="{BB962C8B-B14F-4D97-AF65-F5344CB8AC3E}">
        <p14:creationId xmlns:p14="http://schemas.microsoft.com/office/powerpoint/2010/main" val="1571404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962D2B-0D32-4635-B8AB-A302F2792F1F}"/>
              </a:ext>
            </a:extLst>
          </p:cNvPr>
          <p:cNvSpPr/>
          <p:nvPr/>
        </p:nvSpPr>
        <p:spPr>
          <a:xfrm>
            <a:off x="3276600" y="2835537"/>
            <a:ext cx="5638800" cy="1277403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</a:schemeClr>
              </a:gs>
              <a:gs pos="0">
                <a:schemeClr val="accent1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566004-8249-46C0-9D5B-9C15BD703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71511"/>
            <a:ext cx="10515600" cy="941429"/>
          </a:xfrm>
        </p:spPr>
        <p:txBody>
          <a:bodyPr/>
          <a:lstStyle/>
          <a:p>
            <a:r>
              <a:rPr lang="en-US" sz="7200" b="1" dirty="0">
                <a:solidFill>
                  <a:srgbClr val="000000"/>
                </a:solidFill>
              </a:rPr>
              <a:t>Thank You</a:t>
            </a:r>
            <a:endParaRPr lang="en-US" sz="7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F5834D-B9EE-43CE-B77C-2859906B98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613" y="1550806"/>
            <a:ext cx="5826530" cy="110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9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FAEF-20EA-47FE-A2E8-9711D54DB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5D1F26-19B2-473A-A23D-63F61ACB49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Should you involve end users during your testing?</a:t>
            </a:r>
          </a:p>
          <a:p>
            <a:pPr>
              <a:lnSpc>
                <a:spcPct val="120000"/>
              </a:lnSpc>
            </a:pPr>
            <a:r>
              <a:rPr lang="en-US" dirty="0"/>
              <a:t>True or False? I opened the PDF and it read out loud to me, it must be good to go, right?</a:t>
            </a:r>
          </a:p>
          <a:p>
            <a:pPr>
              <a:lnSpc>
                <a:spcPct val="120000"/>
              </a:lnSpc>
            </a:pPr>
            <a:r>
              <a:rPr lang="en-US" b="0" dirty="0"/>
              <a:t>Why is it important to use both human and electronic testing?</a:t>
            </a:r>
          </a:p>
          <a:p>
            <a:pPr>
              <a:lnSpc>
                <a:spcPct val="120000"/>
              </a:lnSpc>
            </a:pPr>
            <a:r>
              <a:rPr lang="en-US" b="0" dirty="0"/>
              <a:t>Which is not a checker?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PAC 3.0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Acrobat Pro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b="0" dirty="0"/>
              <a:t>Jaws</a:t>
            </a:r>
          </a:p>
          <a:p>
            <a:pPr>
              <a:lnSpc>
                <a:spcPct val="120000"/>
              </a:lnSpc>
            </a:pPr>
            <a:r>
              <a:rPr lang="en-US" dirty="0"/>
              <a:t>I tested with Adobe Read aloud, why isn’t this good enough?</a:t>
            </a:r>
          </a:p>
          <a:p>
            <a:pPr>
              <a:lnSpc>
                <a:spcPct val="120000"/>
              </a:lnSpc>
            </a:pPr>
            <a:r>
              <a:rPr lang="en-US" dirty="0"/>
              <a:t>Why should I test with a braille display or multiple screen readers (</a:t>
            </a:r>
            <a:r>
              <a:rPr lang="en-US" dirty="0" err="1"/>
              <a:t>NVDA</a:t>
            </a:r>
            <a:r>
              <a:rPr lang="en-US" dirty="0"/>
              <a:t>, JAWS, Voice)?</a:t>
            </a:r>
          </a:p>
          <a:p>
            <a:pPr>
              <a:lnSpc>
                <a:spcPct val="120000"/>
              </a:lnSpc>
            </a:pPr>
            <a:r>
              <a:rPr lang="en-US" dirty="0"/>
              <a:t>Do all screen readers relay content the same way?</a:t>
            </a:r>
          </a:p>
          <a:p>
            <a:pPr>
              <a:lnSpc>
                <a:spcPct val="120000"/>
              </a:lnSpc>
            </a:pPr>
            <a:r>
              <a:rPr lang="en-US" dirty="0"/>
              <a:t>Are there guidelines or best practices that I need to follow for large print?</a:t>
            </a:r>
          </a:p>
          <a:p>
            <a:pPr>
              <a:lnSpc>
                <a:spcPct val="120000"/>
              </a:lnSpc>
            </a:pPr>
            <a:r>
              <a:rPr lang="en-US" dirty="0"/>
              <a:t>Is there such a thing such as 508 certification?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E1A020-CA07-4D48-A67E-A3F2258A75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29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Headshot Katrina Fox" title="Katrina Fox">
            <a:extLst>
              <a:ext uri="{FF2B5EF4-FFF2-40B4-BE49-F238E27FC236}">
                <a16:creationId xmlns:a16="http://schemas.microsoft.com/office/drawing/2014/main" id="{3EE3278D-4F92-4E59-89C1-F65AF2FFAD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6420" y="2236028"/>
            <a:ext cx="2245221" cy="2386264"/>
          </a:xfrm>
        </p:spPr>
      </p:pic>
      <p:pic>
        <p:nvPicPr>
          <p:cNvPr id="16" name="Picture Placeholder 15" title="Headshot Aimée Ubbink">
            <a:extLst>
              <a:ext uri="{FF2B5EF4-FFF2-40B4-BE49-F238E27FC236}">
                <a16:creationId xmlns:a16="http://schemas.microsoft.com/office/drawing/2014/main" id="{FD79A56D-D9A6-427C-B444-9F73C25FE39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4400" y="2235708"/>
            <a:ext cx="2249424" cy="2386584"/>
          </a:xfrm>
        </p:spPr>
      </p:pic>
      <p:pic>
        <p:nvPicPr>
          <p:cNvPr id="13" name="Picture Placeholder 12" descr="Jen Goulden Headshot" title="Jen Goulden Headshot">
            <a:extLst>
              <a:ext uri="{FF2B5EF4-FFF2-40B4-BE49-F238E27FC236}">
                <a16:creationId xmlns:a16="http://schemas.microsoft.com/office/drawing/2014/main" id="{4A848164-E2AD-4EA5-B986-0AF3ADBB6E7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0" r="10360"/>
          <a:stretch>
            <a:fillRect/>
          </a:stretch>
        </p:blipFill>
        <p:spPr>
          <a:xfrm>
            <a:off x="4971288" y="2235708"/>
            <a:ext cx="2249424" cy="2386584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0" y="685800"/>
            <a:ext cx="8534878" cy="701675"/>
          </a:xfrm>
        </p:spPr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441765" y="4811830"/>
            <a:ext cx="2895600" cy="838200"/>
          </a:xfrm>
        </p:spPr>
        <p:txBody>
          <a:bodyPr>
            <a:normAutofit/>
          </a:bodyPr>
          <a:lstStyle/>
          <a:p>
            <a:r>
              <a:rPr lang="en-US" dirty="0"/>
              <a:t>Katrina Fox</a:t>
            </a:r>
            <a:br>
              <a:rPr lang="en-US" dirty="0"/>
            </a:br>
            <a:r>
              <a:rPr lang="en-US" dirty="0"/>
              <a:t>Marketing Specialist</a:t>
            </a:r>
            <a:br>
              <a:rPr lang="en-US" dirty="0"/>
            </a:br>
            <a:r>
              <a:rPr lang="en-US" dirty="0"/>
              <a:t>kfox@crawfordtech.com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396096" y="4811830"/>
            <a:ext cx="2717627" cy="838200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Aimée Ubbink</a:t>
            </a:r>
            <a:br>
              <a:rPr lang="en-US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Document Accessibility Specialist</a:t>
            </a:r>
            <a:br>
              <a:rPr lang="en-US" sz="14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aubbink@crawfordtech.com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2C25607A-99FA-4FD7-98A5-3619D8E59403}"/>
              </a:ext>
            </a:extLst>
          </p:cNvPr>
          <p:cNvSpPr txBox="1">
            <a:spLocks/>
          </p:cNvSpPr>
          <p:nvPr/>
        </p:nvSpPr>
        <p:spPr>
          <a:xfrm>
            <a:off x="5031707" y="4811830"/>
            <a:ext cx="2670048" cy="838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b="0" kern="1200">
                <a:solidFill>
                  <a:schemeClr val="accent6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Jen Goulden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Project &amp; Quality Manager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jgoulden@crawfordtech.com</a:t>
            </a:r>
          </a:p>
        </p:txBody>
      </p:sp>
    </p:spTree>
    <p:extLst>
      <p:ext uri="{BB962C8B-B14F-4D97-AF65-F5344CB8AC3E}">
        <p14:creationId xmlns:p14="http://schemas.microsoft.com/office/powerpoint/2010/main" val="77954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7686FCC0-3804-4470-9133-259A44F80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 Formats QA 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0AFBCE-0FD2-4690-8019-DF653897E2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Braille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Governing bodies and standards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Certified braille transcribers and proofreaders</a:t>
            </a:r>
          </a:p>
          <a:p>
            <a:r>
              <a:rPr lang="en-US" dirty="0"/>
              <a:t>Large Print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Industry Standards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Guidelines and best practices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8340B3B-B696-499D-86CC-16004F23026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E-Text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Standards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Guidelines and best practices</a:t>
            </a:r>
          </a:p>
          <a:p>
            <a:r>
              <a:rPr lang="en-US" dirty="0"/>
              <a:t>Audio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Standards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Guidelines and best practices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D39809F-5F32-46A5-9F33-2B7AB653F8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9">
            <a:extLst>
              <a:ext uri="{FF2B5EF4-FFF2-40B4-BE49-F238E27FC236}">
                <a16:creationId xmlns:a16="http://schemas.microsoft.com/office/drawing/2014/main" id="{12F65D52-75CF-4512-B95E-678516A6726F}"/>
              </a:ext>
            </a:extLst>
          </p:cNvPr>
          <p:cNvSpPr>
            <a:spLocks/>
          </p:cNvSpPr>
          <p:nvPr/>
        </p:nvSpPr>
        <p:spPr bwMode="auto">
          <a:xfrm>
            <a:off x="1825763" y="2037534"/>
            <a:ext cx="197601" cy="152479"/>
          </a:xfrm>
          <a:custGeom>
            <a:avLst/>
            <a:gdLst>
              <a:gd name="T0" fmla="*/ 198196 w 59"/>
              <a:gd name="T1" fmla="*/ 41487 h 45"/>
              <a:gd name="T2" fmla="*/ 102515 w 59"/>
              <a:gd name="T3" fmla="*/ 134832 h 45"/>
              <a:gd name="T4" fmla="*/ 85429 w 59"/>
              <a:gd name="T5" fmla="*/ 152118 h 45"/>
              <a:gd name="T6" fmla="*/ 78595 w 59"/>
              <a:gd name="T7" fmla="*/ 155575 h 45"/>
              <a:gd name="T8" fmla="*/ 68343 w 59"/>
              <a:gd name="T9" fmla="*/ 152118 h 45"/>
              <a:gd name="T10" fmla="*/ 51258 w 59"/>
              <a:gd name="T11" fmla="*/ 134832 h 45"/>
              <a:gd name="T12" fmla="*/ 3417 w 59"/>
              <a:gd name="T13" fmla="*/ 89888 h 45"/>
              <a:gd name="T14" fmla="*/ 0 w 59"/>
              <a:gd name="T15" fmla="*/ 79516 h 45"/>
              <a:gd name="T16" fmla="*/ 3417 w 59"/>
              <a:gd name="T17" fmla="*/ 69144 h 45"/>
              <a:gd name="T18" fmla="*/ 20503 w 59"/>
              <a:gd name="T19" fmla="*/ 51858 h 45"/>
              <a:gd name="T20" fmla="*/ 30755 w 59"/>
              <a:gd name="T21" fmla="*/ 48401 h 45"/>
              <a:gd name="T22" fmla="*/ 37589 w 59"/>
              <a:gd name="T23" fmla="*/ 51858 h 45"/>
              <a:gd name="T24" fmla="*/ 78595 w 59"/>
              <a:gd name="T25" fmla="*/ 89888 h 45"/>
              <a:gd name="T26" fmla="*/ 160607 w 59"/>
              <a:gd name="T27" fmla="*/ 3457 h 45"/>
              <a:gd name="T28" fmla="*/ 170858 w 59"/>
              <a:gd name="T29" fmla="*/ 0 h 45"/>
              <a:gd name="T30" fmla="*/ 181110 w 59"/>
              <a:gd name="T31" fmla="*/ 3457 h 45"/>
              <a:gd name="T32" fmla="*/ 198196 w 59"/>
              <a:gd name="T33" fmla="*/ 24201 h 45"/>
              <a:gd name="T34" fmla="*/ 201613 w 59"/>
              <a:gd name="T35" fmla="*/ 31115 h 45"/>
              <a:gd name="T36" fmla="*/ 198196 w 59"/>
              <a:gd name="T37" fmla="*/ 41487 h 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endParaRPr lang="en-US" dirty="0">
              <a:latin typeface="Nexa Light" panose="02000000000000000000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B05109-50CE-4A79-B2D2-97D9E06CF2F8}"/>
              </a:ext>
            </a:extLst>
          </p:cNvPr>
          <p:cNvSpPr/>
          <p:nvPr/>
        </p:nvSpPr>
        <p:spPr>
          <a:xfrm>
            <a:off x="2133600" y="1905000"/>
            <a:ext cx="5638800" cy="94179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 err="1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WCAG</a:t>
            </a:r>
            <a:r>
              <a:rPr lang="en-US" b="1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2.0 AA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has now become the most prevalent guideline</a:t>
            </a:r>
          </a:p>
        </p:txBody>
      </p:sp>
      <p:sp>
        <p:nvSpPr>
          <p:cNvPr id="11" name="Freeform 29">
            <a:extLst>
              <a:ext uri="{FF2B5EF4-FFF2-40B4-BE49-F238E27FC236}">
                <a16:creationId xmlns:a16="http://schemas.microsoft.com/office/drawing/2014/main" id="{93F417CE-A1C8-4C72-8AC7-2B9A60BBE5FF}"/>
              </a:ext>
            </a:extLst>
          </p:cNvPr>
          <p:cNvSpPr>
            <a:spLocks/>
          </p:cNvSpPr>
          <p:nvPr/>
        </p:nvSpPr>
        <p:spPr bwMode="auto">
          <a:xfrm>
            <a:off x="1806890" y="3024919"/>
            <a:ext cx="197601" cy="152479"/>
          </a:xfrm>
          <a:custGeom>
            <a:avLst/>
            <a:gdLst>
              <a:gd name="T0" fmla="*/ 198196 w 59"/>
              <a:gd name="T1" fmla="*/ 41487 h 45"/>
              <a:gd name="T2" fmla="*/ 102515 w 59"/>
              <a:gd name="T3" fmla="*/ 134832 h 45"/>
              <a:gd name="T4" fmla="*/ 85429 w 59"/>
              <a:gd name="T5" fmla="*/ 152118 h 45"/>
              <a:gd name="T6" fmla="*/ 78595 w 59"/>
              <a:gd name="T7" fmla="*/ 155575 h 45"/>
              <a:gd name="T8" fmla="*/ 68343 w 59"/>
              <a:gd name="T9" fmla="*/ 152118 h 45"/>
              <a:gd name="T10" fmla="*/ 51258 w 59"/>
              <a:gd name="T11" fmla="*/ 134832 h 45"/>
              <a:gd name="T12" fmla="*/ 3417 w 59"/>
              <a:gd name="T13" fmla="*/ 89888 h 45"/>
              <a:gd name="T14" fmla="*/ 0 w 59"/>
              <a:gd name="T15" fmla="*/ 79516 h 45"/>
              <a:gd name="T16" fmla="*/ 3417 w 59"/>
              <a:gd name="T17" fmla="*/ 69144 h 45"/>
              <a:gd name="T18" fmla="*/ 20503 w 59"/>
              <a:gd name="T19" fmla="*/ 51858 h 45"/>
              <a:gd name="T20" fmla="*/ 30755 w 59"/>
              <a:gd name="T21" fmla="*/ 48401 h 45"/>
              <a:gd name="T22" fmla="*/ 37589 w 59"/>
              <a:gd name="T23" fmla="*/ 51858 h 45"/>
              <a:gd name="T24" fmla="*/ 78595 w 59"/>
              <a:gd name="T25" fmla="*/ 89888 h 45"/>
              <a:gd name="T26" fmla="*/ 160607 w 59"/>
              <a:gd name="T27" fmla="*/ 3457 h 45"/>
              <a:gd name="T28" fmla="*/ 170858 w 59"/>
              <a:gd name="T29" fmla="*/ 0 h 45"/>
              <a:gd name="T30" fmla="*/ 181110 w 59"/>
              <a:gd name="T31" fmla="*/ 3457 h 45"/>
              <a:gd name="T32" fmla="*/ 198196 w 59"/>
              <a:gd name="T33" fmla="*/ 24201 h 45"/>
              <a:gd name="T34" fmla="*/ 201613 w 59"/>
              <a:gd name="T35" fmla="*/ 31115 h 45"/>
              <a:gd name="T36" fmla="*/ 198196 w 59"/>
              <a:gd name="T37" fmla="*/ 41487 h 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Nexa Light" panose="020000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2D5C535-B59C-4DDF-93BC-E8A04A35B17B}"/>
              </a:ext>
            </a:extLst>
          </p:cNvPr>
          <p:cNvSpPr/>
          <p:nvPr/>
        </p:nvSpPr>
        <p:spPr>
          <a:xfrm>
            <a:off x="2133600" y="2936629"/>
            <a:ext cx="4513823" cy="94179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 err="1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WCAG</a:t>
            </a:r>
            <a:r>
              <a:rPr lang="en-US" b="1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2.1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just released</a:t>
            </a:r>
          </a:p>
        </p:txBody>
      </p:sp>
      <p:sp>
        <p:nvSpPr>
          <p:cNvPr id="17" name="Freeform 29">
            <a:extLst>
              <a:ext uri="{FF2B5EF4-FFF2-40B4-BE49-F238E27FC236}">
                <a16:creationId xmlns:a16="http://schemas.microsoft.com/office/drawing/2014/main" id="{066FDFB2-A4F9-42DB-95B6-EF5E8AEF5521}"/>
              </a:ext>
            </a:extLst>
          </p:cNvPr>
          <p:cNvSpPr>
            <a:spLocks/>
          </p:cNvSpPr>
          <p:nvPr/>
        </p:nvSpPr>
        <p:spPr bwMode="auto">
          <a:xfrm>
            <a:off x="1806890" y="3926047"/>
            <a:ext cx="197601" cy="152479"/>
          </a:xfrm>
          <a:custGeom>
            <a:avLst/>
            <a:gdLst>
              <a:gd name="T0" fmla="*/ 198196 w 59"/>
              <a:gd name="T1" fmla="*/ 41487 h 45"/>
              <a:gd name="T2" fmla="*/ 102515 w 59"/>
              <a:gd name="T3" fmla="*/ 134832 h 45"/>
              <a:gd name="T4" fmla="*/ 85429 w 59"/>
              <a:gd name="T5" fmla="*/ 152118 h 45"/>
              <a:gd name="T6" fmla="*/ 78595 w 59"/>
              <a:gd name="T7" fmla="*/ 155575 h 45"/>
              <a:gd name="T8" fmla="*/ 68343 w 59"/>
              <a:gd name="T9" fmla="*/ 152118 h 45"/>
              <a:gd name="T10" fmla="*/ 51258 w 59"/>
              <a:gd name="T11" fmla="*/ 134832 h 45"/>
              <a:gd name="T12" fmla="*/ 3417 w 59"/>
              <a:gd name="T13" fmla="*/ 89888 h 45"/>
              <a:gd name="T14" fmla="*/ 0 w 59"/>
              <a:gd name="T15" fmla="*/ 79516 h 45"/>
              <a:gd name="T16" fmla="*/ 3417 w 59"/>
              <a:gd name="T17" fmla="*/ 69144 h 45"/>
              <a:gd name="T18" fmla="*/ 20503 w 59"/>
              <a:gd name="T19" fmla="*/ 51858 h 45"/>
              <a:gd name="T20" fmla="*/ 30755 w 59"/>
              <a:gd name="T21" fmla="*/ 48401 h 45"/>
              <a:gd name="T22" fmla="*/ 37589 w 59"/>
              <a:gd name="T23" fmla="*/ 51858 h 45"/>
              <a:gd name="T24" fmla="*/ 78595 w 59"/>
              <a:gd name="T25" fmla="*/ 89888 h 45"/>
              <a:gd name="T26" fmla="*/ 160607 w 59"/>
              <a:gd name="T27" fmla="*/ 3457 h 45"/>
              <a:gd name="T28" fmla="*/ 170858 w 59"/>
              <a:gd name="T29" fmla="*/ 0 h 45"/>
              <a:gd name="T30" fmla="*/ 181110 w 59"/>
              <a:gd name="T31" fmla="*/ 3457 h 45"/>
              <a:gd name="T32" fmla="*/ 198196 w 59"/>
              <a:gd name="T33" fmla="*/ 24201 h 45"/>
              <a:gd name="T34" fmla="*/ 201613 w 59"/>
              <a:gd name="T35" fmla="*/ 31115 h 45"/>
              <a:gd name="T36" fmla="*/ 198196 w 59"/>
              <a:gd name="T37" fmla="*/ 41487 h 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Nexa Light" panose="02000000000000000000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F791DE-17D9-488B-98BF-03AD61CBCE4E}"/>
              </a:ext>
            </a:extLst>
          </p:cNvPr>
          <p:cNvSpPr/>
          <p:nvPr/>
        </p:nvSpPr>
        <p:spPr>
          <a:xfrm>
            <a:off x="2133600" y="3837757"/>
            <a:ext cx="8251510" cy="94179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 err="1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WCAG</a:t>
            </a:r>
            <a:r>
              <a:rPr lang="en-US" b="1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Web Content Accessibility Guidelines</a:t>
            </a:r>
          </a:p>
          <a:p>
            <a:pPr>
              <a:lnSpc>
                <a:spcPct val="120000"/>
              </a:lnSpc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Set up by the W3C – followed by many accessibility guides and laws (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AODA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, ADA, Section 508)</a:t>
            </a:r>
          </a:p>
        </p:txBody>
      </p:sp>
      <p:sp>
        <p:nvSpPr>
          <p:cNvPr id="23" name="Freeform 29">
            <a:extLst>
              <a:ext uri="{FF2B5EF4-FFF2-40B4-BE49-F238E27FC236}">
                <a16:creationId xmlns:a16="http://schemas.microsoft.com/office/drawing/2014/main" id="{99973F85-F76C-49D6-BB06-847948CBCEB1}"/>
              </a:ext>
            </a:extLst>
          </p:cNvPr>
          <p:cNvSpPr>
            <a:spLocks/>
          </p:cNvSpPr>
          <p:nvPr/>
        </p:nvSpPr>
        <p:spPr bwMode="auto">
          <a:xfrm>
            <a:off x="1806890" y="4869944"/>
            <a:ext cx="197601" cy="152479"/>
          </a:xfrm>
          <a:custGeom>
            <a:avLst/>
            <a:gdLst>
              <a:gd name="T0" fmla="*/ 198196 w 59"/>
              <a:gd name="T1" fmla="*/ 41487 h 45"/>
              <a:gd name="T2" fmla="*/ 102515 w 59"/>
              <a:gd name="T3" fmla="*/ 134832 h 45"/>
              <a:gd name="T4" fmla="*/ 85429 w 59"/>
              <a:gd name="T5" fmla="*/ 152118 h 45"/>
              <a:gd name="T6" fmla="*/ 78595 w 59"/>
              <a:gd name="T7" fmla="*/ 155575 h 45"/>
              <a:gd name="T8" fmla="*/ 68343 w 59"/>
              <a:gd name="T9" fmla="*/ 152118 h 45"/>
              <a:gd name="T10" fmla="*/ 51258 w 59"/>
              <a:gd name="T11" fmla="*/ 134832 h 45"/>
              <a:gd name="T12" fmla="*/ 3417 w 59"/>
              <a:gd name="T13" fmla="*/ 89888 h 45"/>
              <a:gd name="T14" fmla="*/ 0 w 59"/>
              <a:gd name="T15" fmla="*/ 79516 h 45"/>
              <a:gd name="T16" fmla="*/ 3417 w 59"/>
              <a:gd name="T17" fmla="*/ 69144 h 45"/>
              <a:gd name="T18" fmla="*/ 20503 w 59"/>
              <a:gd name="T19" fmla="*/ 51858 h 45"/>
              <a:gd name="T20" fmla="*/ 30755 w 59"/>
              <a:gd name="T21" fmla="*/ 48401 h 45"/>
              <a:gd name="T22" fmla="*/ 37589 w 59"/>
              <a:gd name="T23" fmla="*/ 51858 h 45"/>
              <a:gd name="T24" fmla="*/ 78595 w 59"/>
              <a:gd name="T25" fmla="*/ 89888 h 45"/>
              <a:gd name="T26" fmla="*/ 160607 w 59"/>
              <a:gd name="T27" fmla="*/ 3457 h 45"/>
              <a:gd name="T28" fmla="*/ 170858 w 59"/>
              <a:gd name="T29" fmla="*/ 0 h 45"/>
              <a:gd name="T30" fmla="*/ 181110 w 59"/>
              <a:gd name="T31" fmla="*/ 3457 h 45"/>
              <a:gd name="T32" fmla="*/ 198196 w 59"/>
              <a:gd name="T33" fmla="*/ 24201 h 45"/>
              <a:gd name="T34" fmla="*/ 201613 w 59"/>
              <a:gd name="T35" fmla="*/ 31115 h 45"/>
              <a:gd name="T36" fmla="*/ 198196 w 59"/>
              <a:gd name="T37" fmla="*/ 41487 h 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Nexa Light" panose="02000000000000000000" pitchFamily="50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A82E7F-E0D9-4F7E-9989-CC891567C29B}"/>
              </a:ext>
            </a:extLst>
          </p:cNvPr>
          <p:cNvSpPr/>
          <p:nvPr/>
        </p:nvSpPr>
        <p:spPr>
          <a:xfrm>
            <a:off x="2133600" y="4781654"/>
            <a:ext cx="8251510" cy="94179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 err="1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WCAG</a:t>
            </a:r>
            <a:r>
              <a:rPr lang="en-US" b="1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Ensures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Web Accessibility, </a:t>
            </a:r>
            <a:r>
              <a:rPr lang="en-US" sz="1500" b="1" dirty="0">
                <a:solidFill>
                  <a:schemeClr val="bg1">
                    <a:lumMod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Set of standards for websites, Set of guidelines for documents</a:t>
            </a:r>
          </a:p>
          <a:p>
            <a:pPr>
              <a:lnSpc>
                <a:spcPct val="120000"/>
              </a:lnSpc>
            </a:pPr>
            <a:endParaRPr lang="en-US" b="1" dirty="0">
              <a:solidFill>
                <a:srgbClr val="00000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1B938-F0EB-48BF-897C-F8FF9B8E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and Guidelines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01A8B3-C2B3-4CE2-8E5A-0DD90AAFB9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WCAG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B3C437-7B94-4731-825B-D1BD8C7B73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4301005"/>
            <a:ext cx="2059746" cy="149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65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9">
            <a:extLst>
              <a:ext uri="{FF2B5EF4-FFF2-40B4-BE49-F238E27FC236}">
                <a16:creationId xmlns:a16="http://schemas.microsoft.com/office/drawing/2014/main" id="{E42B0137-215E-482A-8B98-D2CA1794F6CB}"/>
              </a:ext>
            </a:extLst>
          </p:cNvPr>
          <p:cNvSpPr>
            <a:spLocks/>
          </p:cNvSpPr>
          <p:nvPr/>
        </p:nvSpPr>
        <p:spPr bwMode="auto">
          <a:xfrm>
            <a:off x="1873968" y="2085365"/>
            <a:ext cx="197601" cy="152479"/>
          </a:xfrm>
          <a:custGeom>
            <a:avLst/>
            <a:gdLst>
              <a:gd name="T0" fmla="*/ 198196 w 59"/>
              <a:gd name="T1" fmla="*/ 41487 h 45"/>
              <a:gd name="T2" fmla="*/ 102515 w 59"/>
              <a:gd name="T3" fmla="*/ 134832 h 45"/>
              <a:gd name="T4" fmla="*/ 85429 w 59"/>
              <a:gd name="T5" fmla="*/ 152118 h 45"/>
              <a:gd name="T6" fmla="*/ 78595 w 59"/>
              <a:gd name="T7" fmla="*/ 155575 h 45"/>
              <a:gd name="T8" fmla="*/ 68343 w 59"/>
              <a:gd name="T9" fmla="*/ 152118 h 45"/>
              <a:gd name="T10" fmla="*/ 51258 w 59"/>
              <a:gd name="T11" fmla="*/ 134832 h 45"/>
              <a:gd name="T12" fmla="*/ 3417 w 59"/>
              <a:gd name="T13" fmla="*/ 89888 h 45"/>
              <a:gd name="T14" fmla="*/ 0 w 59"/>
              <a:gd name="T15" fmla="*/ 79516 h 45"/>
              <a:gd name="T16" fmla="*/ 3417 w 59"/>
              <a:gd name="T17" fmla="*/ 69144 h 45"/>
              <a:gd name="T18" fmla="*/ 20503 w 59"/>
              <a:gd name="T19" fmla="*/ 51858 h 45"/>
              <a:gd name="T20" fmla="*/ 30755 w 59"/>
              <a:gd name="T21" fmla="*/ 48401 h 45"/>
              <a:gd name="T22" fmla="*/ 37589 w 59"/>
              <a:gd name="T23" fmla="*/ 51858 h 45"/>
              <a:gd name="T24" fmla="*/ 78595 w 59"/>
              <a:gd name="T25" fmla="*/ 89888 h 45"/>
              <a:gd name="T26" fmla="*/ 160607 w 59"/>
              <a:gd name="T27" fmla="*/ 3457 h 45"/>
              <a:gd name="T28" fmla="*/ 170858 w 59"/>
              <a:gd name="T29" fmla="*/ 0 h 45"/>
              <a:gd name="T30" fmla="*/ 181110 w 59"/>
              <a:gd name="T31" fmla="*/ 3457 h 45"/>
              <a:gd name="T32" fmla="*/ 198196 w 59"/>
              <a:gd name="T33" fmla="*/ 24201 h 45"/>
              <a:gd name="T34" fmla="*/ 201613 w 59"/>
              <a:gd name="T35" fmla="*/ 31115 h 45"/>
              <a:gd name="T36" fmla="*/ 198196 w 59"/>
              <a:gd name="T37" fmla="*/ 41487 h 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Nexa Light" panose="02000000000000000000" pitchFamily="50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53D105-FB4C-433C-A4D6-62EA9566C9D7}"/>
              </a:ext>
            </a:extLst>
          </p:cNvPr>
          <p:cNvSpPr/>
          <p:nvPr/>
        </p:nvSpPr>
        <p:spPr>
          <a:xfrm>
            <a:off x="2209800" y="1997075"/>
            <a:ext cx="4513823" cy="94179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PDF/UA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is a standard (ISO 14289-1)</a:t>
            </a:r>
          </a:p>
        </p:txBody>
      </p:sp>
      <p:sp>
        <p:nvSpPr>
          <p:cNvPr id="14" name="Freeform 29">
            <a:extLst>
              <a:ext uri="{FF2B5EF4-FFF2-40B4-BE49-F238E27FC236}">
                <a16:creationId xmlns:a16="http://schemas.microsoft.com/office/drawing/2014/main" id="{D80BC9D7-6A3C-40EC-BC3C-86A51466D037}"/>
              </a:ext>
            </a:extLst>
          </p:cNvPr>
          <p:cNvSpPr>
            <a:spLocks/>
          </p:cNvSpPr>
          <p:nvPr/>
        </p:nvSpPr>
        <p:spPr bwMode="auto">
          <a:xfrm>
            <a:off x="1873968" y="3080061"/>
            <a:ext cx="197601" cy="152479"/>
          </a:xfrm>
          <a:custGeom>
            <a:avLst/>
            <a:gdLst>
              <a:gd name="T0" fmla="*/ 198196 w 59"/>
              <a:gd name="T1" fmla="*/ 41487 h 45"/>
              <a:gd name="T2" fmla="*/ 102515 w 59"/>
              <a:gd name="T3" fmla="*/ 134832 h 45"/>
              <a:gd name="T4" fmla="*/ 85429 w 59"/>
              <a:gd name="T5" fmla="*/ 152118 h 45"/>
              <a:gd name="T6" fmla="*/ 78595 w 59"/>
              <a:gd name="T7" fmla="*/ 155575 h 45"/>
              <a:gd name="T8" fmla="*/ 68343 w 59"/>
              <a:gd name="T9" fmla="*/ 152118 h 45"/>
              <a:gd name="T10" fmla="*/ 51258 w 59"/>
              <a:gd name="T11" fmla="*/ 134832 h 45"/>
              <a:gd name="T12" fmla="*/ 3417 w 59"/>
              <a:gd name="T13" fmla="*/ 89888 h 45"/>
              <a:gd name="T14" fmla="*/ 0 w 59"/>
              <a:gd name="T15" fmla="*/ 79516 h 45"/>
              <a:gd name="T16" fmla="*/ 3417 w 59"/>
              <a:gd name="T17" fmla="*/ 69144 h 45"/>
              <a:gd name="T18" fmla="*/ 20503 w 59"/>
              <a:gd name="T19" fmla="*/ 51858 h 45"/>
              <a:gd name="T20" fmla="*/ 30755 w 59"/>
              <a:gd name="T21" fmla="*/ 48401 h 45"/>
              <a:gd name="T22" fmla="*/ 37589 w 59"/>
              <a:gd name="T23" fmla="*/ 51858 h 45"/>
              <a:gd name="T24" fmla="*/ 78595 w 59"/>
              <a:gd name="T25" fmla="*/ 89888 h 45"/>
              <a:gd name="T26" fmla="*/ 160607 w 59"/>
              <a:gd name="T27" fmla="*/ 3457 h 45"/>
              <a:gd name="T28" fmla="*/ 170858 w 59"/>
              <a:gd name="T29" fmla="*/ 0 h 45"/>
              <a:gd name="T30" fmla="*/ 181110 w 59"/>
              <a:gd name="T31" fmla="*/ 3457 h 45"/>
              <a:gd name="T32" fmla="*/ 198196 w 59"/>
              <a:gd name="T33" fmla="*/ 24201 h 45"/>
              <a:gd name="T34" fmla="*/ 201613 w 59"/>
              <a:gd name="T35" fmla="*/ 31115 h 45"/>
              <a:gd name="T36" fmla="*/ 198196 w 59"/>
              <a:gd name="T37" fmla="*/ 41487 h 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Nexa Light" panose="02000000000000000000" pitchFamily="50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82C18B-528F-42BE-8AA2-0BC3D9BAFBE9}"/>
              </a:ext>
            </a:extLst>
          </p:cNvPr>
          <p:cNvSpPr/>
          <p:nvPr/>
        </p:nvSpPr>
        <p:spPr>
          <a:xfrm>
            <a:off x="2209800" y="2991771"/>
            <a:ext cx="4513823" cy="94179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PDF/UA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is ai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med at Documents</a:t>
            </a:r>
          </a:p>
        </p:txBody>
      </p:sp>
      <p:sp>
        <p:nvSpPr>
          <p:cNvPr id="20" name="Freeform 29">
            <a:extLst>
              <a:ext uri="{FF2B5EF4-FFF2-40B4-BE49-F238E27FC236}">
                <a16:creationId xmlns:a16="http://schemas.microsoft.com/office/drawing/2014/main" id="{83B6B55C-688F-4C5B-8380-BBE93FAEA430}"/>
              </a:ext>
            </a:extLst>
          </p:cNvPr>
          <p:cNvSpPr>
            <a:spLocks/>
          </p:cNvSpPr>
          <p:nvPr/>
        </p:nvSpPr>
        <p:spPr bwMode="auto">
          <a:xfrm>
            <a:off x="1873968" y="3981189"/>
            <a:ext cx="197601" cy="152479"/>
          </a:xfrm>
          <a:custGeom>
            <a:avLst/>
            <a:gdLst>
              <a:gd name="T0" fmla="*/ 198196 w 59"/>
              <a:gd name="T1" fmla="*/ 41487 h 45"/>
              <a:gd name="T2" fmla="*/ 102515 w 59"/>
              <a:gd name="T3" fmla="*/ 134832 h 45"/>
              <a:gd name="T4" fmla="*/ 85429 w 59"/>
              <a:gd name="T5" fmla="*/ 152118 h 45"/>
              <a:gd name="T6" fmla="*/ 78595 w 59"/>
              <a:gd name="T7" fmla="*/ 155575 h 45"/>
              <a:gd name="T8" fmla="*/ 68343 w 59"/>
              <a:gd name="T9" fmla="*/ 152118 h 45"/>
              <a:gd name="T10" fmla="*/ 51258 w 59"/>
              <a:gd name="T11" fmla="*/ 134832 h 45"/>
              <a:gd name="T12" fmla="*/ 3417 w 59"/>
              <a:gd name="T13" fmla="*/ 89888 h 45"/>
              <a:gd name="T14" fmla="*/ 0 w 59"/>
              <a:gd name="T15" fmla="*/ 79516 h 45"/>
              <a:gd name="T16" fmla="*/ 3417 w 59"/>
              <a:gd name="T17" fmla="*/ 69144 h 45"/>
              <a:gd name="T18" fmla="*/ 20503 w 59"/>
              <a:gd name="T19" fmla="*/ 51858 h 45"/>
              <a:gd name="T20" fmla="*/ 30755 w 59"/>
              <a:gd name="T21" fmla="*/ 48401 h 45"/>
              <a:gd name="T22" fmla="*/ 37589 w 59"/>
              <a:gd name="T23" fmla="*/ 51858 h 45"/>
              <a:gd name="T24" fmla="*/ 78595 w 59"/>
              <a:gd name="T25" fmla="*/ 89888 h 45"/>
              <a:gd name="T26" fmla="*/ 160607 w 59"/>
              <a:gd name="T27" fmla="*/ 3457 h 45"/>
              <a:gd name="T28" fmla="*/ 170858 w 59"/>
              <a:gd name="T29" fmla="*/ 0 h 45"/>
              <a:gd name="T30" fmla="*/ 181110 w 59"/>
              <a:gd name="T31" fmla="*/ 3457 h 45"/>
              <a:gd name="T32" fmla="*/ 198196 w 59"/>
              <a:gd name="T33" fmla="*/ 24201 h 45"/>
              <a:gd name="T34" fmla="*/ 201613 w 59"/>
              <a:gd name="T35" fmla="*/ 31115 h 45"/>
              <a:gd name="T36" fmla="*/ 198196 w 59"/>
              <a:gd name="T37" fmla="*/ 41487 h 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Nexa Light" panose="02000000000000000000" pitchFamily="50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DB1E15-DAE3-4189-A313-EFD1C1690E45}"/>
              </a:ext>
            </a:extLst>
          </p:cNvPr>
          <p:cNvSpPr/>
          <p:nvPr/>
        </p:nvSpPr>
        <p:spPr>
          <a:xfrm>
            <a:off x="2209800" y="3892899"/>
            <a:ext cx="5181600" cy="94179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PDF/UA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Normative and defined standard for Accessible PDF</a:t>
            </a:r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28C26FF1-8459-4517-9A87-E8CE895AD98F}"/>
              </a:ext>
            </a:extLst>
          </p:cNvPr>
          <p:cNvSpPr>
            <a:spLocks/>
          </p:cNvSpPr>
          <p:nvPr/>
        </p:nvSpPr>
        <p:spPr bwMode="auto">
          <a:xfrm>
            <a:off x="1873968" y="4925086"/>
            <a:ext cx="197601" cy="152479"/>
          </a:xfrm>
          <a:custGeom>
            <a:avLst/>
            <a:gdLst>
              <a:gd name="T0" fmla="*/ 198196 w 59"/>
              <a:gd name="T1" fmla="*/ 41487 h 45"/>
              <a:gd name="T2" fmla="*/ 102515 w 59"/>
              <a:gd name="T3" fmla="*/ 134832 h 45"/>
              <a:gd name="T4" fmla="*/ 85429 w 59"/>
              <a:gd name="T5" fmla="*/ 152118 h 45"/>
              <a:gd name="T6" fmla="*/ 78595 w 59"/>
              <a:gd name="T7" fmla="*/ 155575 h 45"/>
              <a:gd name="T8" fmla="*/ 68343 w 59"/>
              <a:gd name="T9" fmla="*/ 152118 h 45"/>
              <a:gd name="T10" fmla="*/ 51258 w 59"/>
              <a:gd name="T11" fmla="*/ 134832 h 45"/>
              <a:gd name="T12" fmla="*/ 3417 w 59"/>
              <a:gd name="T13" fmla="*/ 89888 h 45"/>
              <a:gd name="T14" fmla="*/ 0 w 59"/>
              <a:gd name="T15" fmla="*/ 79516 h 45"/>
              <a:gd name="T16" fmla="*/ 3417 w 59"/>
              <a:gd name="T17" fmla="*/ 69144 h 45"/>
              <a:gd name="T18" fmla="*/ 20503 w 59"/>
              <a:gd name="T19" fmla="*/ 51858 h 45"/>
              <a:gd name="T20" fmla="*/ 30755 w 59"/>
              <a:gd name="T21" fmla="*/ 48401 h 45"/>
              <a:gd name="T22" fmla="*/ 37589 w 59"/>
              <a:gd name="T23" fmla="*/ 51858 h 45"/>
              <a:gd name="T24" fmla="*/ 78595 w 59"/>
              <a:gd name="T25" fmla="*/ 89888 h 45"/>
              <a:gd name="T26" fmla="*/ 160607 w 59"/>
              <a:gd name="T27" fmla="*/ 3457 h 45"/>
              <a:gd name="T28" fmla="*/ 170858 w 59"/>
              <a:gd name="T29" fmla="*/ 0 h 45"/>
              <a:gd name="T30" fmla="*/ 181110 w 59"/>
              <a:gd name="T31" fmla="*/ 3457 h 45"/>
              <a:gd name="T32" fmla="*/ 198196 w 59"/>
              <a:gd name="T33" fmla="*/ 24201 h 45"/>
              <a:gd name="T34" fmla="*/ 201613 w 59"/>
              <a:gd name="T35" fmla="*/ 31115 h 45"/>
              <a:gd name="T36" fmla="*/ 198196 w 59"/>
              <a:gd name="T37" fmla="*/ 41487 h 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Nexa Light" panose="02000000000000000000" pitchFamily="50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13A9F5-D0E1-4DBC-95DA-2953BFA7CC49}"/>
              </a:ext>
            </a:extLst>
          </p:cNvPr>
          <p:cNvSpPr/>
          <p:nvPr/>
        </p:nvSpPr>
        <p:spPr>
          <a:xfrm>
            <a:off x="2209800" y="4836796"/>
            <a:ext cx="7543800" cy="94179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rgbClr val="00000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PDF/UA </a:t>
            </a:r>
            <a:r>
              <a:rPr lang="en-US" sz="14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Provides standard for developers to configure assistive technology software/devices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01B938-F0EB-48BF-897C-F8FF9B8E9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Standards and Guidelines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01A8B3-C2B3-4CE2-8E5A-0DD90AAFB9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PDF/UA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F73D8E-F06A-40DF-8E76-907B31FE1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360" y="3212976"/>
            <a:ext cx="2074726" cy="207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78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9">
            <a:extLst>
              <a:ext uri="{FF2B5EF4-FFF2-40B4-BE49-F238E27FC236}">
                <a16:creationId xmlns:a16="http://schemas.microsoft.com/office/drawing/2014/main" id="{E42B0137-215E-482A-8B98-D2CA1794F6CB}"/>
              </a:ext>
            </a:extLst>
          </p:cNvPr>
          <p:cNvSpPr>
            <a:spLocks/>
          </p:cNvSpPr>
          <p:nvPr/>
        </p:nvSpPr>
        <p:spPr bwMode="auto">
          <a:xfrm>
            <a:off x="1873968" y="2085365"/>
            <a:ext cx="197601" cy="152479"/>
          </a:xfrm>
          <a:custGeom>
            <a:avLst/>
            <a:gdLst>
              <a:gd name="T0" fmla="*/ 198196 w 59"/>
              <a:gd name="T1" fmla="*/ 41487 h 45"/>
              <a:gd name="T2" fmla="*/ 102515 w 59"/>
              <a:gd name="T3" fmla="*/ 134832 h 45"/>
              <a:gd name="T4" fmla="*/ 85429 w 59"/>
              <a:gd name="T5" fmla="*/ 152118 h 45"/>
              <a:gd name="T6" fmla="*/ 78595 w 59"/>
              <a:gd name="T7" fmla="*/ 155575 h 45"/>
              <a:gd name="T8" fmla="*/ 68343 w 59"/>
              <a:gd name="T9" fmla="*/ 152118 h 45"/>
              <a:gd name="T10" fmla="*/ 51258 w 59"/>
              <a:gd name="T11" fmla="*/ 134832 h 45"/>
              <a:gd name="T12" fmla="*/ 3417 w 59"/>
              <a:gd name="T13" fmla="*/ 89888 h 45"/>
              <a:gd name="T14" fmla="*/ 0 w 59"/>
              <a:gd name="T15" fmla="*/ 79516 h 45"/>
              <a:gd name="T16" fmla="*/ 3417 w 59"/>
              <a:gd name="T17" fmla="*/ 69144 h 45"/>
              <a:gd name="T18" fmla="*/ 20503 w 59"/>
              <a:gd name="T19" fmla="*/ 51858 h 45"/>
              <a:gd name="T20" fmla="*/ 30755 w 59"/>
              <a:gd name="T21" fmla="*/ 48401 h 45"/>
              <a:gd name="T22" fmla="*/ 37589 w 59"/>
              <a:gd name="T23" fmla="*/ 51858 h 45"/>
              <a:gd name="T24" fmla="*/ 78595 w 59"/>
              <a:gd name="T25" fmla="*/ 89888 h 45"/>
              <a:gd name="T26" fmla="*/ 160607 w 59"/>
              <a:gd name="T27" fmla="*/ 3457 h 45"/>
              <a:gd name="T28" fmla="*/ 170858 w 59"/>
              <a:gd name="T29" fmla="*/ 0 h 45"/>
              <a:gd name="T30" fmla="*/ 181110 w 59"/>
              <a:gd name="T31" fmla="*/ 3457 h 45"/>
              <a:gd name="T32" fmla="*/ 198196 w 59"/>
              <a:gd name="T33" fmla="*/ 24201 h 45"/>
              <a:gd name="T34" fmla="*/ 201613 w 59"/>
              <a:gd name="T35" fmla="*/ 31115 h 45"/>
              <a:gd name="T36" fmla="*/ 198196 w 59"/>
              <a:gd name="T37" fmla="*/ 41487 h 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94792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53D105-FB4C-433C-A4D6-62EA9566C9D7}"/>
              </a:ext>
            </a:extLst>
          </p:cNvPr>
          <p:cNvSpPr/>
          <p:nvPr/>
        </p:nvSpPr>
        <p:spPr>
          <a:xfrm>
            <a:off x="2209800" y="1997075"/>
            <a:ext cx="5181600" cy="94179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HHS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is based on the refreshed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WCAG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2.0 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WCAG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 2.1 pending)</a:t>
            </a:r>
          </a:p>
        </p:txBody>
      </p:sp>
      <p:sp>
        <p:nvSpPr>
          <p:cNvPr id="14" name="Freeform 29">
            <a:extLst>
              <a:ext uri="{FF2B5EF4-FFF2-40B4-BE49-F238E27FC236}">
                <a16:creationId xmlns:a16="http://schemas.microsoft.com/office/drawing/2014/main" id="{D80BC9D7-6A3C-40EC-BC3C-86A51466D037}"/>
              </a:ext>
            </a:extLst>
          </p:cNvPr>
          <p:cNvSpPr>
            <a:spLocks/>
          </p:cNvSpPr>
          <p:nvPr/>
        </p:nvSpPr>
        <p:spPr bwMode="auto">
          <a:xfrm>
            <a:off x="1873968" y="3080061"/>
            <a:ext cx="197601" cy="152479"/>
          </a:xfrm>
          <a:custGeom>
            <a:avLst/>
            <a:gdLst>
              <a:gd name="T0" fmla="*/ 198196 w 59"/>
              <a:gd name="T1" fmla="*/ 41487 h 45"/>
              <a:gd name="T2" fmla="*/ 102515 w 59"/>
              <a:gd name="T3" fmla="*/ 134832 h 45"/>
              <a:gd name="T4" fmla="*/ 85429 w 59"/>
              <a:gd name="T5" fmla="*/ 152118 h 45"/>
              <a:gd name="T6" fmla="*/ 78595 w 59"/>
              <a:gd name="T7" fmla="*/ 155575 h 45"/>
              <a:gd name="T8" fmla="*/ 68343 w 59"/>
              <a:gd name="T9" fmla="*/ 152118 h 45"/>
              <a:gd name="T10" fmla="*/ 51258 w 59"/>
              <a:gd name="T11" fmla="*/ 134832 h 45"/>
              <a:gd name="T12" fmla="*/ 3417 w 59"/>
              <a:gd name="T13" fmla="*/ 89888 h 45"/>
              <a:gd name="T14" fmla="*/ 0 w 59"/>
              <a:gd name="T15" fmla="*/ 79516 h 45"/>
              <a:gd name="T16" fmla="*/ 3417 w 59"/>
              <a:gd name="T17" fmla="*/ 69144 h 45"/>
              <a:gd name="T18" fmla="*/ 20503 w 59"/>
              <a:gd name="T19" fmla="*/ 51858 h 45"/>
              <a:gd name="T20" fmla="*/ 30755 w 59"/>
              <a:gd name="T21" fmla="*/ 48401 h 45"/>
              <a:gd name="T22" fmla="*/ 37589 w 59"/>
              <a:gd name="T23" fmla="*/ 51858 h 45"/>
              <a:gd name="T24" fmla="*/ 78595 w 59"/>
              <a:gd name="T25" fmla="*/ 89888 h 45"/>
              <a:gd name="T26" fmla="*/ 160607 w 59"/>
              <a:gd name="T27" fmla="*/ 3457 h 45"/>
              <a:gd name="T28" fmla="*/ 170858 w 59"/>
              <a:gd name="T29" fmla="*/ 0 h 45"/>
              <a:gd name="T30" fmla="*/ 181110 w 59"/>
              <a:gd name="T31" fmla="*/ 3457 h 45"/>
              <a:gd name="T32" fmla="*/ 198196 w 59"/>
              <a:gd name="T33" fmla="*/ 24201 h 45"/>
              <a:gd name="T34" fmla="*/ 201613 w 59"/>
              <a:gd name="T35" fmla="*/ 31115 h 45"/>
              <a:gd name="T36" fmla="*/ 198196 w 59"/>
              <a:gd name="T37" fmla="*/ 41487 h 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94792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82C18B-528F-42BE-8AA2-0BC3D9BAFBE9}"/>
              </a:ext>
            </a:extLst>
          </p:cNvPr>
          <p:cNvSpPr/>
          <p:nvPr/>
        </p:nvSpPr>
        <p:spPr>
          <a:xfrm>
            <a:off x="2209800" y="2991771"/>
            <a:ext cx="6118448" cy="94179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HHS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has policies, requirements and standards in addition to Section 508 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0" name="Freeform 29">
            <a:extLst>
              <a:ext uri="{FF2B5EF4-FFF2-40B4-BE49-F238E27FC236}">
                <a16:creationId xmlns:a16="http://schemas.microsoft.com/office/drawing/2014/main" id="{83B6B55C-688F-4C5B-8380-BBE93FAEA430}"/>
              </a:ext>
            </a:extLst>
          </p:cNvPr>
          <p:cNvSpPr>
            <a:spLocks/>
          </p:cNvSpPr>
          <p:nvPr/>
        </p:nvSpPr>
        <p:spPr bwMode="auto">
          <a:xfrm>
            <a:off x="1873968" y="3981189"/>
            <a:ext cx="197601" cy="152479"/>
          </a:xfrm>
          <a:custGeom>
            <a:avLst/>
            <a:gdLst>
              <a:gd name="T0" fmla="*/ 198196 w 59"/>
              <a:gd name="T1" fmla="*/ 41487 h 45"/>
              <a:gd name="T2" fmla="*/ 102515 w 59"/>
              <a:gd name="T3" fmla="*/ 134832 h 45"/>
              <a:gd name="T4" fmla="*/ 85429 w 59"/>
              <a:gd name="T5" fmla="*/ 152118 h 45"/>
              <a:gd name="T6" fmla="*/ 78595 w 59"/>
              <a:gd name="T7" fmla="*/ 155575 h 45"/>
              <a:gd name="T8" fmla="*/ 68343 w 59"/>
              <a:gd name="T9" fmla="*/ 152118 h 45"/>
              <a:gd name="T10" fmla="*/ 51258 w 59"/>
              <a:gd name="T11" fmla="*/ 134832 h 45"/>
              <a:gd name="T12" fmla="*/ 3417 w 59"/>
              <a:gd name="T13" fmla="*/ 89888 h 45"/>
              <a:gd name="T14" fmla="*/ 0 w 59"/>
              <a:gd name="T15" fmla="*/ 79516 h 45"/>
              <a:gd name="T16" fmla="*/ 3417 w 59"/>
              <a:gd name="T17" fmla="*/ 69144 h 45"/>
              <a:gd name="T18" fmla="*/ 20503 w 59"/>
              <a:gd name="T19" fmla="*/ 51858 h 45"/>
              <a:gd name="T20" fmla="*/ 30755 w 59"/>
              <a:gd name="T21" fmla="*/ 48401 h 45"/>
              <a:gd name="T22" fmla="*/ 37589 w 59"/>
              <a:gd name="T23" fmla="*/ 51858 h 45"/>
              <a:gd name="T24" fmla="*/ 78595 w 59"/>
              <a:gd name="T25" fmla="*/ 89888 h 45"/>
              <a:gd name="T26" fmla="*/ 160607 w 59"/>
              <a:gd name="T27" fmla="*/ 3457 h 45"/>
              <a:gd name="T28" fmla="*/ 170858 w 59"/>
              <a:gd name="T29" fmla="*/ 0 h 45"/>
              <a:gd name="T30" fmla="*/ 181110 w 59"/>
              <a:gd name="T31" fmla="*/ 3457 h 45"/>
              <a:gd name="T32" fmla="*/ 198196 w 59"/>
              <a:gd name="T33" fmla="*/ 24201 h 45"/>
              <a:gd name="T34" fmla="*/ 201613 w 59"/>
              <a:gd name="T35" fmla="*/ 31115 h 45"/>
              <a:gd name="T36" fmla="*/ 198196 w 59"/>
              <a:gd name="T37" fmla="*/ 41487 h 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94792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5DB1E15-DAE3-4189-A313-EFD1C1690E45}"/>
              </a:ext>
            </a:extLst>
          </p:cNvPr>
          <p:cNvSpPr/>
          <p:nvPr/>
        </p:nvSpPr>
        <p:spPr>
          <a:xfrm>
            <a:off x="2209800" y="3892899"/>
            <a:ext cx="5181600" cy="94179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HHS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Checklists are the official HHS Accessibility checklists</a:t>
            </a:r>
          </a:p>
        </p:txBody>
      </p:sp>
      <p:sp>
        <p:nvSpPr>
          <p:cNvPr id="26" name="Freeform 29">
            <a:extLst>
              <a:ext uri="{FF2B5EF4-FFF2-40B4-BE49-F238E27FC236}">
                <a16:creationId xmlns:a16="http://schemas.microsoft.com/office/drawing/2014/main" id="{28C26FF1-8459-4517-9A87-E8CE895AD98F}"/>
              </a:ext>
            </a:extLst>
          </p:cNvPr>
          <p:cNvSpPr>
            <a:spLocks/>
          </p:cNvSpPr>
          <p:nvPr/>
        </p:nvSpPr>
        <p:spPr bwMode="auto">
          <a:xfrm>
            <a:off x="1873968" y="4925086"/>
            <a:ext cx="197601" cy="152479"/>
          </a:xfrm>
          <a:custGeom>
            <a:avLst/>
            <a:gdLst>
              <a:gd name="T0" fmla="*/ 198196 w 59"/>
              <a:gd name="T1" fmla="*/ 41487 h 45"/>
              <a:gd name="T2" fmla="*/ 102515 w 59"/>
              <a:gd name="T3" fmla="*/ 134832 h 45"/>
              <a:gd name="T4" fmla="*/ 85429 w 59"/>
              <a:gd name="T5" fmla="*/ 152118 h 45"/>
              <a:gd name="T6" fmla="*/ 78595 w 59"/>
              <a:gd name="T7" fmla="*/ 155575 h 45"/>
              <a:gd name="T8" fmla="*/ 68343 w 59"/>
              <a:gd name="T9" fmla="*/ 152118 h 45"/>
              <a:gd name="T10" fmla="*/ 51258 w 59"/>
              <a:gd name="T11" fmla="*/ 134832 h 45"/>
              <a:gd name="T12" fmla="*/ 3417 w 59"/>
              <a:gd name="T13" fmla="*/ 89888 h 45"/>
              <a:gd name="T14" fmla="*/ 0 w 59"/>
              <a:gd name="T15" fmla="*/ 79516 h 45"/>
              <a:gd name="T16" fmla="*/ 3417 w 59"/>
              <a:gd name="T17" fmla="*/ 69144 h 45"/>
              <a:gd name="T18" fmla="*/ 20503 w 59"/>
              <a:gd name="T19" fmla="*/ 51858 h 45"/>
              <a:gd name="T20" fmla="*/ 30755 w 59"/>
              <a:gd name="T21" fmla="*/ 48401 h 45"/>
              <a:gd name="T22" fmla="*/ 37589 w 59"/>
              <a:gd name="T23" fmla="*/ 51858 h 45"/>
              <a:gd name="T24" fmla="*/ 78595 w 59"/>
              <a:gd name="T25" fmla="*/ 89888 h 45"/>
              <a:gd name="T26" fmla="*/ 160607 w 59"/>
              <a:gd name="T27" fmla="*/ 3457 h 45"/>
              <a:gd name="T28" fmla="*/ 170858 w 59"/>
              <a:gd name="T29" fmla="*/ 0 h 45"/>
              <a:gd name="T30" fmla="*/ 181110 w 59"/>
              <a:gd name="T31" fmla="*/ 3457 h 45"/>
              <a:gd name="T32" fmla="*/ 198196 w 59"/>
              <a:gd name="T33" fmla="*/ 24201 h 45"/>
              <a:gd name="T34" fmla="*/ 201613 w 59"/>
              <a:gd name="T35" fmla="*/ 31115 h 45"/>
              <a:gd name="T36" fmla="*/ 198196 w 59"/>
              <a:gd name="T37" fmla="*/ 41487 h 4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59" h="45">
                <a:moveTo>
                  <a:pt x="58" y="12"/>
                </a:moveTo>
                <a:cubicBezTo>
                  <a:pt x="30" y="39"/>
                  <a:pt x="30" y="39"/>
                  <a:pt x="30" y="39"/>
                </a:cubicBezTo>
                <a:cubicBezTo>
                  <a:pt x="25" y="44"/>
                  <a:pt x="25" y="44"/>
                  <a:pt x="25" y="44"/>
                </a:cubicBezTo>
                <a:cubicBezTo>
                  <a:pt x="24" y="45"/>
                  <a:pt x="24" y="45"/>
                  <a:pt x="23" y="45"/>
                </a:cubicBezTo>
                <a:cubicBezTo>
                  <a:pt x="22" y="45"/>
                  <a:pt x="21" y="45"/>
                  <a:pt x="20" y="44"/>
                </a:cubicBezTo>
                <a:cubicBezTo>
                  <a:pt x="15" y="39"/>
                  <a:pt x="15" y="39"/>
                  <a:pt x="15" y="39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5"/>
                  <a:pt x="0" y="24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6" y="15"/>
                  <a:pt x="6" y="15"/>
                  <a:pt x="6" y="15"/>
                </a:cubicBezTo>
                <a:cubicBezTo>
                  <a:pt x="7" y="14"/>
                  <a:pt x="8" y="14"/>
                  <a:pt x="9" y="14"/>
                </a:cubicBezTo>
                <a:cubicBezTo>
                  <a:pt x="10" y="14"/>
                  <a:pt x="11" y="14"/>
                  <a:pt x="11" y="15"/>
                </a:cubicBezTo>
                <a:cubicBezTo>
                  <a:pt x="23" y="26"/>
                  <a:pt x="23" y="26"/>
                  <a:pt x="23" y="26"/>
                </a:cubicBezTo>
                <a:cubicBezTo>
                  <a:pt x="47" y="1"/>
                  <a:pt x="47" y="1"/>
                  <a:pt x="47" y="1"/>
                </a:cubicBezTo>
                <a:cubicBezTo>
                  <a:pt x="48" y="1"/>
                  <a:pt x="49" y="0"/>
                  <a:pt x="50" y="0"/>
                </a:cubicBezTo>
                <a:cubicBezTo>
                  <a:pt x="51" y="0"/>
                  <a:pt x="52" y="1"/>
                  <a:pt x="53" y="1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7"/>
                  <a:pt x="59" y="8"/>
                  <a:pt x="59" y="9"/>
                </a:cubicBezTo>
                <a:cubicBezTo>
                  <a:pt x="59" y="10"/>
                  <a:pt x="58" y="11"/>
                  <a:pt x="58" y="12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5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94792"/>
              </a:solidFill>
              <a:effectLst/>
              <a:uLnTx/>
              <a:uFillTx/>
              <a:latin typeface="Nexa Light" panose="02000000000000000000" pitchFamily="50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E13A9F5-D0E1-4DBC-95DA-2953BFA7CC49}"/>
              </a:ext>
            </a:extLst>
          </p:cNvPr>
          <p:cNvSpPr/>
          <p:nvPr/>
        </p:nvSpPr>
        <p:spPr>
          <a:xfrm>
            <a:off x="2209800" y="4836796"/>
            <a:ext cx="7543800" cy="941796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196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Open Sans" panose="020B0606030504020204" pitchFamily="34" charset="0"/>
                <a:cs typeface="Open Sans" panose="020B0606030504020204" pitchFamily="34" charset="0"/>
              </a:rPr>
              <a:t>HHS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Open Sans Light" panose="020B0306030504020204" pitchFamily="34" charset="0"/>
                <a:cs typeface="Open Sans Light" panose="020B0306030504020204" pitchFamily="34" charset="0"/>
              </a:rPr>
              <a:t>For any electronic document distributed via email or posted online, internally to the 	Government or externally must comply with Section 508 guidelines and the checklists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5AEDA7-0E1B-4F9B-B614-A012FA05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Standards and Guidelines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101A8B3-C2B3-4CE2-8E5A-0DD90AAFB9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HHS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AA1B64-74DF-41FD-8CBD-8B7DDF7351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392" y="420687"/>
            <a:ext cx="2247900" cy="203835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B153CF6-ED75-412B-AA33-D7BF07ECF978}"/>
              </a:ext>
            </a:extLst>
          </p:cNvPr>
          <p:cNvSpPr txBox="1">
            <a:spLocks/>
          </p:cNvSpPr>
          <p:nvPr/>
        </p:nvSpPr>
        <p:spPr>
          <a:xfrm>
            <a:off x="841248" y="667512"/>
            <a:ext cx="8534878" cy="701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rgbClr val="19479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194792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3418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F4C922-6926-4C83-8D79-F993EB200A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56AF5D-2502-4A30-9715-DDC3225034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438B03A-B7E3-4A9D-8686-CA866901CD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199CC5-7A10-4B72-8D15-9C105BB2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800"/>
            <a:ext cx="2819400" cy="2362200"/>
          </a:xfrm>
        </p:spPr>
        <p:txBody>
          <a:bodyPr/>
          <a:lstStyle/>
          <a:p>
            <a:r>
              <a:rPr lang="en-US" dirty="0"/>
              <a:t>Assistive Technology </a:t>
            </a:r>
            <a:r>
              <a:rPr lang="en-US" sz="2800" dirty="0">
                <a:solidFill>
                  <a:schemeClr val="accent6"/>
                </a:solidFill>
              </a:rPr>
              <a:t>– Braille Displays</a:t>
            </a:r>
          </a:p>
        </p:txBody>
      </p:sp>
      <p:pic>
        <p:nvPicPr>
          <p:cNvPr id="8" name="Picture 4" descr="Photo of VarioUltra 20, which features brushed aluminum construction that is very robust, nice and light, and feels great." title="VarioUltra">
            <a:extLst>
              <a:ext uri="{FF2B5EF4-FFF2-40B4-BE49-F238E27FC236}">
                <a16:creationId xmlns:a16="http://schemas.microsoft.com/office/drawing/2014/main" id="{C3D492BA-6D54-475F-8CB2-B6BC590FD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916" y="2433637"/>
            <a:ext cx="2478724" cy="9953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" name="Picture 2" descr="Image of a Brailliant BI 32 (NEW generation)" title="Brailliant BI 32">
            <a:extLst>
              <a:ext uri="{FF2B5EF4-FFF2-40B4-BE49-F238E27FC236}">
                <a16:creationId xmlns:a16="http://schemas.microsoft.com/office/drawing/2014/main" id="{DD215013-7829-4790-9096-4C946CE9F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305" r="387" b="23620"/>
          <a:stretch/>
        </p:blipFill>
        <p:spPr bwMode="auto">
          <a:xfrm>
            <a:off x="6280658" y="3931172"/>
            <a:ext cx="2634742" cy="106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059999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1" name="Content Placeholder 4" descr="Jen using her VarioUltra, hands only visable. " title="Jen using her VarioUltra">
            <a:extLst>
              <a:ext uri="{FF2B5EF4-FFF2-40B4-BE49-F238E27FC236}">
                <a16:creationId xmlns:a16="http://schemas.microsoft.com/office/drawing/2014/main" id="{4790E17F-0806-435F-855B-171C5FB558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9277436" y="2628900"/>
            <a:ext cx="2517459" cy="2517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0055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F4C922-6926-4C83-8D79-F993EB200A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756AF5D-2502-4A30-9715-DDC3225034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438B03A-B7E3-4A9D-8686-CA866901CD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6199CC5-7A10-4B72-8D15-9C105BB21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7800"/>
            <a:ext cx="2819400" cy="2362200"/>
          </a:xfrm>
        </p:spPr>
        <p:txBody>
          <a:bodyPr/>
          <a:lstStyle/>
          <a:p>
            <a:r>
              <a:rPr lang="en-US" dirty="0"/>
              <a:t>Assistive Technology </a:t>
            </a:r>
            <a:br>
              <a:rPr lang="en-US" dirty="0"/>
            </a:br>
            <a:r>
              <a:rPr lang="en-US" sz="2800" dirty="0">
                <a:solidFill>
                  <a:schemeClr val="accent6"/>
                </a:solidFill>
              </a:rPr>
              <a:t>– Screen Readers</a:t>
            </a:r>
          </a:p>
        </p:txBody>
      </p:sp>
      <p:grpSp>
        <p:nvGrpSpPr>
          <p:cNvPr id="9" name="Group 8" descr="Jaws for Windows Logo" title="Jaws for Windows Logo">
            <a:extLst>
              <a:ext uri="{FF2B5EF4-FFF2-40B4-BE49-F238E27FC236}">
                <a16:creationId xmlns:a16="http://schemas.microsoft.com/office/drawing/2014/main" id="{B78753F4-4A15-4C2B-88F2-C76A99B63D7D}"/>
              </a:ext>
            </a:extLst>
          </p:cNvPr>
          <p:cNvGrpSpPr/>
          <p:nvPr/>
        </p:nvGrpSpPr>
        <p:grpSpPr>
          <a:xfrm>
            <a:off x="4178119" y="1017097"/>
            <a:ext cx="3570709" cy="2411903"/>
            <a:chOff x="683568" y="2029321"/>
            <a:chExt cx="3570709" cy="2411903"/>
          </a:xfrm>
        </p:grpSpPr>
        <p:pic>
          <p:nvPicPr>
            <p:cNvPr id="12" name="Picture 2" descr="Jaws Screen Reader software" title="Jaws logo">
              <a:extLst>
                <a:ext uri="{FF2B5EF4-FFF2-40B4-BE49-F238E27FC236}">
                  <a16:creationId xmlns:a16="http://schemas.microsoft.com/office/drawing/2014/main" id="{AA3B9CCB-B5BC-4302-8CB7-61654B7D4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780928"/>
              <a:ext cx="2760241" cy="1660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Image result for Jaws screen reader">
              <a:extLst>
                <a:ext uri="{FF2B5EF4-FFF2-40B4-BE49-F238E27FC236}">
                  <a16:creationId xmlns:a16="http://schemas.microsoft.com/office/drawing/2014/main" id="{FC35CE84-60C7-4191-AAF5-EA7735A121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2029321"/>
              <a:ext cx="1914525" cy="1438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 descr="Window Eyes" title="Window Eyes Logo">
            <a:extLst>
              <a:ext uri="{FF2B5EF4-FFF2-40B4-BE49-F238E27FC236}">
                <a16:creationId xmlns:a16="http://schemas.microsoft.com/office/drawing/2014/main" id="{C30B7B07-0B88-431C-AAA2-CB11E1726FC5}"/>
              </a:ext>
            </a:extLst>
          </p:cNvPr>
          <p:cNvGrpSpPr/>
          <p:nvPr/>
        </p:nvGrpSpPr>
        <p:grpSpPr>
          <a:xfrm>
            <a:off x="8765268" y="127969"/>
            <a:ext cx="2840943" cy="2978021"/>
            <a:chOff x="4683385" y="2029321"/>
            <a:chExt cx="2300883" cy="2411903"/>
          </a:xfrm>
        </p:grpSpPr>
        <p:pic>
          <p:nvPicPr>
            <p:cNvPr id="15" name="Picture 12" descr="Window Eyes Screen Reader" title="Window Eyes Logo">
              <a:extLst>
                <a:ext uri="{FF2B5EF4-FFF2-40B4-BE49-F238E27FC236}">
                  <a16:creationId xmlns:a16="http://schemas.microsoft.com/office/drawing/2014/main" id="{7E00185F-3796-41BE-932A-AE0C232B2E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385" y="2785040"/>
              <a:ext cx="1656184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0" descr="http://www.perkinsproducts.org/store/159-large_default/window-eyes-professional-software-maintenance-agreement-sma.jpg" title="Window Eyes Logo">
              <a:extLst>
                <a:ext uri="{FF2B5EF4-FFF2-40B4-BE49-F238E27FC236}">
                  <a16:creationId xmlns:a16="http://schemas.microsoft.com/office/drawing/2014/main" id="{E25EEFE4-C1DC-46C8-929A-B1F66A508F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0132" y="2029321"/>
              <a:ext cx="1224136" cy="1088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 descr="NVDA Screen Reader" title="NVDA Logo">
            <a:extLst>
              <a:ext uri="{FF2B5EF4-FFF2-40B4-BE49-F238E27FC236}">
                <a16:creationId xmlns:a16="http://schemas.microsoft.com/office/drawing/2014/main" id="{F5C51DB0-91C5-4728-9EBC-AB9353C2BDDB}"/>
              </a:ext>
            </a:extLst>
          </p:cNvPr>
          <p:cNvGrpSpPr/>
          <p:nvPr/>
        </p:nvGrpSpPr>
        <p:grpSpPr>
          <a:xfrm>
            <a:off x="8775396" y="3490101"/>
            <a:ext cx="3224443" cy="1777635"/>
            <a:chOff x="718387" y="4511320"/>
            <a:chExt cx="3224443" cy="1777635"/>
          </a:xfrm>
        </p:grpSpPr>
        <p:pic>
          <p:nvPicPr>
            <p:cNvPr id="18" name="Picture 18" descr="NVDA Screen Reader software" title="NVDA Logo">
              <a:extLst>
                <a:ext uri="{FF2B5EF4-FFF2-40B4-BE49-F238E27FC236}">
                  <a16:creationId xmlns:a16="http://schemas.microsoft.com/office/drawing/2014/main" id="{AAA77C5E-2E52-4D61-AB3B-52F5F6B29D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387" y="4941167"/>
              <a:ext cx="2690602" cy="1347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6" descr="https://nvda.wikispaces.com/file/view/nvda_100x100white.png/237246700/nvda_100x100white.png" title="NVDA Logo">
              <a:extLst>
                <a:ext uri="{FF2B5EF4-FFF2-40B4-BE49-F238E27FC236}">
                  <a16:creationId xmlns:a16="http://schemas.microsoft.com/office/drawing/2014/main" id="{B009C8A9-17D5-4CF2-A510-43FD5AC8AE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331" y="4511320"/>
              <a:ext cx="975499" cy="975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 descr="VoiceOver" title="VoiceOver Logo">
            <a:extLst>
              <a:ext uri="{FF2B5EF4-FFF2-40B4-BE49-F238E27FC236}">
                <a16:creationId xmlns:a16="http://schemas.microsoft.com/office/drawing/2014/main" id="{7276D471-8E1C-43CF-A62C-8860A3AF96FC}"/>
              </a:ext>
            </a:extLst>
          </p:cNvPr>
          <p:cNvGrpSpPr/>
          <p:nvPr/>
        </p:nvGrpSpPr>
        <p:grpSpPr>
          <a:xfrm>
            <a:off x="4492463" y="3429000"/>
            <a:ext cx="4069247" cy="2483306"/>
            <a:chOff x="4836143" y="3942927"/>
            <a:chExt cx="4069247" cy="2483306"/>
          </a:xfrm>
        </p:grpSpPr>
        <p:pic>
          <p:nvPicPr>
            <p:cNvPr id="21" name="Picture 22" descr="VoiceOver Screen Reader" title="VoiceOver Logo">
              <a:extLst>
                <a:ext uri="{FF2B5EF4-FFF2-40B4-BE49-F238E27FC236}">
                  <a16:creationId xmlns:a16="http://schemas.microsoft.com/office/drawing/2014/main" id="{D81F1357-627D-4954-8A9B-B71DA4B279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0" t="4580" r="5460" b="12409"/>
            <a:stretch/>
          </p:blipFill>
          <p:spPr bwMode="auto">
            <a:xfrm>
              <a:off x="4836143" y="4824959"/>
              <a:ext cx="3602866" cy="1601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0" descr="http://assets.ilounge.com/images/uploads/voiceover-icon.jpg" title="VoiceOver Logo">
              <a:extLst>
                <a:ext uri="{FF2B5EF4-FFF2-40B4-BE49-F238E27FC236}">
                  <a16:creationId xmlns:a16="http://schemas.microsoft.com/office/drawing/2014/main" id="{14B1E772-B623-46C3-9B3E-EE5D10D58A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3425" y="3942927"/>
              <a:ext cx="1321965" cy="1321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6464582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Custom 1">
      <a:dk1>
        <a:srgbClr val="194792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12356D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94792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12356D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194792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12356D"/>
      </a:hlink>
      <a:folHlink>
        <a:srgbClr val="3EBBF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717</Words>
  <Application>Microsoft Office PowerPoint</Application>
  <PresentationFormat>Widescreen</PresentationFormat>
  <Paragraphs>131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Nexa Bold</vt:lpstr>
      <vt:lpstr>Nexa Light</vt:lpstr>
      <vt:lpstr>Wingdings</vt:lpstr>
      <vt:lpstr>3_Office Theme</vt:lpstr>
      <vt:lpstr>1_Office Theme</vt:lpstr>
      <vt:lpstr>2_Office Theme</vt:lpstr>
      <vt:lpstr>Office Theme</vt:lpstr>
      <vt:lpstr>PowerPoint Presentation</vt:lpstr>
      <vt:lpstr>PowerPoint Presentation</vt:lpstr>
      <vt:lpstr>Introductions</vt:lpstr>
      <vt:lpstr>Alternate Formats QA </vt:lpstr>
      <vt:lpstr>Standards and Guidelines</vt:lpstr>
      <vt:lpstr>Standards and Guidelines</vt:lpstr>
      <vt:lpstr>Standards and Guidelines</vt:lpstr>
      <vt:lpstr>Assistive Technology – Braille Displays</vt:lpstr>
      <vt:lpstr>Assistive Technology  – Screen Readers</vt:lpstr>
      <vt:lpstr>Automated Checkers</vt:lpstr>
      <vt:lpstr>Automatic Fails</vt:lpstr>
      <vt:lpstr>Contrast</vt:lpstr>
      <vt:lpstr>Video: Poorly Tagged vs. Properly Tagged Document</vt:lpstr>
      <vt:lpstr>PowerPoint Presentation</vt:lpstr>
      <vt:lpstr>DEMO</vt:lpstr>
      <vt:lpstr>Compliance Certificates</vt:lpstr>
      <vt:lpstr>PowerPoint Presentation</vt:lpstr>
      <vt:lpstr>QUIZ</vt:lpstr>
      <vt:lpstr>QUIZ</vt:lpstr>
      <vt:lpstr>QUIZ</vt:lpstr>
      <vt:lpstr>QUIZ</vt:lpstr>
      <vt:lpstr>QUIZ</vt:lpstr>
      <vt:lpstr>QUIZ</vt:lpstr>
      <vt:lpstr>QUIZ</vt:lpstr>
      <vt:lpstr>QUIZ</vt:lpstr>
      <vt:lpstr>Thank You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Aimée Ubbink</dc:creator>
  <cp:lastModifiedBy>Aimée Ubbink</cp:lastModifiedBy>
  <cp:revision>37</cp:revision>
  <dcterms:created xsi:type="dcterms:W3CDTF">2018-11-21T21:14:41Z</dcterms:created>
  <dcterms:modified xsi:type="dcterms:W3CDTF">2018-12-20T21:15:49Z</dcterms:modified>
</cp:coreProperties>
</file>