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09" r:id="rId2"/>
    <p:sldMasterId id="2147483727" r:id="rId3"/>
  </p:sldMasterIdLst>
  <p:notesMasterIdLst>
    <p:notesMasterId r:id="rId38"/>
  </p:notesMasterIdLst>
  <p:sldIdLst>
    <p:sldId id="301" r:id="rId4"/>
    <p:sldId id="313" r:id="rId5"/>
    <p:sldId id="437" r:id="rId6"/>
    <p:sldId id="461" r:id="rId7"/>
    <p:sldId id="769" r:id="rId8"/>
    <p:sldId id="770" r:id="rId9"/>
    <p:sldId id="771" r:id="rId10"/>
    <p:sldId id="323" r:id="rId11"/>
    <p:sldId id="626" r:id="rId12"/>
    <p:sldId id="772" r:id="rId13"/>
    <p:sldId id="761" r:id="rId14"/>
    <p:sldId id="759" r:id="rId15"/>
    <p:sldId id="417" r:id="rId16"/>
    <p:sldId id="760" r:id="rId17"/>
    <p:sldId id="420" r:id="rId18"/>
    <p:sldId id="268" r:id="rId19"/>
    <p:sldId id="620" r:id="rId20"/>
    <p:sldId id="773" r:id="rId21"/>
    <p:sldId id="622" r:id="rId22"/>
    <p:sldId id="762" r:id="rId23"/>
    <p:sldId id="764" r:id="rId24"/>
    <p:sldId id="765" r:id="rId25"/>
    <p:sldId id="307" r:id="rId26"/>
    <p:sldId id="331" r:id="rId27"/>
    <p:sldId id="428" r:id="rId28"/>
    <p:sldId id="429" r:id="rId29"/>
    <p:sldId id="430" r:id="rId30"/>
    <p:sldId id="432" r:id="rId31"/>
    <p:sldId id="433" r:id="rId32"/>
    <p:sldId id="434" r:id="rId33"/>
    <p:sldId id="435" r:id="rId34"/>
    <p:sldId id="436" r:id="rId35"/>
    <p:sldId id="774"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ée Ubbink" initials="A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autoAdjust="0"/>
  </p:normalViewPr>
  <p:slideViewPr>
    <p:cSldViewPr>
      <p:cViewPr varScale="1">
        <p:scale>
          <a:sx n="78" d="100"/>
          <a:sy n="78" d="100"/>
        </p:scale>
        <p:origin x="110" y="77"/>
      </p:cViewPr>
      <p:guideLst>
        <p:guide orient="horz" pos="2160"/>
        <p:guide pos="3840"/>
      </p:guideLst>
    </p:cSldViewPr>
  </p:slideViewPr>
  <p:outlineViewPr>
    <p:cViewPr>
      <p:scale>
        <a:sx n="33" d="100"/>
        <a:sy n="33" d="100"/>
      </p:scale>
      <p:origin x="0" y="2592"/>
    </p:cViewPr>
  </p:outlineViewPr>
  <p:notesTextViewPr>
    <p:cViewPr>
      <p:scale>
        <a:sx n="1" d="1"/>
        <a:sy n="1" d="1"/>
      </p:scale>
      <p:origin x="0" y="0"/>
    </p:cViewPr>
  </p:notesTextViewPr>
  <p:sorterViewPr>
    <p:cViewPr>
      <p:scale>
        <a:sx n="140" d="100"/>
        <a:sy n="140" d="100"/>
      </p:scale>
      <p:origin x="0" y="-3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Sheet1!$A$4:$A$14</cx:f>
        <cx:lvl ptCount="11">
          <cx:pt idx="0">Transactional</cx:pt>
          <cx:pt idx="1">Designer</cx:pt>
          <cx:pt idx="2">Gateway</cx:pt>
          <cx:pt idx="3">Dashboard</cx:pt>
          <cx:pt idx="4">Assessment</cx:pt>
          <cx:pt idx="5">Validator</cx:pt>
          <cx:pt idx="6">SiteScan</cx:pt>
          <cx:pt idx="7">DAS Services</cx:pt>
          <cx:pt idx="8">Remediate</cx:pt>
          <cx:pt idx="9">AccessibilityNow.com</cx:pt>
          <cx:pt idx="10">Publisher</cx:pt>
        </cx:lvl>
      </cx:strDim>
      <cx:numDim type="size">
        <cx:f>Sheet1!$B$4:$B$14</cx:f>
        <cx:lvl ptCount="11" formatCode="General">
          <cx:pt idx="0">9.0899999999999999</cx:pt>
          <cx:pt idx="1">9.0899999999999999</cx:pt>
          <cx:pt idx="2">9.0899999999999999</cx:pt>
          <cx:pt idx="3">9.0899999999999999</cx:pt>
          <cx:pt idx="4">9.0899999999999999</cx:pt>
          <cx:pt idx="5">9.0899999999999999</cx:pt>
          <cx:pt idx="6">9.0899999999999999</cx:pt>
          <cx:pt idx="7">9.0899999999999999</cx:pt>
          <cx:pt idx="8">9.0899999999999999</cx:pt>
          <cx:pt idx="9">9.0899999999999999</cx:pt>
          <cx:pt idx="10">9.0899999999999999</cx:pt>
        </cx:lvl>
      </cx:numDim>
    </cx:data>
  </cx:chartData>
  <cx:chart>
    <cx:plotArea>
      <cx:plotAreaRegion>
        <cx:series layoutId="sunburst" uniqueId="{9A65374F-F2C1-4BDD-A7A4-1DBD26937E30}">
          <cx:spPr>
            <a:ln>
              <a:noFill/>
            </a:ln>
          </cx:spPr>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Sheet1!$A$16:$A$21</cx:f>
        <cx:lvl ptCount="6">
          <cx:pt idx="0">WCAG PDF</cx:pt>
          <cx:pt idx="1">Braille</cx:pt>
          <cx:pt idx="2">E-Text</cx:pt>
          <cx:pt idx="3">Audio</cx:pt>
          <cx:pt idx="4">Large Print</cx:pt>
          <cx:pt idx="5">HTML5</cx:pt>
        </cx:lvl>
      </cx:strDim>
      <cx:numDim type="size">
        <cx:f>Sheet1!$B$16:$B$21</cx:f>
        <cx:lvl ptCount="6" formatCode="General">
          <cx:pt idx="0">16.666</cx:pt>
          <cx:pt idx="1">16.666</cx:pt>
          <cx:pt idx="2">16.666</cx:pt>
          <cx:pt idx="3">16.666</cx:pt>
          <cx:pt idx="4">16.666</cx:pt>
          <cx:pt idx="5">16.666</cx:pt>
        </cx:lvl>
      </cx:numDim>
    </cx:data>
  </cx:chartData>
  <cx:chart>
    <cx:plotArea>
      <cx:plotAreaRegion>
        <cx:series layoutId="sunburst" uniqueId="{F2B69432-8D38-4267-9011-0A1EE6168052}">
          <cx:spPr>
            <a:ln>
              <a:solidFill>
                <a:schemeClr val="bg1"/>
              </a:solidFill>
            </a:ln>
          </cx:spPr>
          <cx:dataId val="0"/>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DEEA3-1D15-44C3-BCDE-EBFF3F573EA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F0BD829-A9D4-4F28-9C7B-8B48EB15CE72}">
      <dgm:prSet phldrT="[Text]"/>
      <dgm:spPr/>
      <dgm:t>
        <a:bodyPr/>
        <a:lstStyle/>
        <a:p>
          <a:r>
            <a:rPr lang="en-US" dirty="0"/>
            <a:t>Accessibility Automation Software</a:t>
          </a:r>
        </a:p>
      </dgm:t>
    </dgm:pt>
    <dgm:pt modelId="{CAF08079-0358-4D3A-ABEB-300408B68FD9}" type="parTrans" cxnId="{FB94CC8F-1607-469D-8762-7589AA414707}">
      <dgm:prSet/>
      <dgm:spPr/>
      <dgm:t>
        <a:bodyPr/>
        <a:lstStyle/>
        <a:p>
          <a:endParaRPr lang="en-US"/>
        </a:p>
      </dgm:t>
    </dgm:pt>
    <dgm:pt modelId="{1D5D249D-C440-4B2C-A55B-FB687922714F}" type="sibTrans" cxnId="{FB94CC8F-1607-469D-8762-7589AA414707}">
      <dgm:prSet/>
      <dgm:spPr/>
      <dgm:t>
        <a:bodyPr/>
        <a:lstStyle/>
        <a:p>
          <a:endParaRPr lang="en-US"/>
        </a:p>
      </dgm:t>
    </dgm:pt>
    <dgm:pt modelId="{403A16DF-28CD-4234-9102-A4CDC723D16E}">
      <dgm:prSet phldrT="[Text]"/>
      <dgm:spPr/>
      <dgm:t>
        <a:bodyPr anchor="ctr"/>
        <a:lstStyle/>
        <a:p>
          <a:r>
            <a:rPr lang="en-US" dirty="0"/>
            <a:t>Convert to WCAG, PDF/UA, HTML5, and all accessible formats</a:t>
          </a:r>
        </a:p>
      </dgm:t>
    </dgm:pt>
    <dgm:pt modelId="{EA233673-F7AC-46F2-A647-9EB0D6088997}" type="parTrans" cxnId="{CEAEB507-275A-43EC-B778-232398AB9C18}">
      <dgm:prSet/>
      <dgm:spPr/>
      <dgm:t>
        <a:bodyPr/>
        <a:lstStyle/>
        <a:p>
          <a:endParaRPr lang="en-US"/>
        </a:p>
      </dgm:t>
    </dgm:pt>
    <dgm:pt modelId="{FE6F3AFF-0FF7-4C71-A061-03554559A191}" type="sibTrans" cxnId="{CEAEB507-275A-43EC-B778-232398AB9C18}">
      <dgm:prSet/>
      <dgm:spPr/>
      <dgm:t>
        <a:bodyPr/>
        <a:lstStyle/>
        <a:p>
          <a:endParaRPr lang="en-US"/>
        </a:p>
      </dgm:t>
    </dgm:pt>
    <dgm:pt modelId="{514F8DCB-96E8-4A5A-BCB2-A933CE45B7CC}">
      <dgm:prSet phldrT="[Text]"/>
      <dgm:spPr/>
      <dgm:t>
        <a:bodyPr anchor="ctr"/>
        <a:lstStyle/>
        <a:p>
          <a:r>
            <a:rPr lang="en-US" dirty="0"/>
            <a:t>Deploy on premises or as SaaS</a:t>
          </a:r>
        </a:p>
      </dgm:t>
    </dgm:pt>
    <dgm:pt modelId="{32922453-1385-401A-9839-84B60740ACF7}" type="parTrans" cxnId="{EF13D3D2-3B33-42CC-967B-6C86C3352A9E}">
      <dgm:prSet/>
      <dgm:spPr/>
      <dgm:t>
        <a:bodyPr/>
        <a:lstStyle/>
        <a:p>
          <a:endParaRPr lang="en-US"/>
        </a:p>
      </dgm:t>
    </dgm:pt>
    <dgm:pt modelId="{D4271D5D-4653-48CF-ACD5-957894E87AED}" type="sibTrans" cxnId="{EF13D3D2-3B33-42CC-967B-6C86C3352A9E}">
      <dgm:prSet/>
      <dgm:spPr/>
      <dgm:t>
        <a:bodyPr/>
        <a:lstStyle/>
        <a:p>
          <a:endParaRPr lang="en-US"/>
        </a:p>
      </dgm:t>
    </dgm:pt>
    <dgm:pt modelId="{EFD8B09C-6B3B-4E42-A3DE-23C6B092129D}">
      <dgm:prSet phldrT="[Text]"/>
      <dgm:spPr/>
      <dgm:t>
        <a:bodyPr/>
        <a:lstStyle/>
        <a:p>
          <a:r>
            <a:rPr lang="en-US" dirty="0"/>
            <a:t>Accessibility Services</a:t>
          </a:r>
        </a:p>
      </dgm:t>
    </dgm:pt>
    <dgm:pt modelId="{D3DEDBAB-8057-4F7B-9D9D-EB2AB374B513}" type="parTrans" cxnId="{A7C19CC5-CAC0-4578-85A9-69962E9ABEAA}">
      <dgm:prSet/>
      <dgm:spPr/>
      <dgm:t>
        <a:bodyPr/>
        <a:lstStyle/>
        <a:p>
          <a:endParaRPr lang="en-US"/>
        </a:p>
      </dgm:t>
    </dgm:pt>
    <dgm:pt modelId="{EEF883CA-C33A-4114-A54D-96635215469F}" type="sibTrans" cxnId="{A7C19CC5-CAC0-4578-85A9-69962E9ABEAA}">
      <dgm:prSet/>
      <dgm:spPr/>
      <dgm:t>
        <a:bodyPr/>
        <a:lstStyle/>
        <a:p>
          <a:endParaRPr lang="en-US"/>
        </a:p>
      </dgm:t>
    </dgm:pt>
    <dgm:pt modelId="{2A682FCE-8B60-4B45-BC28-15A88CE04E55}">
      <dgm:prSet phldrT="[Text]"/>
      <dgm:spPr/>
      <dgm:t>
        <a:bodyPr anchor="ctr"/>
        <a:lstStyle/>
        <a:p>
          <a:r>
            <a:rPr lang="en-US" dirty="0">
              <a:solidFill>
                <a:schemeClr val="tx1"/>
              </a:solidFill>
            </a:rPr>
            <a:t>Document remediation</a:t>
          </a:r>
          <a:endParaRPr lang="en-US" dirty="0"/>
        </a:p>
      </dgm:t>
    </dgm:pt>
    <dgm:pt modelId="{BAEA50E6-D81F-4CAD-AD7F-38A4C63B02A5}" type="parTrans" cxnId="{7DA490B9-3C2B-49BC-ABC3-31E528B3ADC6}">
      <dgm:prSet/>
      <dgm:spPr/>
      <dgm:t>
        <a:bodyPr/>
        <a:lstStyle/>
        <a:p>
          <a:endParaRPr lang="en-US"/>
        </a:p>
      </dgm:t>
    </dgm:pt>
    <dgm:pt modelId="{7ADE0B8F-6BC2-45C6-A2D6-83FD56411C6F}" type="sibTrans" cxnId="{7DA490B9-3C2B-49BC-ABC3-31E528B3ADC6}">
      <dgm:prSet/>
      <dgm:spPr/>
      <dgm:t>
        <a:bodyPr/>
        <a:lstStyle/>
        <a:p>
          <a:endParaRPr lang="en-US"/>
        </a:p>
      </dgm:t>
    </dgm:pt>
    <dgm:pt modelId="{CEF75A52-C7A9-40D0-A769-E289D179195D}">
      <dgm:prSet phldrT="[Text]"/>
      <dgm:spPr/>
      <dgm:t>
        <a:bodyPr anchor="ctr"/>
        <a:lstStyle/>
        <a:p>
          <a:r>
            <a:rPr lang="en-US" dirty="0">
              <a:solidFill>
                <a:schemeClr val="tx1"/>
              </a:solidFill>
            </a:rPr>
            <a:t>Braille, Large Print, eText, Audio</a:t>
          </a:r>
          <a:endParaRPr lang="en-US" dirty="0"/>
        </a:p>
      </dgm:t>
    </dgm:pt>
    <dgm:pt modelId="{C44CF8F4-169A-4CB4-850D-09ACD91D78CB}" type="parTrans" cxnId="{60E668BB-AC32-495D-AF42-64BB1FB64F80}">
      <dgm:prSet/>
      <dgm:spPr/>
      <dgm:t>
        <a:bodyPr/>
        <a:lstStyle/>
        <a:p>
          <a:endParaRPr lang="en-US"/>
        </a:p>
      </dgm:t>
    </dgm:pt>
    <dgm:pt modelId="{403266A3-0F8C-4D33-9C64-361236637094}" type="sibTrans" cxnId="{60E668BB-AC32-495D-AF42-64BB1FB64F80}">
      <dgm:prSet/>
      <dgm:spPr/>
      <dgm:t>
        <a:bodyPr/>
        <a:lstStyle/>
        <a:p>
          <a:endParaRPr lang="en-US"/>
        </a:p>
      </dgm:t>
    </dgm:pt>
    <dgm:pt modelId="{2D3BE20A-3B91-4AAF-A305-7D66558C9CCE}">
      <dgm:prSet phldrT="[Text]"/>
      <dgm:spPr/>
      <dgm:t>
        <a:bodyPr anchor="ctr"/>
        <a:lstStyle/>
        <a:p>
          <a:r>
            <a:rPr lang="en-US" dirty="0"/>
            <a:t>Batch &amp; post-archive retrieval</a:t>
          </a:r>
        </a:p>
      </dgm:t>
    </dgm:pt>
    <dgm:pt modelId="{23E1263D-0674-43F9-A98B-D5035C2ADF8D}" type="parTrans" cxnId="{6CCF3D50-B5F1-4726-9FB7-D8B1104DB51C}">
      <dgm:prSet/>
      <dgm:spPr/>
      <dgm:t>
        <a:bodyPr/>
        <a:lstStyle/>
        <a:p>
          <a:endParaRPr lang="en-US"/>
        </a:p>
      </dgm:t>
    </dgm:pt>
    <dgm:pt modelId="{F7BF162B-820E-465F-A8A6-458D7DEAA7CE}" type="sibTrans" cxnId="{6CCF3D50-B5F1-4726-9FB7-D8B1104DB51C}">
      <dgm:prSet/>
      <dgm:spPr/>
      <dgm:t>
        <a:bodyPr/>
        <a:lstStyle/>
        <a:p>
          <a:endParaRPr lang="en-US"/>
        </a:p>
      </dgm:t>
    </dgm:pt>
    <dgm:pt modelId="{76FE19EA-F211-496B-AA3E-34791F9497DC}">
      <dgm:prSet phldrT="[Text]"/>
      <dgm:spPr/>
      <dgm:t>
        <a:bodyPr anchor="ctr"/>
        <a:lstStyle/>
        <a:p>
          <a:r>
            <a:rPr lang="en-US" dirty="0"/>
            <a:t>Convert from any print-ready file</a:t>
          </a:r>
        </a:p>
      </dgm:t>
    </dgm:pt>
    <dgm:pt modelId="{CBF6FDC1-1649-4BE2-96B1-88C1604B7D6C}" type="parTrans" cxnId="{10EF516D-6D44-46D4-9175-B7352EC51540}">
      <dgm:prSet/>
      <dgm:spPr/>
      <dgm:t>
        <a:bodyPr/>
        <a:lstStyle/>
        <a:p>
          <a:endParaRPr lang="en-US"/>
        </a:p>
      </dgm:t>
    </dgm:pt>
    <dgm:pt modelId="{7F485286-C8D4-4F94-AD5F-B37B1EB7A003}" type="sibTrans" cxnId="{10EF516D-6D44-46D4-9175-B7352EC51540}">
      <dgm:prSet/>
      <dgm:spPr/>
      <dgm:t>
        <a:bodyPr/>
        <a:lstStyle/>
        <a:p>
          <a:endParaRPr lang="en-US"/>
        </a:p>
      </dgm:t>
    </dgm:pt>
    <dgm:pt modelId="{99AA4C1B-DD4F-49EB-9195-5182999BAEB4}">
      <dgm:prSet phldrT="[Text]"/>
      <dgm:spPr/>
      <dgm:t>
        <a:bodyPr anchor="ctr"/>
        <a:lstStyle/>
        <a:p>
          <a:r>
            <a:rPr lang="en-US" dirty="0"/>
            <a:t>Accessible document validation</a:t>
          </a:r>
        </a:p>
      </dgm:t>
    </dgm:pt>
    <dgm:pt modelId="{E43D5313-EFA3-4B49-825E-880BAEA6EF80}" type="parTrans" cxnId="{335AA6A7-AEDD-4BAA-800E-ABE9A6696576}">
      <dgm:prSet/>
      <dgm:spPr/>
      <dgm:t>
        <a:bodyPr/>
        <a:lstStyle/>
        <a:p>
          <a:endParaRPr lang="en-US"/>
        </a:p>
      </dgm:t>
    </dgm:pt>
    <dgm:pt modelId="{2DD7BFA3-4032-48D2-BA8A-394114958624}" type="sibTrans" cxnId="{335AA6A7-AEDD-4BAA-800E-ABE9A6696576}">
      <dgm:prSet/>
      <dgm:spPr/>
      <dgm:t>
        <a:bodyPr/>
        <a:lstStyle/>
        <a:p>
          <a:endParaRPr lang="en-US"/>
        </a:p>
      </dgm:t>
    </dgm:pt>
    <dgm:pt modelId="{78847B04-FA31-4C17-9967-65EDE67DB377}">
      <dgm:prSet phldrT="[Text]"/>
      <dgm:spPr/>
      <dgm:t>
        <a:bodyPr anchor="ctr"/>
        <a:lstStyle/>
        <a:p>
          <a:r>
            <a:rPr lang="en-US" dirty="0">
              <a:solidFill>
                <a:schemeClr val="tx1"/>
              </a:solidFill>
            </a:rPr>
            <a:t>Consulting services</a:t>
          </a:r>
          <a:endParaRPr lang="en-US" dirty="0"/>
        </a:p>
      </dgm:t>
    </dgm:pt>
    <dgm:pt modelId="{C61BDDB1-48DA-48DB-96F0-404B5478B6F6}" type="parTrans" cxnId="{5BFA12CD-8693-439B-BA57-2C13E2E2BC4B}">
      <dgm:prSet/>
      <dgm:spPr/>
      <dgm:t>
        <a:bodyPr/>
        <a:lstStyle/>
        <a:p>
          <a:endParaRPr lang="en-US"/>
        </a:p>
      </dgm:t>
    </dgm:pt>
    <dgm:pt modelId="{F4CFF50B-42BC-4C83-88A4-A4A274564453}" type="sibTrans" cxnId="{5BFA12CD-8693-439B-BA57-2C13E2E2BC4B}">
      <dgm:prSet/>
      <dgm:spPr/>
      <dgm:t>
        <a:bodyPr/>
        <a:lstStyle/>
        <a:p>
          <a:endParaRPr lang="en-US"/>
        </a:p>
      </dgm:t>
    </dgm:pt>
    <dgm:pt modelId="{FAA3AFBE-2FF0-4572-8D3E-8477C6D516CD}">
      <dgm:prSet/>
      <dgm:spPr/>
      <dgm:t>
        <a:bodyPr anchor="ctr"/>
        <a:lstStyle/>
        <a:p>
          <a:r>
            <a:rPr lang="en-US" dirty="0">
              <a:solidFill>
                <a:schemeClr val="tx1"/>
              </a:solidFill>
            </a:rPr>
            <a:t>Assessments and validation</a:t>
          </a:r>
        </a:p>
      </dgm:t>
    </dgm:pt>
    <dgm:pt modelId="{3DE172E3-ED06-43F8-B504-1DE3D39EA13B}" type="parTrans" cxnId="{55CAC2E5-A8F9-45EA-AD5E-218588CC453A}">
      <dgm:prSet/>
      <dgm:spPr/>
      <dgm:t>
        <a:bodyPr/>
        <a:lstStyle/>
        <a:p>
          <a:endParaRPr lang="en-US"/>
        </a:p>
      </dgm:t>
    </dgm:pt>
    <dgm:pt modelId="{2A1DEFD2-368F-4955-9BB8-D8E9A5302712}" type="sibTrans" cxnId="{55CAC2E5-A8F9-45EA-AD5E-218588CC453A}">
      <dgm:prSet/>
      <dgm:spPr/>
      <dgm:t>
        <a:bodyPr/>
        <a:lstStyle/>
        <a:p>
          <a:endParaRPr lang="en-US"/>
        </a:p>
      </dgm:t>
    </dgm:pt>
    <dgm:pt modelId="{92E691C4-2B69-4F46-AEFC-E6AF569C53E9}">
      <dgm:prSet phldrT="[Text]"/>
      <dgm:spPr/>
      <dgm:t>
        <a:bodyPr anchor="ctr"/>
        <a:lstStyle/>
        <a:p>
          <a:r>
            <a:rPr lang="en-US" dirty="0"/>
            <a:t>Accessible WCAG, PDF/UA, HTML5</a:t>
          </a:r>
        </a:p>
      </dgm:t>
    </dgm:pt>
    <dgm:pt modelId="{2D8F7515-CE4D-4D2E-BFA6-1AD4AAC55082}" type="parTrans" cxnId="{29233505-609A-4979-B9F9-1BE236611550}">
      <dgm:prSet/>
      <dgm:spPr/>
      <dgm:t>
        <a:bodyPr/>
        <a:lstStyle/>
        <a:p>
          <a:endParaRPr lang="en-US"/>
        </a:p>
      </dgm:t>
    </dgm:pt>
    <dgm:pt modelId="{870A85FD-2BB3-497A-B1FE-C154CA6CF859}" type="sibTrans" cxnId="{29233505-609A-4979-B9F9-1BE236611550}">
      <dgm:prSet/>
      <dgm:spPr/>
      <dgm:t>
        <a:bodyPr/>
        <a:lstStyle/>
        <a:p>
          <a:endParaRPr lang="en-US"/>
        </a:p>
      </dgm:t>
    </dgm:pt>
    <dgm:pt modelId="{43E7FB98-2E59-4EDB-AE67-126FE5C65A3C}">
      <dgm:prSet/>
      <dgm:spPr/>
      <dgm:t>
        <a:bodyPr anchor="ctr"/>
        <a:lstStyle/>
        <a:p>
          <a:r>
            <a:rPr lang="en-US" dirty="0">
              <a:solidFill>
                <a:schemeClr val="tx1"/>
              </a:solidFill>
            </a:rPr>
            <a:t>Training</a:t>
          </a:r>
        </a:p>
      </dgm:t>
    </dgm:pt>
    <dgm:pt modelId="{3AD54960-9322-4F80-BCFD-33D830C15D9B}" type="parTrans" cxnId="{92BC2CC9-BC9F-4225-82D0-8FB3F2378C25}">
      <dgm:prSet/>
      <dgm:spPr/>
      <dgm:t>
        <a:bodyPr/>
        <a:lstStyle/>
        <a:p>
          <a:endParaRPr lang="en-US"/>
        </a:p>
      </dgm:t>
    </dgm:pt>
    <dgm:pt modelId="{C4D0EA12-508E-4283-B0A9-4587AAD11863}" type="sibTrans" cxnId="{92BC2CC9-BC9F-4225-82D0-8FB3F2378C25}">
      <dgm:prSet/>
      <dgm:spPr/>
      <dgm:t>
        <a:bodyPr/>
        <a:lstStyle/>
        <a:p>
          <a:endParaRPr lang="en-US"/>
        </a:p>
      </dgm:t>
    </dgm:pt>
    <dgm:pt modelId="{3C407529-B2D5-4978-8698-266B88EAA6F4}" type="pres">
      <dgm:prSet presAssocID="{EB6DEEA3-1D15-44C3-BCDE-EBFF3F573EA3}" presName="Name0" presStyleCnt="0">
        <dgm:presLayoutVars>
          <dgm:dir/>
          <dgm:animLvl val="lvl"/>
          <dgm:resizeHandles/>
        </dgm:presLayoutVars>
      </dgm:prSet>
      <dgm:spPr/>
    </dgm:pt>
    <dgm:pt modelId="{08E1C5B1-7681-4D27-8864-488301795A93}" type="pres">
      <dgm:prSet presAssocID="{1F0BD829-A9D4-4F28-9C7B-8B48EB15CE72}" presName="linNode" presStyleCnt="0"/>
      <dgm:spPr/>
    </dgm:pt>
    <dgm:pt modelId="{91C94D6D-3A2A-4C0C-88B9-CEF49D56F42F}" type="pres">
      <dgm:prSet presAssocID="{1F0BD829-A9D4-4F28-9C7B-8B48EB15CE72}" presName="parentShp" presStyleLbl="node1" presStyleIdx="0" presStyleCnt="2">
        <dgm:presLayoutVars>
          <dgm:bulletEnabled val="1"/>
        </dgm:presLayoutVars>
      </dgm:prSet>
      <dgm:spPr/>
    </dgm:pt>
    <dgm:pt modelId="{BB74D5B6-B8D7-4E0F-B1CB-DF65B95727AF}" type="pres">
      <dgm:prSet presAssocID="{1F0BD829-A9D4-4F28-9C7B-8B48EB15CE72}" presName="childShp" presStyleLbl="bgAccFollowNode1" presStyleIdx="0" presStyleCnt="2" custScaleX="122667" custScaleY="103286">
        <dgm:presLayoutVars>
          <dgm:bulletEnabled val="1"/>
        </dgm:presLayoutVars>
      </dgm:prSet>
      <dgm:spPr/>
    </dgm:pt>
    <dgm:pt modelId="{D850046E-0D27-4B4F-9BB7-606A5B85E329}" type="pres">
      <dgm:prSet presAssocID="{1D5D249D-C440-4B2C-A55B-FB687922714F}" presName="spacing" presStyleCnt="0"/>
      <dgm:spPr/>
    </dgm:pt>
    <dgm:pt modelId="{DB26011C-66C3-4A74-BAEE-D9E311E4D083}" type="pres">
      <dgm:prSet presAssocID="{EFD8B09C-6B3B-4E42-A3DE-23C6B092129D}" presName="linNode" presStyleCnt="0"/>
      <dgm:spPr/>
    </dgm:pt>
    <dgm:pt modelId="{417FBC3C-63E3-4ED2-AE4D-D4CA100B4BFD}" type="pres">
      <dgm:prSet presAssocID="{EFD8B09C-6B3B-4E42-A3DE-23C6B092129D}" presName="parentShp" presStyleLbl="node1" presStyleIdx="1" presStyleCnt="2" custScaleX="88460" custLinFactNeighborX="-3300" custLinFactNeighborY="118">
        <dgm:presLayoutVars>
          <dgm:bulletEnabled val="1"/>
        </dgm:presLayoutVars>
      </dgm:prSet>
      <dgm:spPr/>
    </dgm:pt>
    <dgm:pt modelId="{630DB158-2FAE-4891-9C0D-CBE5E8B2A906}" type="pres">
      <dgm:prSet presAssocID="{EFD8B09C-6B3B-4E42-A3DE-23C6B092129D}" presName="childShp" presStyleLbl="bgAccFollowNode1" presStyleIdx="1" presStyleCnt="2" custScaleX="108916" custLinFactNeighborX="884" custLinFactNeighborY="1881">
        <dgm:presLayoutVars>
          <dgm:bulletEnabled val="1"/>
        </dgm:presLayoutVars>
      </dgm:prSet>
      <dgm:spPr/>
    </dgm:pt>
  </dgm:ptLst>
  <dgm:cxnLst>
    <dgm:cxn modelId="{29233505-609A-4979-B9F9-1BE236611550}" srcId="{2A682FCE-8B60-4B45-BC28-15A88CE04E55}" destId="{92E691C4-2B69-4F46-AEFC-E6AF569C53E9}" srcOrd="1" destOrd="0" parTransId="{2D8F7515-CE4D-4D2E-BFA6-1AD4AAC55082}" sibTransId="{870A85FD-2BB3-497A-B1FE-C154CA6CF859}"/>
    <dgm:cxn modelId="{CEAEB507-275A-43EC-B778-232398AB9C18}" srcId="{1F0BD829-A9D4-4F28-9C7B-8B48EB15CE72}" destId="{403A16DF-28CD-4234-9102-A4CDC723D16E}" srcOrd="0" destOrd="0" parTransId="{EA233673-F7AC-46F2-A647-9EB0D6088997}" sibTransId="{FE6F3AFF-0FF7-4C71-A061-03554559A191}"/>
    <dgm:cxn modelId="{36E3FC10-4F76-4E06-9841-F00104D82510}" type="presOf" srcId="{EB6DEEA3-1D15-44C3-BCDE-EBFF3F573EA3}" destId="{3C407529-B2D5-4978-8698-266B88EAA6F4}" srcOrd="0" destOrd="0" presId="urn:microsoft.com/office/officeart/2005/8/layout/vList6"/>
    <dgm:cxn modelId="{AA10C613-B950-434C-B566-9307E0C6DB83}" type="presOf" srcId="{92E691C4-2B69-4F46-AEFC-E6AF569C53E9}" destId="{630DB158-2FAE-4891-9C0D-CBE5E8B2A906}" srcOrd="0" destOrd="2" presId="urn:microsoft.com/office/officeart/2005/8/layout/vList6"/>
    <dgm:cxn modelId="{E02BED1C-4636-4AD3-B3D6-7B56337F8F7C}" type="presOf" srcId="{514F8DCB-96E8-4A5A-BCB2-A933CE45B7CC}" destId="{BB74D5B6-B8D7-4E0F-B1CB-DF65B95727AF}" srcOrd="0" destOrd="2" presId="urn:microsoft.com/office/officeart/2005/8/layout/vList6"/>
    <dgm:cxn modelId="{3197962B-C84D-4596-BC65-64345AADD8C0}" type="presOf" srcId="{FAA3AFBE-2FF0-4572-8D3E-8477C6D516CD}" destId="{630DB158-2FAE-4891-9C0D-CBE5E8B2A906}" srcOrd="0" destOrd="4" presId="urn:microsoft.com/office/officeart/2005/8/layout/vList6"/>
    <dgm:cxn modelId="{9AB7EF66-7FA4-45AC-83A1-C1DB9F21BC1D}" type="presOf" srcId="{76FE19EA-F211-496B-AA3E-34791F9497DC}" destId="{BB74D5B6-B8D7-4E0F-B1CB-DF65B95727AF}" srcOrd="0" destOrd="1" presId="urn:microsoft.com/office/officeart/2005/8/layout/vList6"/>
    <dgm:cxn modelId="{10EF516D-6D44-46D4-9175-B7352EC51540}" srcId="{1F0BD829-A9D4-4F28-9C7B-8B48EB15CE72}" destId="{76FE19EA-F211-496B-AA3E-34791F9497DC}" srcOrd="1" destOrd="0" parTransId="{CBF6FDC1-1649-4BE2-96B1-88C1604B7D6C}" sibTransId="{7F485286-C8D4-4F94-AD5F-B37B1EB7A003}"/>
    <dgm:cxn modelId="{7198454F-52D3-4F52-8B4B-CF69D3969FD9}" type="presOf" srcId="{43E7FB98-2E59-4EDB-AE67-126FE5C65A3C}" destId="{630DB158-2FAE-4891-9C0D-CBE5E8B2A906}" srcOrd="0" destOrd="5" presId="urn:microsoft.com/office/officeart/2005/8/layout/vList6"/>
    <dgm:cxn modelId="{6CCF3D50-B5F1-4726-9FB7-D8B1104DB51C}" srcId="{1F0BD829-A9D4-4F28-9C7B-8B48EB15CE72}" destId="{2D3BE20A-3B91-4AAF-A305-7D66558C9CCE}" srcOrd="3" destOrd="0" parTransId="{23E1263D-0674-43F9-A98B-D5035C2ADF8D}" sibTransId="{F7BF162B-820E-465F-A8A6-458D7DEAA7CE}"/>
    <dgm:cxn modelId="{3F779854-C40F-444E-9910-CEA72AF75C48}" type="presOf" srcId="{78847B04-FA31-4C17-9967-65EDE67DB377}" destId="{630DB158-2FAE-4891-9C0D-CBE5E8B2A906}" srcOrd="0" destOrd="3" presId="urn:microsoft.com/office/officeart/2005/8/layout/vList6"/>
    <dgm:cxn modelId="{8222BF7C-2E67-4193-ACBA-509398144367}" type="presOf" srcId="{2A682FCE-8B60-4B45-BC28-15A88CE04E55}" destId="{630DB158-2FAE-4891-9C0D-CBE5E8B2A906}" srcOrd="0" destOrd="0" presId="urn:microsoft.com/office/officeart/2005/8/layout/vList6"/>
    <dgm:cxn modelId="{06567887-0A2C-4BD4-942D-101D77558028}" type="presOf" srcId="{EFD8B09C-6B3B-4E42-A3DE-23C6B092129D}" destId="{417FBC3C-63E3-4ED2-AE4D-D4CA100B4BFD}" srcOrd="0" destOrd="0" presId="urn:microsoft.com/office/officeart/2005/8/layout/vList6"/>
    <dgm:cxn modelId="{A6E0148D-3CDE-4CA4-8642-17931268A133}" type="presOf" srcId="{CEF75A52-C7A9-40D0-A769-E289D179195D}" destId="{630DB158-2FAE-4891-9C0D-CBE5E8B2A906}" srcOrd="0" destOrd="1" presId="urn:microsoft.com/office/officeart/2005/8/layout/vList6"/>
    <dgm:cxn modelId="{FB94CC8F-1607-469D-8762-7589AA414707}" srcId="{EB6DEEA3-1D15-44C3-BCDE-EBFF3F573EA3}" destId="{1F0BD829-A9D4-4F28-9C7B-8B48EB15CE72}" srcOrd="0" destOrd="0" parTransId="{CAF08079-0358-4D3A-ABEB-300408B68FD9}" sibTransId="{1D5D249D-C440-4B2C-A55B-FB687922714F}"/>
    <dgm:cxn modelId="{335AA6A7-AEDD-4BAA-800E-ABE9A6696576}" srcId="{1F0BD829-A9D4-4F28-9C7B-8B48EB15CE72}" destId="{99AA4C1B-DD4F-49EB-9195-5182999BAEB4}" srcOrd="4" destOrd="0" parTransId="{E43D5313-EFA3-4B49-825E-880BAEA6EF80}" sibTransId="{2DD7BFA3-4032-48D2-BA8A-394114958624}"/>
    <dgm:cxn modelId="{7DA490B9-3C2B-49BC-ABC3-31E528B3ADC6}" srcId="{EFD8B09C-6B3B-4E42-A3DE-23C6B092129D}" destId="{2A682FCE-8B60-4B45-BC28-15A88CE04E55}" srcOrd="0" destOrd="0" parTransId="{BAEA50E6-D81F-4CAD-AD7F-38A4C63B02A5}" sibTransId="{7ADE0B8F-6BC2-45C6-A2D6-83FD56411C6F}"/>
    <dgm:cxn modelId="{9BB99BBA-D07A-44B5-B9FC-F59B153BF160}" type="presOf" srcId="{1F0BD829-A9D4-4F28-9C7B-8B48EB15CE72}" destId="{91C94D6D-3A2A-4C0C-88B9-CEF49D56F42F}" srcOrd="0" destOrd="0" presId="urn:microsoft.com/office/officeart/2005/8/layout/vList6"/>
    <dgm:cxn modelId="{60E668BB-AC32-495D-AF42-64BB1FB64F80}" srcId="{2A682FCE-8B60-4B45-BC28-15A88CE04E55}" destId="{CEF75A52-C7A9-40D0-A769-E289D179195D}" srcOrd="0" destOrd="0" parTransId="{C44CF8F4-169A-4CB4-850D-09ACD91D78CB}" sibTransId="{403266A3-0F8C-4D33-9C64-361236637094}"/>
    <dgm:cxn modelId="{A7C19CC5-CAC0-4578-85A9-69962E9ABEAA}" srcId="{EB6DEEA3-1D15-44C3-BCDE-EBFF3F573EA3}" destId="{EFD8B09C-6B3B-4E42-A3DE-23C6B092129D}" srcOrd="1" destOrd="0" parTransId="{D3DEDBAB-8057-4F7B-9D9D-EB2AB374B513}" sibTransId="{EEF883CA-C33A-4114-A54D-96635215469F}"/>
    <dgm:cxn modelId="{6CC98FC8-DBB9-4C3F-BA8E-C47272663BF3}" type="presOf" srcId="{2D3BE20A-3B91-4AAF-A305-7D66558C9CCE}" destId="{BB74D5B6-B8D7-4E0F-B1CB-DF65B95727AF}" srcOrd="0" destOrd="3" presId="urn:microsoft.com/office/officeart/2005/8/layout/vList6"/>
    <dgm:cxn modelId="{92BC2CC9-BC9F-4225-82D0-8FB3F2378C25}" srcId="{EFD8B09C-6B3B-4E42-A3DE-23C6B092129D}" destId="{43E7FB98-2E59-4EDB-AE67-126FE5C65A3C}" srcOrd="3" destOrd="0" parTransId="{3AD54960-9322-4F80-BCFD-33D830C15D9B}" sibTransId="{C4D0EA12-508E-4283-B0A9-4587AAD11863}"/>
    <dgm:cxn modelId="{5BFA12CD-8693-439B-BA57-2C13E2E2BC4B}" srcId="{EFD8B09C-6B3B-4E42-A3DE-23C6B092129D}" destId="{78847B04-FA31-4C17-9967-65EDE67DB377}" srcOrd="1" destOrd="0" parTransId="{C61BDDB1-48DA-48DB-96F0-404B5478B6F6}" sibTransId="{F4CFF50B-42BC-4C83-88A4-A4A274564453}"/>
    <dgm:cxn modelId="{EF13D3D2-3B33-42CC-967B-6C86C3352A9E}" srcId="{1F0BD829-A9D4-4F28-9C7B-8B48EB15CE72}" destId="{514F8DCB-96E8-4A5A-BCB2-A933CE45B7CC}" srcOrd="2" destOrd="0" parTransId="{32922453-1385-401A-9839-84B60740ACF7}" sibTransId="{D4271D5D-4653-48CF-ACD5-957894E87AED}"/>
    <dgm:cxn modelId="{55CAC2E5-A8F9-45EA-AD5E-218588CC453A}" srcId="{EFD8B09C-6B3B-4E42-A3DE-23C6B092129D}" destId="{FAA3AFBE-2FF0-4572-8D3E-8477C6D516CD}" srcOrd="2" destOrd="0" parTransId="{3DE172E3-ED06-43F8-B504-1DE3D39EA13B}" sibTransId="{2A1DEFD2-368F-4955-9BB8-D8E9A5302712}"/>
    <dgm:cxn modelId="{F26F8DE7-4800-46A0-A72E-12C302AA2CD1}" type="presOf" srcId="{99AA4C1B-DD4F-49EB-9195-5182999BAEB4}" destId="{BB74D5B6-B8D7-4E0F-B1CB-DF65B95727AF}" srcOrd="0" destOrd="4" presId="urn:microsoft.com/office/officeart/2005/8/layout/vList6"/>
    <dgm:cxn modelId="{5CF7D7E8-7B4C-418C-802C-CF719871769C}" type="presOf" srcId="{403A16DF-28CD-4234-9102-A4CDC723D16E}" destId="{BB74D5B6-B8D7-4E0F-B1CB-DF65B95727AF}" srcOrd="0" destOrd="0" presId="urn:microsoft.com/office/officeart/2005/8/layout/vList6"/>
    <dgm:cxn modelId="{B066054B-197D-4D43-8A69-0E6C1A4B0DE2}" type="presParOf" srcId="{3C407529-B2D5-4978-8698-266B88EAA6F4}" destId="{08E1C5B1-7681-4D27-8864-488301795A93}" srcOrd="0" destOrd="0" presId="urn:microsoft.com/office/officeart/2005/8/layout/vList6"/>
    <dgm:cxn modelId="{61E6F4FC-3022-4253-8811-D927E361C63B}" type="presParOf" srcId="{08E1C5B1-7681-4D27-8864-488301795A93}" destId="{91C94D6D-3A2A-4C0C-88B9-CEF49D56F42F}" srcOrd="0" destOrd="0" presId="urn:microsoft.com/office/officeart/2005/8/layout/vList6"/>
    <dgm:cxn modelId="{DE197995-BCE8-42D5-B647-6B11C3AC8485}" type="presParOf" srcId="{08E1C5B1-7681-4D27-8864-488301795A93}" destId="{BB74D5B6-B8D7-4E0F-B1CB-DF65B95727AF}" srcOrd="1" destOrd="0" presId="urn:microsoft.com/office/officeart/2005/8/layout/vList6"/>
    <dgm:cxn modelId="{DDAE3353-F84C-43FE-9CCA-09C951C860C2}" type="presParOf" srcId="{3C407529-B2D5-4978-8698-266B88EAA6F4}" destId="{D850046E-0D27-4B4F-9BB7-606A5B85E329}" srcOrd="1" destOrd="0" presId="urn:microsoft.com/office/officeart/2005/8/layout/vList6"/>
    <dgm:cxn modelId="{905FD36B-1DDA-41C9-929B-AA4D96E181BB}" type="presParOf" srcId="{3C407529-B2D5-4978-8698-266B88EAA6F4}" destId="{DB26011C-66C3-4A74-BAEE-D9E311E4D083}" srcOrd="2" destOrd="0" presId="urn:microsoft.com/office/officeart/2005/8/layout/vList6"/>
    <dgm:cxn modelId="{1453143A-2915-4933-906F-9E03673E03E5}" type="presParOf" srcId="{DB26011C-66C3-4A74-BAEE-D9E311E4D083}" destId="{417FBC3C-63E3-4ED2-AE4D-D4CA100B4BFD}" srcOrd="0" destOrd="0" presId="urn:microsoft.com/office/officeart/2005/8/layout/vList6"/>
    <dgm:cxn modelId="{DB772A68-0C3C-4FC3-9214-BE7F0CF95DB9}" type="presParOf" srcId="{DB26011C-66C3-4A74-BAEE-D9E311E4D083}" destId="{630DB158-2FAE-4891-9C0D-CBE5E8B2A90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21B66-2825-4A8B-BED4-BD2E55C92D20}" type="doc">
      <dgm:prSet loTypeId="urn:microsoft.com/office/officeart/2005/8/layout/hProcess11" loCatId="process" qsTypeId="urn:microsoft.com/office/officeart/2005/8/quickstyle/simple1" qsCatId="simple" csTypeId="urn:microsoft.com/office/officeart/2005/8/colors/accent1_2" csCatId="accent1" phldr="1"/>
      <dgm:spPr/>
    </dgm:pt>
    <dgm:pt modelId="{205911D6-17A4-48EA-8CB1-BEE83E610C8E}">
      <dgm:prSet phldrT="[Text]"/>
      <dgm:spPr/>
      <dgm:t>
        <a:bodyPr/>
        <a:lstStyle/>
        <a:p>
          <a:pPr algn="ctr"/>
          <a:r>
            <a:rPr lang="en-US" b="1" dirty="0">
              <a:latin typeface="+mn-lt"/>
            </a:rPr>
            <a:t>1. Document Authoring</a:t>
          </a:r>
        </a:p>
      </dgm:t>
    </dgm:pt>
    <dgm:pt modelId="{DA0E7653-E781-42A3-A2E4-E1DE4A3E6345}" type="parTrans" cxnId="{FB82AF43-11A6-444A-AA57-B23917D87CE4}">
      <dgm:prSet/>
      <dgm:spPr/>
      <dgm:t>
        <a:bodyPr/>
        <a:lstStyle/>
        <a:p>
          <a:endParaRPr lang="en-US"/>
        </a:p>
      </dgm:t>
    </dgm:pt>
    <dgm:pt modelId="{917E0C69-68E0-48CE-8F41-B488FF02E04C}" type="sibTrans" cxnId="{FB82AF43-11A6-444A-AA57-B23917D87CE4}">
      <dgm:prSet/>
      <dgm:spPr/>
      <dgm:t>
        <a:bodyPr/>
        <a:lstStyle/>
        <a:p>
          <a:endParaRPr lang="en-US"/>
        </a:p>
      </dgm:t>
    </dgm:pt>
    <dgm:pt modelId="{B30799AF-FEA0-486C-BB1F-CFCF8671A2C8}">
      <dgm:prSet phldrT="[Text]"/>
      <dgm:spPr/>
      <dgm:t>
        <a:bodyPr/>
        <a:lstStyle/>
        <a:p>
          <a:r>
            <a:rPr lang="en-US" b="1" dirty="0">
              <a:latin typeface="+mn-lt"/>
            </a:rPr>
            <a:t>2. Translation Services</a:t>
          </a:r>
        </a:p>
      </dgm:t>
    </dgm:pt>
    <dgm:pt modelId="{DE3AF796-5D40-4F3B-8E53-29C769117DD7}" type="parTrans" cxnId="{D6299F79-3DA5-471A-90D3-1E0B2AB286D9}">
      <dgm:prSet/>
      <dgm:spPr/>
      <dgm:t>
        <a:bodyPr/>
        <a:lstStyle/>
        <a:p>
          <a:endParaRPr lang="en-US"/>
        </a:p>
      </dgm:t>
    </dgm:pt>
    <dgm:pt modelId="{DF225A4F-28A9-4B39-AE55-202FF0340F8A}" type="sibTrans" cxnId="{D6299F79-3DA5-471A-90D3-1E0B2AB286D9}">
      <dgm:prSet/>
      <dgm:spPr/>
      <dgm:t>
        <a:bodyPr/>
        <a:lstStyle/>
        <a:p>
          <a:endParaRPr lang="en-US"/>
        </a:p>
      </dgm:t>
    </dgm:pt>
    <dgm:pt modelId="{C8575D35-24B9-494E-9FB1-E713CB920C14}">
      <dgm:prSet phldrT="[Text]"/>
      <dgm:spPr/>
      <dgm:t>
        <a:bodyPr/>
        <a:lstStyle/>
        <a:p>
          <a:r>
            <a:rPr lang="en-US" b="1" dirty="0">
              <a:latin typeface="+mn-lt"/>
            </a:rPr>
            <a:t>3. Web Accessibility</a:t>
          </a:r>
        </a:p>
      </dgm:t>
    </dgm:pt>
    <dgm:pt modelId="{860BBA62-A739-4DC9-986A-362800540FE7}" type="parTrans" cxnId="{063C75E1-4BAE-4232-9B35-99E98F259548}">
      <dgm:prSet/>
      <dgm:spPr/>
      <dgm:t>
        <a:bodyPr/>
        <a:lstStyle/>
        <a:p>
          <a:endParaRPr lang="en-US"/>
        </a:p>
      </dgm:t>
    </dgm:pt>
    <dgm:pt modelId="{ECE75383-CA4E-47BB-B3FF-B04A93246D95}" type="sibTrans" cxnId="{063C75E1-4BAE-4232-9B35-99E98F259548}">
      <dgm:prSet/>
      <dgm:spPr/>
      <dgm:t>
        <a:bodyPr/>
        <a:lstStyle/>
        <a:p>
          <a:endParaRPr lang="en-US"/>
        </a:p>
      </dgm:t>
    </dgm:pt>
    <dgm:pt modelId="{CC4B6397-2B4C-4FD9-9048-DC77BCC5B6E2}">
      <dgm:prSet phldrT="[Text]"/>
      <dgm:spPr/>
      <dgm:t>
        <a:bodyPr/>
        <a:lstStyle/>
        <a:p>
          <a:r>
            <a:rPr lang="en-US" b="1" dirty="0">
              <a:latin typeface="+mn-lt"/>
            </a:rPr>
            <a:t>4. Captioning</a:t>
          </a:r>
        </a:p>
      </dgm:t>
    </dgm:pt>
    <dgm:pt modelId="{9130EDDA-184E-4D02-BA8A-762020306792}" type="parTrans" cxnId="{FA0C190A-58A7-4E2E-9957-247ACE2626EC}">
      <dgm:prSet/>
      <dgm:spPr/>
      <dgm:t>
        <a:bodyPr/>
        <a:lstStyle/>
        <a:p>
          <a:endParaRPr lang="en-US"/>
        </a:p>
      </dgm:t>
    </dgm:pt>
    <dgm:pt modelId="{1B724B3F-0F12-40F6-9416-06267C8D68D1}" type="sibTrans" cxnId="{FA0C190A-58A7-4E2E-9957-247ACE2626EC}">
      <dgm:prSet/>
      <dgm:spPr/>
      <dgm:t>
        <a:bodyPr/>
        <a:lstStyle/>
        <a:p>
          <a:endParaRPr lang="en-US"/>
        </a:p>
      </dgm:t>
    </dgm:pt>
    <dgm:pt modelId="{9CF90AC2-73F4-4507-9B36-3CD367471BCD}">
      <dgm:prSet phldrT="[Text]"/>
      <dgm:spPr/>
      <dgm:t>
        <a:bodyPr/>
        <a:lstStyle/>
        <a:p>
          <a:r>
            <a:rPr lang="en-US" b="1" dirty="0">
              <a:latin typeface="+mn-lt"/>
            </a:rPr>
            <a:t>5. Automated Accessibility</a:t>
          </a:r>
        </a:p>
      </dgm:t>
    </dgm:pt>
    <dgm:pt modelId="{6D028F7F-014F-46AB-956C-D8BA9AE7457F}" type="parTrans" cxnId="{76639F2C-893D-44CB-8934-66DD873E5B94}">
      <dgm:prSet/>
      <dgm:spPr/>
      <dgm:t>
        <a:bodyPr/>
        <a:lstStyle/>
        <a:p>
          <a:endParaRPr lang="en-US"/>
        </a:p>
      </dgm:t>
    </dgm:pt>
    <dgm:pt modelId="{228BB8B0-EB8A-4A59-B3BD-AC62415F67B1}" type="sibTrans" cxnId="{76639F2C-893D-44CB-8934-66DD873E5B94}">
      <dgm:prSet/>
      <dgm:spPr/>
      <dgm:t>
        <a:bodyPr/>
        <a:lstStyle/>
        <a:p>
          <a:endParaRPr lang="en-US"/>
        </a:p>
      </dgm:t>
    </dgm:pt>
    <dgm:pt modelId="{4FAA5529-93C2-4E91-A769-6709843E7F03}">
      <dgm:prSet phldrT="[Text]"/>
      <dgm:spPr/>
      <dgm:t>
        <a:bodyPr/>
        <a:lstStyle/>
        <a:p>
          <a:r>
            <a:rPr lang="en-US" b="1" dirty="0">
              <a:latin typeface="+mn-lt"/>
            </a:rPr>
            <a:t>6. Digital Document Accessibility</a:t>
          </a:r>
        </a:p>
      </dgm:t>
    </dgm:pt>
    <dgm:pt modelId="{508B1329-5834-489C-A59F-B8C788AAA922}" type="parTrans" cxnId="{2B538388-954D-47F6-8B34-6FBC769D3D3C}">
      <dgm:prSet/>
      <dgm:spPr/>
      <dgm:t>
        <a:bodyPr/>
        <a:lstStyle/>
        <a:p>
          <a:endParaRPr lang="en-US"/>
        </a:p>
      </dgm:t>
    </dgm:pt>
    <dgm:pt modelId="{C976CE8E-D9E2-4BA8-93A4-BCDA90DFC816}" type="sibTrans" cxnId="{2B538388-954D-47F6-8B34-6FBC769D3D3C}">
      <dgm:prSet/>
      <dgm:spPr/>
      <dgm:t>
        <a:bodyPr/>
        <a:lstStyle/>
        <a:p>
          <a:endParaRPr lang="en-US"/>
        </a:p>
      </dgm:t>
    </dgm:pt>
    <dgm:pt modelId="{41C8FBE0-9648-488F-B29B-841490D84EB8}">
      <dgm:prSet phldrT="[Text]"/>
      <dgm:spPr/>
      <dgm:t>
        <a:bodyPr/>
        <a:lstStyle/>
        <a:p>
          <a:r>
            <a:rPr lang="en-US" b="1" dirty="0">
              <a:latin typeface="+mn-lt"/>
            </a:rPr>
            <a:t>7. Workflow</a:t>
          </a:r>
        </a:p>
      </dgm:t>
    </dgm:pt>
    <dgm:pt modelId="{4E35D44D-1E61-4591-9864-414DB401E0CC}" type="parTrans" cxnId="{77B9A2DD-A952-4C55-A60B-FB37DD1F99CA}">
      <dgm:prSet/>
      <dgm:spPr/>
      <dgm:t>
        <a:bodyPr/>
        <a:lstStyle/>
        <a:p>
          <a:endParaRPr lang="en-US"/>
        </a:p>
      </dgm:t>
    </dgm:pt>
    <dgm:pt modelId="{C72BACFC-800C-49F9-B9CE-7A4C68BAB5C8}" type="sibTrans" cxnId="{77B9A2DD-A952-4C55-A60B-FB37DD1F99CA}">
      <dgm:prSet/>
      <dgm:spPr/>
      <dgm:t>
        <a:bodyPr/>
        <a:lstStyle/>
        <a:p>
          <a:endParaRPr lang="en-US"/>
        </a:p>
      </dgm:t>
    </dgm:pt>
    <dgm:pt modelId="{0343B216-D9DD-4B94-AD39-9D6FEE310689}" type="pres">
      <dgm:prSet presAssocID="{08E21B66-2825-4A8B-BED4-BD2E55C92D20}" presName="Name0" presStyleCnt="0">
        <dgm:presLayoutVars>
          <dgm:dir/>
          <dgm:resizeHandles val="exact"/>
        </dgm:presLayoutVars>
      </dgm:prSet>
      <dgm:spPr/>
    </dgm:pt>
    <dgm:pt modelId="{D1FA8580-693B-4C54-B8D3-3FE62160427B}" type="pres">
      <dgm:prSet presAssocID="{08E21B66-2825-4A8B-BED4-BD2E55C92D20}" presName="arrow" presStyleLbl="bgShp" presStyleIdx="0" presStyleCnt="1"/>
      <dgm:spPr/>
    </dgm:pt>
    <dgm:pt modelId="{F70B4B38-F19D-43F1-AF5B-A63BDB52E91E}" type="pres">
      <dgm:prSet presAssocID="{08E21B66-2825-4A8B-BED4-BD2E55C92D20}" presName="points" presStyleCnt="0"/>
      <dgm:spPr/>
    </dgm:pt>
    <dgm:pt modelId="{D179EA23-70A3-42EE-8D93-2EE183FBAD8C}" type="pres">
      <dgm:prSet presAssocID="{205911D6-17A4-48EA-8CB1-BEE83E610C8E}" presName="compositeA" presStyleCnt="0"/>
      <dgm:spPr/>
    </dgm:pt>
    <dgm:pt modelId="{4B7E9FD1-19E4-4DFB-B764-B103EA208885}" type="pres">
      <dgm:prSet presAssocID="{205911D6-17A4-48EA-8CB1-BEE83E610C8E}" presName="textA" presStyleLbl="revTx" presStyleIdx="0" presStyleCnt="7">
        <dgm:presLayoutVars>
          <dgm:bulletEnabled val="1"/>
        </dgm:presLayoutVars>
      </dgm:prSet>
      <dgm:spPr/>
    </dgm:pt>
    <dgm:pt modelId="{8219A60F-1E60-4BF5-86F5-FF71DA1816B8}" type="pres">
      <dgm:prSet presAssocID="{205911D6-17A4-48EA-8CB1-BEE83E610C8E}" presName="circleA" presStyleLbl="node1" presStyleIdx="0" presStyleCnt="7"/>
      <dgm:spPr/>
    </dgm:pt>
    <dgm:pt modelId="{A99DFBC4-DC93-4DEE-879C-A105638795CC}" type="pres">
      <dgm:prSet presAssocID="{205911D6-17A4-48EA-8CB1-BEE83E610C8E}" presName="spaceA" presStyleCnt="0"/>
      <dgm:spPr/>
    </dgm:pt>
    <dgm:pt modelId="{A9B03C24-9297-4F30-BBDA-4705E97441A6}" type="pres">
      <dgm:prSet presAssocID="{917E0C69-68E0-48CE-8F41-B488FF02E04C}" presName="space" presStyleCnt="0"/>
      <dgm:spPr/>
    </dgm:pt>
    <dgm:pt modelId="{7C762E04-26BA-4DF1-BC5E-D5F71088D862}" type="pres">
      <dgm:prSet presAssocID="{B30799AF-FEA0-486C-BB1F-CFCF8671A2C8}" presName="compositeB" presStyleCnt="0"/>
      <dgm:spPr/>
    </dgm:pt>
    <dgm:pt modelId="{52CC9DEE-4F6F-4037-BBAE-CDD51BB40FEB}" type="pres">
      <dgm:prSet presAssocID="{B30799AF-FEA0-486C-BB1F-CFCF8671A2C8}" presName="textB" presStyleLbl="revTx" presStyleIdx="1" presStyleCnt="7" custScaleX="104825">
        <dgm:presLayoutVars>
          <dgm:bulletEnabled val="1"/>
        </dgm:presLayoutVars>
      </dgm:prSet>
      <dgm:spPr/>
    </dgm:pt>
    <dgm:pt modelId="{52F7AB40-D9AB-4C38-AF0E-EF74CF98BBAC}" type="pres">
      <dgm:prSet presAssocID="{B30799AF-FEA0-486C-BB1F-CFCF8671A2C8}" presName="circleB" presStyleLbl="node1" presStyleIdx="1" presStyleCnt="7"/>
      <dgm:spPr/>
    </dgm:pt>
    <dgm:pt modelId="{1EF539A0-AE0F-43B2-BC6B-D8FF204E4ED3}" type="pres">
      <dgm:prSet presAssocID="{B30799AF-FEA0-486C-BB1F-CFCF8671A2C8}" presName="spaceB" presStyleCnt="0"/>
      <dgm:spPr/>
    </dgm:pt>
    <dgm:pt modelId="{CD4A6D0E-EE8E-401D-BDAB-1E0FC3F9BEE9}" type="pres">
      <dgm:prSet presAssocID="{DF225A4F-28A9-4B39-AE55-202FF0340F8A}" presName="space" presStyleCnt="0"/>
      <dgm:spPr/>
    </dgm:pt>
    <dgm:pt modelId="{D1E7854E-1B5C-45DA-9622-EBFE345D367B}" type="pres">
      <dgm:prSet presAssocID="{C8575D35-24B9-494E-9FB1-E713CB920C14}" presName="compositeA" presStyleCnt="0"/>
      <dgm:spPr/>
    </dgm:pt>
    <dgm:pt modelId="{DB8D2C2A-E6F6-4282-8CA0-42A6B2519136}" type="pres">
      <dgm:prSet presAssocID="{C8575D35-24B9-494E-9FB1-E713CB920C14}" presName="textA" presStyleLbl="revTx" presStyleIdx="2" presStyleCnt="7">
        <dgm:presLayoutVars>
          <dgm:bulletEnabled val="1"/>
        </dgm:presLayoutVars>
      </dgm:prSet>
      <dgm:spPr/>
    </dgm:pt>
    <dgm:pt modelId="{F84978D5-5F44-4DD7-B6EE-30F26452A7AE}" type="pres">
      <dgm:prSet presAssocID="{C8575D35-24B9-494E-9FB1-E713CB920C14}" presName="circleA" presStyleLbl="node1" presStyleIdx="2" presStyleCnt="7"/>
      <dgm:spPr/>
    </dgm:pt>
    <dgm:pt modelId="{92143BA8-5DAE-4138-9530-F2AC989BA86E}" type="pres">
      <dgm:prSet presAssocID="{C8575D35-24B9-494E-9FB1-E713CB920C14}" presName="spaceA" presStyleCnt="0"/>
      <dgm:spPr/>
    </dgm:pt>
    <dgm:pt modelId="{6F468CCC-FBC9-48BA-B477-82DB00E75D83}" type="pres">
      <dgm:prSet presAssocID="{ECE75383-CA4E-47BB-B3FF-B04A93246D95}" presName="space" presStyleCnt="0"/>
      <dgm:spPr/>
    </dgm:pt>
    <dgm:pt modelId="{7AD76AF2-6BEA-407F-A9FB-C44BA77E9851}" type="pres">
      <dgm:prSet presAssocID="{CC4B6397-2B4C-4FD9-9048-DC77BCC5B6E2}" presName="compositeB" presStyleCnt="0"/>
      <dgm:spPr/>
    </dgm:pt>
    <dgm:pt modelId="{161ADF9F-1D12-4C34-8B56-61E4E5249F04}" type="pres">
      <dgm:prSet presAssocID="{CC4B6397-2B4C-4FD9-9048-DC77BCC5B6E2}" presName="textB" presStyleLbl="revTx" presStyleIdx="3" presStyleCnt="7" custScaleX="119212">
        <dgm:presLayoutVars>
          <dgm:bulletEnabled val="1"/>
        </dgm:presLayoutVars>
      </dgm:prSet>
      <dgm:spPr/>
    </dgm:pt>
    <dgm:pt modelId="{2D62F6EB-C9A1-4F55-BECB-32F3F5B03D7C}" type="pres">
      <dgm:prSet presAssocID="{CC4B6397-2B4C-4FD9-9048-DC77BCC5B6E2}" presName="circleB" presStyleLbl="node1" presStyleIdx="3" presStyleCnt="7"/>
      <dgm:spPr/>
    </dgm:pt>
    <dgm:pt modelId="{22A98557-89BD-4140-B4D3-2B9FB2E31721}" type="pres">
      <dgm:prSet presAssocID="{CC4B6397-2B4C-4FD9-9048-DC77BCC5B6E2}" presName="spaceB" presStyleCnt="0"/>
      <dgm:spPr/>
    </dgm:pt>
    <dgm:pt modelId="{2B13709A-9523-41AD-88B1-B3B2E817250D}" type="pres">
      <dgm:prSet presAssocID="{1B724B3F-0F12-40F6-9416-06267C8D68D1}" presName="space" presStyleCnt="0"/>
      <dgm:spPr/>
    </dgm:pt>
    <dgm:pt modelId="{A82A80A2-9608-43A2-9DAD-B576B43E0B7D}" type="pres">
      <dgm:prSet presAssocID="{9CF90AC2-73F4-4507-9B36-3CD367471BCD}" presName="compositeA" presStyleCnt="0"/>
      <dgm:spPr/>
    </dgm:pt>
    <dgm:pt modelId="{F2770F5B-A0CF-4DB5-97F7-73F6590932F1}" type="pres">
      <dgm:prSet presAssocID="{9CF90AC2-73F4-4507-9B36-3CD367471BCD}" presName="textA" presStyleLbl="revTx" presStyleIdx="4" presStyleCnt="7" custScaleX="120172">
        <dgm:presLayoutVars>
          <dgm:bulletEnabled val="1"/>
        </dgm:presLayoutVars>
      </dgm:prSet>
      <dgm:spPr/>
    </dgm:pt>
    <dgm:pt modelId="{EEF1CE48-E30A-4469-8033-0AC0700DF3BC}" type="pres">
      <dgm:prSet presAssocID="{9CF90AC2-73F4-4507-9B36-3CD367471BCD}" presName="circleA" presStyleLbl="node1" presStyleIdx="4" presStyleCnt="7"/>
      <dgm:spPr/>
    </dgm:pt>
    <dgm:pt modelId="{91D4CBF0-2E31-4C42-9EE9-267825E3711E}" type="pres">
      <dgm:prSet presAssocID="{9CF90AC2-73F4-4507-9B36-3CD367471BCD}" presName="spaceA" presStyleCnt="0"/>
      <dgm:spPr/>
    </dgm:pt>
    <dgm:pt modelId="{647EF607-3DF0-4568-B695-26F0AA9EB3AF}" type="pres">
      <dgm:prSet presAssocID="{228BB8B0-EB8A-4A59-B3BD-AC62415F67B1}" presName="space" presStyleCnt="0"/>
      <dgm:spPr/>
    </dgm:pt>
    <dgm:pt modelId="{ECD84486-ABF7-40C6-93B5-554198EFDEE3}" type="pres">
      <dgm:prSet presAssocID="{4FAA5529-93C2-4E91-A769-6709843E7F03}" presName="compositeB" presStyleCnt="0"/>
      <dgm:spPr/>
    </dgm:pt>
    <dgm:pt modelId="{7C1A6D08-DF58-46AB-B8CB-2E923108754D}" type="pres">
      <dgm:prSet presAssocID="{4FAA5529-93C2-4E91-A769-6709843E7F03}" presName="textB" presStyleLbl="revTx" presStyleIdx="5" presStyleCnt="7">
        <dgm:presLayoutVars>
          <dgm:bulletEnabled val="1"/>
        </dgm:presLayoutVars>
      </dgm:prSet>
      <dgm:spPr/>
    </dgm:pt>
    <dgm:pt modelId="{071961C9-0D2F-4EAF-82DE-136BE168DE95}" type="pres">
      <dgm:prSet presAssocID="{4FAA5529-93C2-4E91-A769-6709843E7F03}" presName="circleB" presStyleLbl="node1" presStyleIdx="5" presStyleCnt="7"/>
      <dgm:spPr/>
    </dgm:pt>
    <dgm:pt modelId="{F0535313-8A05-4570-A7D4-0258DD23B823}" type="pres">
      <dgm:prSet presAssocID="{4FAA5529-93C2-4E91-A769-6709843E7F03}" presName="spaceB" presStyleCnt="0"/>
      <dgm:spPr/>
    </dgm:pt>
    <dgm:pt modelId="{9C096724-3750-484A-BFEA-12E4BBCDBE0E}" type="pres">
      <dgm:prSet presAssocID="{C976CE8E-D9E2-4BA8-93A4-BCDA90DFC816}" presName="space" presStyleCnt="0"/>
      <dgm:spPr/>
    </dgm:pt>
    <dgm:pt modelId="{83781936-AE64-465C-B189-88214482BD87}" type="pres">
      <dgm:prSet presAssocID="{41C8FBE0-9648-488F-B29B-841490D84EB8}" presName="compositeA" presStyleCnt="0"/>
      <dgm:spPr/>
    </dgm:pt>
    <dgm:pt modelId="{FF6C441D-B1EF-4A10-AA9A-27152F2305EB}" type="pres">
      <dgm:prSet presAssocID="{41C8FBE0-9648-488F-B29B-841490D84EB8}" presName="textA" presStyleLbl="revTx" presStyleIdx="6" presStyleCnt="7">
        <dgm:presLayoutVars>
          <dgm:bulletEnabled val="1"/>
        </dgm:presLayoutVars>
      </dgm:prSet>
      <dgm:spPr/>
    </dgm:pt>
    <dgm:pt modelId="{0B694F01-3D5A-4885-B4EF-3B0C90942572}" type="pres">
      <dgm:prSet presAssocID="{41C8FBE0-9648-488F-B29B-841490D84EB8}" presName="circleA" presStyleLbl="node1" presStyleIdx="6" presStyleCnt="7"/>
      <dgm:spPr/>
    </dgm:pt>
    <dgm:pt modelId="{969EA03F-E1A1-491E-B5E1-040250C43AE4}" type="pres">
      <dgm:prSet presAssocID="{41C8FBE0-9648-488F-B29B-841490D84EB8}" presName="spaceA" presStyleCnt="0"/>
      <dgm:spPr/>
    </dgm:pt>
  </dgm:ptLst>
  <dgm:cxnLst>
    <dgm:cxn modelId="{17465C08-69EB-487F-A8C7-3894421635D9}" type="presOf" srcId="{9CF90AC2-73F4-4507-9B36-3CD367471BCD}" destId="{F2770F5B-A0CF-4DB5-97F7-73F6590932F1}" srcOrd="0" destOrd="0" presId="urn:microsoft.com/office/officeart/2005/8/layout/hProcess11"/>
    <dgm:cxn modelId="{FA0C190A-58A7-4E2E-9957-247ACE2626EC}" srcId="{08E21B66-2825-4A8B-BED4-BD2E55C92D20}" destId="{CC4B6397-2B4C-4FD9-9048-DC77BCC5B6E2}" srcOrd="3" destOrd="0" parTransId="{9130EDDA-184E-4D02-BA8A-762020306792}" sibTransId="{1B724B3F-0F12-40F6-9416-06267C8D68D1}"/>
    <dgm:cxn modelId="{8035712A-BC0D-4F22-A481-DB56FD971A65}" type="presOf" srcId="{08E21B66-2825-4A8B-BED4-BD2E55C92D20}" destId="{0343B216-D9DD-4B94-AD39-9D6FEE310689}" srcOrd="0" destOrd="0" presId="urn:microsoft.com/office/officeart/2005/8/layout/hProcess11"/>
    <dgm:cxn modelId="{5A92572B-6563-44E5-8834-49426DDE03BF}" type="presOf" srcId="{205911D6-17A4-48EA-8CB1-BEE83E610C8E}" destId="{4B7E9FD1-19E4-4DFB-B764-B103EA208885}" srcOrd="0" destOrd="0" presId="urn:microsoft.com/office/officeart/2005/8/layout/hProcess11"/>
    <dgm:cxn modelId="{76639F2C-893D-44CB-8934-66DD873E5B94}" srcId="{08E21B66-2825-4A8B-BED4-BD2E55C92D20}" destId="{9CF90AC2-73F4-4507-9B36-3CD367471BCD}" srcOrd="4" destOrd="0" parTransId="{6D028F7F-014F-46AB-956C-D8BA9AE7457F}" sibTransId="{228BB8B0-EB8A-4A59-B3BD-AC62415F67B1}"/>
    <dgm:cxn modelId="{FB82AF43-11A6-444A-AA57-B23917D87CE4}" srcId="{08E21B66-2825-4A8B-BED4-BD2E55C92D20}" destId="{205911D6-17A4-48EA-8CB1-BEE83E610C8E}" srcOrd="0" destOrd="0" parTransId="{DA0E7653-E781-42A3-A2E4-E1DE4A3E6345}" sibTransId="{917E0C69-68E0-48CE-8F41-B488FF02E04C}"/>
    <dgm:cxn modelId="{913C9C65-3EC9-4A30-BD52-BB610E854D91}" type="presOf" srcId="{C8575D35-24B9-494E-9FB1-E713CB920C14}" destId="{DB8D2C2A-E6F6-4282-8CA0-42A6B2519136}" srcOrd="0" destOrd="0" presId="urn:microsoft.com/office/officeart/2005/8/layout/hProcess11"/>
    <dgm:cxn modelId="{3880EA4A-70A9-42B7-8246-C3DE7F8E2BD9}" type="presOf" srcId="{B30799AF-FEA0-486C-BB1F-CFCF8671A2C8}" destId="{52CC9DEE-4F6F-4037-BBAE-CDD51BB40FEB}" srcOrd="0" destOrd="0" presId="urn:microsoft.com/office/officeart/2005/8/layout/hProcess11"/>
    <dgm:cxn modelId="{2AAD8E4F-D5B3-4EB0-948A-891BD1A6A82C}" type="presOf" srcId="{CC4B6397-2B4C-4FD9-9048-DC77BCC5B6E2}" destId="{161ADF9F-1D12-4C34-8B56-61E4E5249F04}" srcOrd="0" destOrd="0" presId="urn:microsoft.com/office/officeart/2005/8/layout/hProcess11"/>
    <dgm:cxn modelId="{D6299F79-3DA5-471A-90D3-1E0B2AB286D9}" srcId="{08E21B66-2825-4A8B-BED4-BD2E55C92D20}" destId="{B30799AF-FEA0-486C-BB1F-CFCF8671A2C8}" srcOrd="1" destOrd="0" parTransId="{DE3AF796-5D40-4F3B-8E53-29C769117DD7}" sibTransId="{DF225A4F-28A9-4B39-AE55-202FF0340F8A}"/>
    <dgm:cxn modelId="{2B538388-954D-47F6-8B34-6FBC769D3D3C}" srcId="{08E21B66-2825-4A8B-BED4-BD2E55C92D20}" destId="{4FAA5529-93C2-4E91-A769-6709843E7F03}" srcOrd="5" destOrd="0" parTransId="{508B1329-5834-489C-A59F-B8C788AAA922}" sibTransId="{C976CE8E-D9E2-4BA8-93A4-BCDA90DFC816}"/>
    <dgm:cxn modelId="{AFD65B98-0BAE-4739-B5C1-E304D86C8EA5}" type="presOf" srcId="{4FAA5529-93C2-4E91-A769-6709843E7F03}" destId="{7C1A6D08-DF58-46AB-B8CB-2E923108754D}" srcOrd="0" destOrd="0" presId="urn:microsoft.com/office/officeart/2005/8/layout/hProcess11"/>
    <dgm:cxn modelId="{77B9A2DD-A952-4C55-A60B-FB37DD1F99CA}" srcId="{08E21B66-2825-4A8B-BED4-BD2E55C92D20}" destId="{41C8FBE0-9648-488F-B29B-841490D84EB8}" srcOrd="6" destOrd="0" parTransId="{4E35D44D-1E61-4591-9864-414DB401E0CC}" sibTransId="{C72BACFC-800C-49F9-B9CE-7A4C68BAB5C8}"/>
    <dgm:cxn modelId="{063C75E1-4BAE-4232-9B35-99E98F259548}" srcId="{08E21B66-2825-4A8B-BED4-BD2E55C92D20}" destId="{C8575D35-24B9-494E-9FB1-E713CB920C14}" srcOrd="2" destOrd="0" parTransId="{860BBA62-A739-4DC9-986A-362800540FE7}" sibTransId="{ECE75383-CA4E-47BB-B3FF-B04A93246D95}"/>
    <dgm:cxn modelId="{C73EC8FA-1D35-4475-9E31-69528D93C6FA}" type="presOf" srcId="{41C8FBE0-9648-488F-B29B-841490D84EB8}" destId="{FF6C441D-B1EF-4A10-AA9A-27152F2305EB}" srcOrd="0" destOrd="0" presId="urn:microsoft.com/office/officeart/2005/8/layout/hProcess11"/>
    <dgm:cxn modelId="{DD75F7C2-E09B-42CA-B3FE-14B697C45C36}" type="presParOf" srcId="{0343B216-D9DD-4B94-AD39-9D6FEE310689}" destId="{D1FA8580-693B-4C54-B8D3-3FE62160427B}" srcOrd="0" destOrd="0" presId="urn:microsoft.com/office/officeart/2005/8/layout/hProcess11"/>
    <dgm:cxn modelId="{105F8113-6F2E-474C-A8FC-E05A9EDF925A}" type="presParOf" srcId="{0343B216-D9DD-4B94-AD39-9D6FEE310689}" destId="{F70B4B38-F19D-43F1-AF5B-A63BDB52E91E}" srcOrd="1" destOrd="0" presId="urn:microsoft.com/office/officeart/2005/8/layout/hProcess11"/>
    <dgm:cxn modelId="{E479F6B4-376E-41D7-93D4-8923A96C8972}" type="presParOf" srcId="{F70B4B38-F19D-43F1-AF5B-A63BDB52E91E}" destId="{D179EA23-70A3-42EE-8D93-2EE183FBAD8C}" srcOrd="0" destOrd="0" presId="urn:microsoft.com/office/officeart/2005/8/layout/hProcess11"/>
    <dgm:cxn modelId="{6B02D36D-FEE5-4D93-A778-DAD001478184}" type="presParOf" srcId="{D179EA23-70A3-42EE-8D93-2EE183FBAD8C}" destId="{4B7E9FD1-19E4-4DFB-B764-B103EA208885}" srcOrd="0" destOrd="0" presId="urn:microsoft.com/office/officeart/2005/8/layout/hProcess11"/>
    <dgm:cxn modelId="{35553872-9FFA-40B3-A7A1-B05D378CEF4F}" type="presParOf" srcId="{D179EA23-70A3-42EE-8D93-2EE183FBAD8C}" destId="{8219A60F-1E60-4BF5-86F5-FF71DA1816B8}" srcOrd="1" destOrd="0" presId="urn:microsoft.com/office/officeart/2005/8/layout/hProcess11"/>
    <dgm:cxn modelId="{3C8AD77B-A6F2-4603-9C01-5E5396AB3F97}" type="presParOf" srcId="{D179EA23-70A3-42EE-8D93-2EE183FBAD8C}" destId="{A99DFBC4-DC93-4DEE-879C-A105638795CC}" srcOrd="2" destOrd="0" presId="urn:microsoft.com/office/officeart/2005/8/layout/hProcess11"/>
    <dgm:cxn modelId="{296B32F9-7ED6-4D2E-996B-485656348562}" type="presParOf" srcId="{F70B4B38-F19D-43F1-AF5B-A63BDB52E91E}" destId="{A9B03C24-9297-4F30-BBDA-4705E97441A6}" srcOrd="1" destOrd="0" presId="urn:microsoft.com/office/officeart/2005/8/layout/hProcess11"/>
    <dgm:cxn modelId="{54B01121-CBCA-4EC9-8E1D-21651301480D}" type="presParOf" srcId="{F70B4B38-F19D-43F1-AF5B-A63BDB52E91E}" destId="{7C762E04-26BA-4DF1-BC5E-D5F71088D862}" srcOrd="2" destOrd="0" presId="urn:microsoft.com/office/officeart/2005/8/layout/hProcess11"/>
    <dgm:cxn modelId="{79C36795-9229-4628-A01D-D8C6C498FBD5}" type="presParOf" srcId="{7C762E04-26BA-4DF1-BC5E-D5F71088D862}" destId="{52CC9DEE-4F6F-4037-BBAE-CDD51BB40FEB}" srcOrd="0" destOrd="0" presId="urn:microsoft.com/office/officeart/2005/8/layout/hProcess11"/>
    <dgm:cxn modelId="{7867121A-8F58-430A-B80E-ED83805E8990}" type="presParOf" srcId="{7C762E04-26BA-4DF1-BC5E-D5F71088D862}" destId="{52F7AB40-D9AB-4C38-AF0E-EF74CF98BBAC}" srcOrd="1" destOrd="0" presId="urn:microsoft.com/office/officeart/2005/8/layout/hProcess11"/>
    <dgm:cxn modelId="{991A1A14-77A9-40E3-BFF0-04371677032D}" type="presParOf" srcId="{7C762E04-26BA-4DF1-BC5E-D5F71088D862}" destId="{1EF539A0-AE0F-43B2-BC6B-D8FF204E4ED3}" srcOrd="2" destOrd="0" presId="urn:microsoft.com/office/officeart/2005/8/layout/hProcess11"/>
    <dgm:cxn modelId="{78D5957E-49F8-47C4-B0F9-7F22BDFC9D91}" type="presParOf" srcId="{F70B4B38-F19D-43F1-AF5B-A63BDB52E91E}" destId="{CD4A6D0E-EE8E-401D-BDAB-1E0FC3F9BEE9}" srcOrd="3" destOrd="0" presId="urn:microsoft.com/office/officeart/2005/8/layout/hProcess11"/>
    <dgm:cxn modelId="{594B9D32-C2F7-4DC1-B147-5B734945953F}" type="presParOf" srcId="{F70B4B38-F19D-43F1-AF5B-A63BDB52E91E}" destId="{D1E7854E-1B5C-45DA-9622-EBFE345D367B}" srcOrd="4" destOrd="0" presId="urn:microsoft.com/office/officeart/2005/8/layout/hProcess11"/>
    <dgm:cxn modelId="{CC1E56A4-D20B-4646-96B9-BEFAF18ABBD3}" type="presParOf" srcId="{D1E7854E-1B5C-45DA-9622-EBFE345D367B}" destId="{DB8D2C2A-E6F6-4282-8CA0-42A6B2519136}" srcOrd="0" destOrd="0" presId="urn:microsoft.com/office/officeart/2005/8/layout/hProcess11"/>
    <dgm:cxn modelId="{B0CADBF4-52E2-4705-A720-DE9AD6EB1010}" type="presParOf" srcId="{D1E7854E-1B5C-45DA-9622-EBFE345D367B}" destId="{F84978D5-5F44-4DD7-B6EE-30F26452A7AE}" srcOrd="1" destOrd="0" presId="urn:microsoft.com/office/officeart/2005/8/layout/hProcess11"/>
    <dgm:cxn modelId="{1EB2ADC2-45F8-4FF0-B522-E7BC158F0875}" type="presParOf" srcId="{D1E7854E-1B5C-45DA-9622-EBFE345D367B}" destId="{92143BA8-5DAE-4138-9530-F2AC989BA86E}" srcOrd="2" destOrd="0" presId="urn:microsoft.com/office/officeart/2005/8/layout/hProcess11"/>
    <dgm:cxn modelId="{1F4EAEC5-22EF-49EF-A082-372BF84F2F02}" type="presParOf" srcId="{F70B4B38-F19D-43F1-AF5B-A63BDB52E91E}" destId="{6F468CCC-FBC9-48BA-B477-82DB00E75D83}" srcOrd="5" destOrd="0" presId="urn:microsoft.com/office/officeart/2005/8/layout/hProcess11"/>
    <dgm:cxn modelId="{199C6649-A918-440E-8C69-BDB13183C86E}" type="presParOf" srcId="{F70B4B38-F19D-43F1-AF5B-A63BDB52E91E}" destId="{7AD76AF2-6BEA-407F-A9FB-C44BA77E9851}" srcOrd="6" destOrd="0" presId="urn:microsoft.com/office/officeart/2005/8/layout/hProcess11"/>
    <dgm:cxn modelId="{05424026-D1A2-41E5-882B-3C49B0A72EB0}" type="presParOf" srcId="{7AD76AF2-6BEA-407F-A9FB-C44BA77E9851}" destId="{161ADF9F-1D12-4C34-8B56-61E4E5249F04}" srcOrd="0" destOrd="0" presId="urn:microsoft.com/office/officeart/2005/8/layout/hProcess11"/>
    <dgm:cxn modelId="{4F6BBD56-E0C4-4B3F-B73A-D0B61DB45424}" type="presParOf" srcId="{7AD76AF2-6BEA-407F-A9FB-C44BA77E9851}" destId="{2D62F6EB-C9A1-4F55-BECB-32F3F5B03D7C}" srcOrd="1" destOrd="0" presId="urn:microsoft.com/office/officeart/2005/8/layout/hProcess11"/>
    <dgm:cxn modelId="{B6845952-1431-4599-B65A-88830AADCFE7}" type="presParOf" srcId="{7AD76AF2-6BEA-407F-A9FB-C44BA77E9851}" destId="{22A98557-89BD-4140-B4D3-2B9FB2E31721}" srcOrd="2" destOrd="0" presId="urn:microsoft.com/office/officeart/2005/8/layout/hProcess11"/>
    <dgm:cxn modelId="{E05D2CC9-81C4-4690-BBCB-C42CC021886E}" type="presParOf" srcId="{F70B4B38-F19D-43F1-AF5B-A63BDB52E91E}" destId="{2B13709A-9523-41AD-88B1-B3B2E817250D}" srcOrd="7" destOrd="0" presId="urn:microsoft.com/office/officeart/2005/8/layout/hProcess11"/>
    <dgm:cxn modelId="{40152F8B-B48C-4409-A21E-8C9D1E7A205F}" type="presParOf" srcId="{F70B4B38-F19D-43F1-AF5B-A63BDB52E91E}" destId="{A82A80A2-9608-43A2-9DAD-B576B43E0B7D}" srcOrd="8" destOrd="0" presId="urn:microsoft.com/office/officeart/2005/8/layout/hProcess11"/>
    <dgm:cxn modelId="{DA04D1B0-2FA6-4AE8-8B20-9AFE11B81888}" type="presParOf" srcId="{A82A80A2-9608-43A2-9DAD-B576B43E0B7D}" destId="{F2770F5B-A0CF-4DB5-97F7-73F6590932F1}" srcOrd="0" destOrd="0" presId="urn:microsoft.com/office/officeart/2005/8/layout/hProcess11"/>
    <dgm:cxn modelId="{E03E99A4-2495-4151-9561-79FE75124AF1}" type="presParOf" srcId="{A82A80A2-9608-43A2-9DAD-B576B43E0B7D}" destId="{EEF1CE48-E30A-4469-8033-0AC0700DF3BC}" srcOrd="1" destOrd="0" presId="urn:microsoft.com/office/officeart/2005/8/layout/hProcess11"/>
    <dgm:cxn modelId="{036244E6-8ABC-452B-9F59-C991C9602D42}" type="presParOf" srcId="{A82A80A2-9608-43A2-9DAD-B576B43E0B7D}" destId="{91D4CBF0-2E31-4C42-9EE9-267825E3711E}" srcOrd="2" destOrd="0" presId="urn:microsoft.com/office/officeart/2005/8/layout/hProcess11"/>
    <dgm:cxn modelId="{77209218-4C4C-413C-83C9-ADCE6F4D1F6A}" type="presParOf" srcId="{F70B4B38-F19D-43F1-AF5B-A63BDB52E91E}" destId="{647EF607-3DF0-4568-B695-26F0AA9EB3AF}" srcOrd="9" destOrd="0" presId="urn:microsoft.com/office/officeart/2005/8/layout/hProcess11"/>
    <dgm:cxn modelId="{50CD10F7-8F9C-4FD8-A019-93D38C62A77E}" type="presParOf" srcId="{F70B4B38-F19D-43F1-AF5B-A63BDB52E91E}" destId="{ECD84486-ABF7-40C6-93B5-554198EFDEE3}" srcOrd="10" destOrd="0" presId="urn:microsoft.com/office/officeart/2005/8/layout/hProcess11"/>
    <dgm:cxn modelId="{68E4696F-C9D1-454F-8DB1-AA3CC70133D7}" type="presParOf" srcId="{ECD84486-ABF7-40C6-93B5-554198EFDEE3}" destId="{7C1A6D08-DF58-46AB-B8CB-2E923108754D}" srcOrd="0" destOrd="0" presId="urn:microsoft.com/office/officeart/2005/8/layout/hProcess11"/>
    <dgm:cxn modelId="{893BEC1D-DF09-4708-86C7-9B1FBA41DD80}" type="presParOf" srcId="{ECD84486-ABF7-40C6-93B5-554198EFDEE3}" destId="{071961C9-0D2F-4EAF-82DE-136BE168DE95}" srcOrd="1" destOrd="0" presId="urn:microsoft.com/office/officeart/2005/8/layout/hProcess11"/>
    <dgm:cxn modelId="{E31DBE01-EDF3-44F3-8F40-5EA1C1AE44FD}" type="presParOf" srcId="{ECD84486-ABF7-40C6-93B5-554198EFDEE3}" destId="{F0535313-8A05-4570-A7D4-0258DD23B823}" srcOrd="2" destOrd="0" presId="urn:microsoft.com/office/officeart/2005/8/layout/hProcess11"/>
    <dgm:cxn modelId="{C652FB07-ECE7-4010-83B7-0EB92E2727F3}" type="presParOf" srcId="{F70B4B38-F19D-43F1-AF5B-A63BDB52E91E}" destId="{9C096724-3750-484A-BFEA-12E4BBCDBE0E}" srcOrd="11" destOrd="0" presId="urn:microsoft.com/office/officeart/2005/8/layout/hProcess11"/>
    <dgm:cxn modelId="{60D650E9-1AC8-4248-B6C3-EBF9EDC6E3AC}" type="presParOf" srcId="{F70B4B38-F19D-43F1-AF5B-A63BDB52E91E}" destId="{83781936-AE64-465C-B189-88214482BD87}" srcOrd="12" destOrd="0" presId="urn:microsoft.com/office/officeart/2005/8/layout/hProcess11"/>
    <dgm:cxn modelId="{552438B7-65D3-480A-8FD1-7B92447D1A44}" type="presParOf" srcId="{83781936-AE64-465C-B189-88214482BD87}" destId="{FF6C441D-B1EF-4A10-AA9A-27152F2305EB}" srcOrd="0" destOrd="0" presId="urn:microsoft.com/office/officeart/2005/8/layout/hProcess11"/>
    <dgm:cxn modelId="{82F65569-B93A-4793-82B5-4EF21814F722}" type="presParOf" srcId="{83781936-AE64-465C-B189-88214482BD87}" destId="{0B694F01-3D5A-4885-B4EF-3B0C90942572}" srcOrd="1" destOrd="0" presId="urn:microsoft.com/office/officeart/2005/8/layout/hProcess11"/>
    <dgm:cxn modelId="{91691C01-2D57-4095-BB34-747A98637040}" type="presParOf" srcId="{83781936-AE64-465C-B189-88214482BD87}" destId="{969EA03F-E1A1-491E-B5E1-040250C43AE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D5B6-B8D7-4E0F-B1CB-DF65B95727AF}">
      <dsp:nvSpPr>
        <dsp:cNvPr id="0" name=""/>
        <dsp:cNvSpPr/>
      </dsp:nvSpPr>
      <dsp:spPr>
        <a:xfrm>
          <a:off x="2197179" y="508"/>
          <a:ext cx="4040229" cy="222023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Convert to WCAG, PDF/UA, HTML5, and all accessible formats</a:t>
          </a:r>
        </a:p>
        <a:p>
          <a:pPr marL="171450" lvl="1" indent="-171450" algn="l" defTabSz="711200">
            <a:lnSpc>
              <a:spcPct val="90000"/>
            </a:lnSpc>
            <a:spcBef>
              <a:spcPct val="0"/>
            </a:spcBef>
            <a:spcAft>
              <a:spcPct val="15000"/>
            </a:spcAft>
            <a:buChar char="•"/>
          </a:pPr>
          <a:r>
            <a:rPr lang="en-US" sz="1600" kern="1200" dirty="0"/>
            <a:t>Convert from any print-ready file</a:t>
          </a:r>
        </a:p>
        <a:p>
          <a:pPr marL="171450" lvl="1" indent="-171450" algn="l" defTabSz="711200">
            <a:lnSpc>
              <a:spcPct val="90000"/>
            </a:lnSpc>
            <a:spcBef>
              <a:spcPct val="0"/>
            </a:spcBef>
            <a:spcAft>
              <a:spcPct val="15000"/>
            </a:spcAft>
            <a:buChar char="•"/>
          </a:pPr>
          <a:r>
            <a:rPr lang="en-US" sz="1600" kern="1200" dirty="0"/>
            <a:t>Deploy on premises or as SaaS</a:t>
          </a:r>
        </a:p>
        <a:p>
          <a:pPr marL="171450" lvl="1" indent="-171450" algn="l" defTabSz="711200">
            <a:lnSpc>
              <a:spcPct val="90000"/>
            </a:lnSpc>
            <a:spcBef>
              <a:spcPct val="0"/>
            </a:spcBef>
            <a:spcAft>
              <a:spcPct val="15000"/>
            </a:spcAft>
            <a:buChar char="•"/>
          </a:pPr>
          <a:r>
            <a:rPr lang="en-US" sz="1600" kern="1200" dirty="0"/>
            <a:t>Batch &amp; post-archive retrieval</a:t>
          </a:r>
        </a:p>
        <a:p>
          <a:pPr marL="171450" lvl="1" indent="-171450" algn="l" defTabSz="711200">
            <a:lnSpc>
              <a:spcPct val="90000"/>
            </a:lnSpc>
            <a:spcBef>
              <a:spcPct val="0"/>
            </a:spcBef>
            <a:spcAft>
              <a:spcPct val="15000"/>
            </a:spcAft>
            <a:buChar char="•"/>
          </a:pPr>
          <a:r>
            <a:rPr lang="en-US" sz="1600" kern="1200" dirty="0"/>
            <a:t>Accessible document validation</a:t>
          </a:r>
        </a:p>
      </dsp:txBody>
      <dsp:txXfrm>
        <a:off x="2197179" y="278037"/>
        <a:ext cx="3207643" cy="1665172"/>
      </dsp:txXfrm>
    </dsp:sp>
    <dsp:sp modelId="{91C94D6D-3A2A-4C0C-88B9-CEF49D56F42F}">
      <dsp:nvSpPr>
        <dsp:cNvPr id="0" name=""/>
        <dsp:cNvSpPr/>
      </dsp:nvSpPr>
      <dsp:spPr>
        <a:xfrm>
          <a:off x="1407" y="35826"/>
          <a:ext cx="2195771" cy="21495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Accessibility Automation Software</a:t>
          </a:r>
        </a:p>
      </dsp:txBody>
      <dsp:txXfrm>
        <a:off x="106342" y="140761"/>
        <a:ext cx="1985901" cy="1939724"/>
      </dsp:txXfrm>
    </dsp:sp>
    <dsp:sp modelId="{630DB158-2FAE-4891-9C0D-CBE5E8B2A906}">
      <dsp:nvSpPr>
        <dsp:cNvPr id="0" name=""/>
        <dsp:cNvSpPr/>
      </dsp:nvSpPr>
      <dsp:spPr>
        <a:xfrm>
          <a:off x="2193626" y="2436207"/>
          <a:ext cx="4045190" cy="21495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Document remediation</a:t>
          </a:r>
          <a:endParaRPr lang="en-US" sz="1600" kern="1200" dirty="0"/>
        </a:p>
        <a:p>
          <a:pPr marL="342900" lvl="2" indent="-171450" algn="l" defTabSz="711200">
            <a:lnSpc>
              <a:spcPct val="90000"/>
            </a:lnSpc>
            <a:spcBef>
              <a:spcPct val="0"/>
            </a:spcBef>
            <a:spcAft>
              <a:spcPct val="15000"/>
            </a:spcAft>
            <a:buChar char="•"/>
          </a:pPr>
          <a:r>
            <a:rPr lang="en-US" sz="1600" kern="1200" dirty="0">
              <a:solidFill>
                <a:schemeClr val="tx1"/>
              </a:solidFill>
            </a:rPr>
            <a:t>Braille, Large Print, eText, Audio</a:t>
          </a:r>
          <a:endParaRPr lang="en-US" sz="1600" kern="1200" dirty="0"/>
        </a:p>
        <a:p>
          <a:pPr marL="342900" lvl="2" indent="-171450" algn="l" defTabSz="711200">
            <a:lnSpc>
              <a:spcPct val="90000"/>
            </a:lnSpc>
            <a:spcBef>
              <a:spcPct val="0"/>
            </a:spcBef>
            <a:spcAft>
              <a:spcPct val="15000"/>
            </a:spcAft>
            <a:buChar char="•"/>
          </a:pPr>
          <a:r>
            <a:rPr lang="en-US" sz="1600" kern="1200" dirty="0"/>
            <a:t>Accessible WCAG, PDF/UA, HTML5</a:t>
          </a:r>
        </a:p>
        <a:p>
          <a:pPr marL="171450" lvl="1" indent="-171450" algn="l" defTabSz="711200">
            <a:lnSpc>
              <a:spcPct val="90000"/>
            </a:lnSpc>
            <a:spcBef>
              <a:spcPct val="0"/>
            </a:spcBef>
            <a:spcAft>
              <a:spcPct val="15000"/>
            </a:spcAft>
            <a:buChar char="•"/>
          </a:pPr>
          <a:r>
            <a:rPr lang="en-US" sz="1600" kern="1200" dirty="0">
              <a:solidFill>
                <a:schemeClr val="tx1"/>
              </a:solidFill>
            </a:rPr>
            <a:t>Consulting services</a:t>
          </a:r>
          <a:endParaRPr lang="en-US" sz="1600" kern="1200" dirty="0"/>
        </a:p>
        <a:p>
          <a:pPr marL="171450" lvl="1" indent="-171450" algn="l" defTabSz="711200">
            <a:lnSpc>
              <a:spcPct val="90000"/>
            </a:lnSpc>
            <a:spcBef>
              <a:spcPct val="0"/>
            </a:spcBef>
            <a:spcAft>
              <a:spcPct val="15000"/>
            </a:spcAft>
            <a:buChar char="•"/>
          </a:pPr>
          <a:r>
            <a:rPr lang="en-US" sz="1600" kern="1200" dirty="0">
              <a:solidFill>
                <a:schemeClr val="tx1"/>
              </a:solidFill>
            </a:rPr>
            <a:t>Assessments and validation</a:t>
          </a:r>
        </a:p>
        <a:p>
          <a:pPr marL="171450" lvl="1" indent="-171450" algn="l" defTabSz="711200">
            <a:lnSpc>
              <a:spcPct val="90000"/>
            </a:lnSpc>
            <a:spcBef>
              <a:spcPct val="0"/>
            </a:spcBef>
            <a:spcAft>
              <a:spcPct val="15000"/>
            </a:spcAft>
            <a:buChar char="•"/>
          </a:pPr>
          <a:r>
            <a:rPr lang="en-US" sz="1600" kern="1200" dirty="0">
              <a:solidFill>
                <a:schemeClr val="tx1"/>
              </a:solidFill>
            </a:rPr>
            <a:t>Training</a:t>
          </a:r>
        </a:p>
      </dsp:txBody>
      <dsp:txXfrm>
        <a:off x="2193626" y="2704906"/>
        <a:ext cx="3239092" cy="1612196"/>
      </dsp:txXfrm>
    </dsp:sp>
    <dsp:sp modelId="{417FBC3C-63E3-4ED2-AE4D-D4CA100B4BFD}">
      <dsp:nvSpPr>
        <dsp:cNvPr id="0" name=""/>
        <dsp:cNvSpPr/>
      </dsp:nvSpPr>
      <dsp:spPr>
        <a:xfrm>
          <a:off x="0" y="2436207"/>
          <a:ext cx="2190296" cy="21495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Accessibility Services</a:t>
          </a:r>
        </a:p>
      </dsp:txBody>
      <dsp:txXfrm>
        <a:off x="104935" y="2541142"/>
        <a:ext cx="1980426" cy="193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A8580-693B-4C54-B8D3-3FE62160427B}">
      <dsp:nvSpPr>
        <dsp:cNvPr id="0" name=""/>
        <dsp:cNvSpPr/>
      </dsp:nvSpPr>
      <dsp:spPr>
        <a:xfrm>
          <a:off x="0" y="1851660"/>
          <a:ext cx="11593287" cy="24688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E9FD1-19E4-4DFB-B764-B103EA208885}">
      <dsp:nvSpPr>
        <dsp:cNvPr id="0" name=""/>
        <dsp:cNvSpPr/>
      </dsp:nvSpPr>
      <dsp:spPr>
        <a:xfrm>
          <a:off x="553" y="0"/>
          <a:ext cx="1347549" cy="246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latin typeface="+mn-lt"/>
            </a:rPr>
            <a:t>1. Document Authoring</a:t>
          </a:r>
        </a:p>
      </dsp:txBody>
      <dsp:txXfrm>
        <a:off x="553" y="0"/>
        <a:ext cx="1347549" cy="2468880"/>
      </dsp:txXfrm>
    </dsp:sp>
    <dsp:sp modelId="{8219A60F-1E60-4BF5-86F5-FF71DA1816B8}">
      <dsp:nvSpPr>
        <dsp:cNvPr id="0" name=""/>
        <dsp:cNvSpPr/>
      </dsp:nvSpPr>
      <dsp:spPr>
        <a:xfrm>
          <a:off x="365718" y="2777489"/>
          <a:ext cx="617220" cy="61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C9DEE-4F6F-4037-BBAE-CDD51BB40FEB}">
      <dsp:nvSpPr>
        <dsp:cNvPr id="0" name=""/>
        <dsp:cNvSpPr/>
      </dsp:nvSpPr>
      <dsp:spPr>
        <a:xfrm>
          <a:off x="1415480" y="3703320"/>
          <a:ext cx="1412569" cy="246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a:latin typeface="+mn-lt"/>
            </a:rPr>
            <a:t>2. Translation Services</a:t>
          </a:r>
        </a:p>
      </dsp:txBody>
      <dsp:txXfrm>
        <a:off x="1415480" y="3703320"/>
        <a:ext cx="1412569" cy="2468880"/>
      </dsp:txXfrm>
    </dsp:sp>
    <dsp:sp modelId="{52F7AB40-D9AB-4C38-AF0E-EF74CF98BBAC}">
      <dsp:nvSpPr>
        <dsp:cNvPr id="0" name=""/>
        <dsp:cNvSpPr/>
      </dsp:nvSpPr>
      <dsp:spPr>
        <a:xfrm>
          <a:off x="1813155" y="2777489"/>
          <a:ext cx="617220" cy="61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D2C2A-E6F6-4282-8CA0-42A6B2519136}">
      <dsp:nvSpPr>
        <dsp:cNvPr id="0" name=""/>
        <dsp:cNvSpPr/>
      </dsp:nvSpPr>
      <dsp:spPr>
        <a:xfrm>
          <a:off x="2895427" y="0"/>
          <a:ext cx="1347549" cy="246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latin typeface="+mn-lt"/>
            </a:rPr>
            <a:t>3. Web Accessibility</a:t>
          </a:r>
        </a:p>
      </dsp:txBody>
      <dsp:txXfrm>
        <a:off x="2895427" y="0"/>
        <a:ext cx="1347549" cy="2468880"/>
      </dsp:txXfrm>
    </dsp:sp>
    <dsp:sp modelId="{F84978D5-5F44-4DD7-B6EE-30F26452A7AE}">
      <dsp:nvSpPr>
        <dsp:cNvPr id="0" name=""/>
        <dsp:cNvSpPr/>
      </dsp:nvSpPr>
      <dsp:spPr>
        <a:xfrm>
          <a:off x="3260592" y="2777489"/>
          <a:ext cx="617220" cy="61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ADF9F-1D12-4C34-8B56-61E4E5249F04}">
      <dsp:nvSpPr>
        <dsp:cNvPr id="0" name=""/>
        <dsp:cNvSpPr/>
      </dsp:nvSpPr>
      <dsp:spPr>
        <a:xfrm>
          <a:off x="4310354" y="3703320"/>
          <a:ext cx="1606441" cy="246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a:latin typeface="+mn-lt"/>
            </a:rPr>
            <a:t>4. Captioning</a:t>
          </a:r>
        </a:p>
      </dsp:txBody>
      <dsp:txXfrm>
        <a:off x="4310354" y="3703320"/>
        <a:ext cx="1606441" cy="2468880"/>
      </dsp:txXfrm>
    </dsp:sp>
    <dsp:sp modelId="{2D62F6EB-C9A1-4F55-BECB-32F3F5B03D7C}">
      <dsp:nvSpPr>
        <dsp:cNvPr id="0" name=""/>
        <dsp:cNvSpPr/>
      </dsp:nvSpPr>
      <dsp:spPr>
        <a:xfrm>
          <a:off x="4804965" y="2777489"/>
          <a:ext cx="617220" cy="61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70F5B-A0CF-4DB5-97F7-73F6590932F1}">
      <dsp:nvSpPr>
        <dsp:cNvPr id="0" name=""/>
        <dsp:cNvSpPr/>
      </dsp:nvSpPr>
      <dsp:spPr>
        <a:xfrm>
          <a:off x="5984173" y="0"/>
          <a:ext cx="1619377" cy="246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latin typeface="+mn-lt"/>
            </a:rPr>
            <a:t>5. Automated Accessibility</a:t>
          </a:r>
        </a:p>
      </dsp:txBody>
      <dsp:txXfrm>
        <a:off x="5984173" y="0"/>
        <a:ext cx="1619377" cy="2468880"/>
      </dsp:txXfrm>
    </dsp:sp>
    <dsp:sp modelId="{EEF1CE48-E30A-4469-8033-0AC0700DF3BC}">
      <dsp:nvSpPr>
        <dsp:cNvPr id="0" name=""/>
        <dsp:cNvSpPr/>
      </dsp:nvSpPr>
      <dsp:spPr>
        <a:xfrm>
          <a:off x="6485252" y="2777489"/>
          <a:ext cx="617220" cy="61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A6D08-DF58-46AB-B8CB-2E923108754D}">
      <dsp:nvSpPr>
        <dsp:cNvPr id="0" name=""/>
        <dsp:cNvSpPr/>
      </dsp:nvSpPr>
      <dsp:spPr>
        <a:xfrm>
          <a:off x="7670928" y="3703320"/>
          <a:ext cx="1347549" cy="246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a:latin typeface="+mn-lt"/>
            </a:rPr>
            <a:t>6. Digital Document Accessibility</a:t>
          </a:r>
        </a:p>
      </dsp:txBody>
      <dsp:txXfrm>
        <a:off x="7670928" y="3703320"/>
        <a:ext cx="1347549" cy="2468880"/>
      </dsp:txXfrm>
    </dsp:sp>
    <dsp:sp modelId="{071961C9-0D2F-4EAF-82DE-136BE168DE95}">
      <dsp:nvSpPr>
        <dsp:cNvPr id="0" name=""/>
        <dsp:cNvSpPr/>
      </dsp:nvSpPr>
      <dsp:spPr>
        <a:xfrm>
          <a:off x="8036093" y="2777489"/>
          <a:ext cx="617220" cy="61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C441D-B1EF-4A10-AA9A-27152F2305EB}">
      <dsp:nvSpPr>
        <dsp:cNvPr id="0" name=""/>
        <dsp:cNvSpPr/>
      </dsp:nvSpPr>
      <dsp:spPr>
        <a:xfrm>
          <a:off x="9085856" y="0"/>
          <a:ext cx="1347549" cy="246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latin typeface="+mn-lt"/>
            </a:rPr>
            <a:t>7. Workflow</a:t>
          </a:r>
        </a:p>
      </dsp:txBody>
      <dsp:txXfrm>
        <a:off x="9085856" y="0"/>
        <a:ext cx="1347549" cy="2468880"/>
      </dsp:txXfrm>
    </dsp:sp>
    <dsp:sp modelId="{0B694F01-3D5A-4885-B4EF-3B0C90942572}">
      <dsp:nvSpPr>
        <dsp:cNvPr id="0" name=""/>
        <dsp:cNvSpPr/>
      </dsp:nvSpPr>
      <dsp:spPr>
        <a:xfrm>
          <a:off x="9451020" y="2777489"/>
          <a:ext cx="617220" cy="61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55A0D-43D6-4F9A-A296-632C7F0ED981}" type="datetimeFigureOut">
              <a:rPr lang="en-CA" smtClean="0"/>
              <a:t>2019-08-28</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10E6D-C356-4939-B83F-C1531643C029}" type="slidenum">
              <a:rPr lang="en-CA" smtClean="0"/>
              <a:t>‹#›</a:t>
            </a:fld>
            <a:endParaRPr lang="en-CA"/>
          </a:p>
        </p:txBody>
      </p:sp>
    </p:spTree>
    <p:extLst>
      <p:ext uri="{BB962C8B-B14F-4D97-AF65-F5344CB8AC3E}">
        <p14:creationId xmlns:p14="http://schemas.microsoft.com/office/powerpoint/2010/main" val="281219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fld id="{96938DEA-B533-4A50-A700-3DD6B829172A}" type="slidenum">
              <a:rPr lang="en-US" smtClean="0"/>
              <a:t>1</a:t>
            </a:fld>
            <a:endParaRPr lang="en-US" dirty="0"/>
          </a:p>
        </p:txBody>
      </p:sp>
    </p:spTree>
    <p:extLst>
      <p:ext uri="{BB962C8B-B14F-4D97-AF65-F5344CB8AC3E}">
        <p14:creationId xmlns:p14="http://schemas.microsoft.com/office/powerpoint/2010/main" val="373942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lang="en-US" dirty="0" err="1"/>
              <a:t>AccessibilityNow</a:t>
            </a:r>
            <a:r>
              <a:rPr lang="en-US" dirty="0"/>
              <a:t> is a complete platform for creation of accessible documents. It includes solutions to meet all document accessibility needs of all organizations, large and small, both private sector and governments of all levels worldwide. Our software solutions provide high levels of automation and integration into any environment. </a:t>
            </a:r>
          </a:p>
          <a:p>
            <a:pPr marL="0" marR="0" lvl="0" indent="0" algn="l" defTabSz="137130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302" rtl="0" eaLnBrk="1" fontAlgn="auto" latinLnBrk="0" hangingPunct="1">
              <a:lnSpc>
                <a:spcPct val="100000"/>
              </a:lnSpc>
              <a:spcBef>
                <a:spcPts val="0"/>
              </a:spcBef>
              <a:spcAft>
                <a:spcPts val="0"/>
              </a:spcAft>
              <a:buClrTx/>
              <a:buSzTx/>
              <a:buFontTx/>
              <a:buNone/>
              <a:tabLst/>
              <a:defRPr/>
            </a:pPr>
            <a:r>
              <a:rPr lang="en-US" b="1" dirty="0" err="1"/>
              <a:t>AccessibilityNow</a:t>
            </a:r>
            <a:r>
              <a:rPr lang="en-US" b="1" dirty="0"/>
              <a:t> Publisher </a:t>
            </a:r>
            <a:r>
              <a:rPr lang="en-US" dirty="0"/>
              <a:t>is tailored to automatically tag static/versioned/published documents of all types.  We provide a broad range of services including remediation and quality assurance of all document types and creation of all formats including Accessible PDF, Braille, Large Print, eText and audio. We provide fulfillment and mailing services as well as consulting services, training and assessments. We can come in and evaluate your documents for risk and provide you with a roadmap to compliance. </a:t>
            </a:r>
            <a:r>
              <a:rPr lang="en-US" b="1" dirty="0" err="1"/>
              <a:t>AccessibilityNow</a:t>
            </a:r>
            <a:r>
              <a:rPr lang="en-US" b="1" dirty="0"/>
              <a:t> Validator </a:t>
            </a:r>
            <a:r>
              <a:rPr lang="en-US" dirty="0"/>
              <a:t>is an automated </a:t>
            </a:r>
          </a:p>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14</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6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a broad range of services including remediation of all document types and creation of all formats including Accessible PDF, Braille, Large Print, eText and audio. We provide fulfillment and mailing services as well as consulting services, training and assessments. We can come in and evaluate your documents for risk and provide you with a roadmap to compliance. </a:t>
            </a:r>
          </a:p>
          <a:p>
            <a:endParaRPr lang="en-US" dirty="0">
              <a:effectLst/>
            </a:endParaRPr>
          </a:p>
          <a:p>
            <a:r>
              <a:rPr lang="en-US" dirty="0">
                <a:effectLst/>
              </a:rPr>
              <a:t>MasterONE for transactional documents and why it is the only clear choice, multiple bureaus  supporting it -DAS, RNIB, Metrolina</a:t>
            </a:r>
          </a:p>
          <a:p>
            <a:endParaRPr lang="en-US" dirty="0">
              <a:effectLst/>
            </a:endParaRPr>
          </a:p>
          <a:p>
            <a:r>
              <a:rPr lang="en-US" dirty="0"/>
              <a:t>ATA for non-transactional docs is disrupting the remediation market and saving organizations millions of dollars</a:t>
            </a:r>
          </a:p>
          <a:p>
            <a:r>
              <a:rPr lang="en-US" dirty="0"/>
              <a:t>-incorporating ML/AI capabilities to speed turnaround, provide end-user self-service and reduce costs significantly without going offshore</a:t>
            </a:r>
          </a:p>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17</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44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D0580E8-5603-46C4-8656-2E4665D9C762}"/>
              </a:ext>
            </a:extLst>
          </p:cNvPr>
          <p:cNvSpPr>
            <a:spLocks noGrp="1"/>
          </p:cNvSpPr>
          <p:nvPr>
            <p:ph type="body" idx="1"/>
          </p:nvPr>
        </p:nvSpPr>
        <p:spPr/>
        <p:txBody>
          <a:bodyPr/>
          <a:lstStyle/>
          <a:p>
            <a:r>
              <a:rPr lang="en-US" dirty="0"/>
              <a:t>Remediating documents that can be accessed from an organization’s website is an imperative requirement to achieve ADA compliance as evidenced by the high number of ADA Title III lawsuits and settlements that have occurred in 2019!  The </a:t>
            </a:r>
            <a:r>
              <a:rPr lang="en-US" dirty="0" err="1"/>
              <a:t>AccessibilityNow</a:t>
            </a:r>
            <a:r>
              <a:rPr lang="en-US" dirty="0"/>
              <a:t> total document accessibility platform can mitigate the risks involved and guarantee compliance with accessibility regulations, from identifying the documents that are available on a customer’s website that need remediation to automatically remediating them into compliant, accessible formats. </a:t>
            </a:r>
          </a:p>
          <a:p>
            <a:endParaRPr lang="en-US" dirty="0"/>
          </a:p>
          <a:p>
            <a:r>
              <a:rPr lang="en-US" dirty="0"/>
              <a:t>A no cost service available from Crawford Technologies, </a:t>
            </a:r>
            <a:r>
              <a:rPr lang="en-US" dirty="0" err="1"/>
              <a:t>AccessibilityNow</a:t>
            </a:r>
            <a:r>
              <a:rPr lang="en-US" dirty="0"/>
              <a:t> </a:t>
            </a:r>
            <a:r>
              <a:rPr lang="en-US" dirty="0" err="1"/>
              <a:t>SiteScan</a:t>
            </a:r>
            <a:r>
              <a:rPr lang="en-US" dirty="0"/>
              <a:t> intelligently crawls a website, identifying all the documents that can be retrieved from the site, including where they are located. Once the list of documents is compiled, </a:t>
            </a:r>
            <a:r>
              <a:rPr lang="en-US" dirty="0" err="1"/>
              <a:t>AccessibilityNow</a:t>
            </a:r>
            <a:r>
              <a:rPr lang="en-US" dirty="0"/>
              <a:t> Validator determines which of those documents are accessible and which are not.  With that information, the customer can decide whether to immediately remediate the documents – either in an automated process or manually, and in batch or dynamically – and can then publish the newly accessible versions on their site.  They can choose to do the work internally, outsource the work to remediation services organizations, or leverage the </a:t>
            </a:r>
            <a:r>
              <a:rPr lang="en-US" dirty="0" err="1"/>
              <a:t>AccessibilityNow</a:t>
            </a:r>
            <a:r>
              <a:rPr lang="en-US" dirty="0"/>
              <a:t> platform – </a:t>
            </a:r>
            <a:r>
              <a:rPr lang="en-US" dirty="0" err="1"/>
              <a:t>AccessibilityNow</a:t>
            </a:r>
            <a:r>
              <a:rPr lang="en-US" dirty="0"/>
              <a:t> Publisher for on premises automated remediation, and/or AccessibilityNow.com for SaaS based, on demand, automated remediation, both which leverage AI and automation to facilitate quick and accurate turnaround during the remediation process; the customer can also leverage the </a:t>
            </a:r>
            <a:r>
              <a:rPr lang="en-US" dirty="0" err="1"/>
              <a:t>AccessibilityNow</a:t>
            </a:r>
            <a:r>
              <a:rPr lang="en-US" dirty="0"/>
              <a:t> Remediate services to manually remediate and perform quality assurance testing.  This workflow is expanded in the next slide.</a:t>
            </a:r>
          </a:p>
          <a:p>
            <a:endParaRPr lang="en-US" dirty="0"/>
          </a:p>
          <a:p>
            <a:r>
              <a:rPr lang="en-US" dirty="0" err="1"/>
              <a:t>AccessibilityNow</a:t>
            </a:r>
            <a:r>
              <a:rPr lang="en-US" dirty="0"/>
              <a:t> Dashboard optionally provides the customer with the capability to orchestrate and monitor all steps in the process.</a:t>
            </a:r>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D0580E8-5603-46C4-8656-2E4665D9C762}"/>
              </a:ext>
            </a:extLst>
          </p:cNvPr>
          <p:cNvSpPr>
            <a:spLocks noGrp="1"/>
          </p:cNvSpPr>
          <p:nvPr>
            <p:ph type="body" idx="1"/>
          </p:nvPr>
        </p:nvSpPr>
        <p:spPr/>
        <p:txBody>
          <a:bodyPr/>
          <a:lstStyle/>
          <a:p>
            <a:r>
              <a:rPr lang="en-US" dirty="0"/>
              <a:t>Documents are the lifeblood of all organizations, and while much customer-facing messaging is the result of system generated output, the majority of </a:t>
            </a:r>
            <a:r>
              <a:rPr lang="en-US" dirty="0" err="1"/>
              <a:t>entrrprise</a:t>
            </a:r>
            <a:r>
              <a:rPr lang="en-US" dirty="0"/>
              <a:t> documents are created on workstations – ad hoc correspondence, for example – or as published materials, such as brochures, annual reports, fund fact sheets, plan benefit documents, formularies, HR policy documents and forms, </a:t>
            </a:r>
            <a:r>
              <a:rPr lang="en-US" dirty="0" err="1"/>
              <a:t>etc</a:t>
            </a:r>
            <a:r>
              <a:rPr lang="en-US" dirty="0"/>
              <a:t>, or even on demand via interactive web/mobile applications. Regardless of the source, to be compliant with accessibility regulations, all documents must be available to those that need them in WCAG 2.0 Level AA  or PDF/UA compliant formats.  </a:t>
            </a:r>
          </a:p>
          <a:p>
            <a:endParaRPr lang="en-US" dirty="0"/>
          </a:p>
          <a:p>
            <a:r>
              <a:rPr lang="en-US" dirty="0"/>
              <a:t>In the past, these myriad documents were remediated manually due too the widely varying layouts, a process that is both costly and time-consuming.  Manual remediation requires specialized tools and specialized training/expertise that most organizations cannot support to handle the volumes of pages that require remediation.  Even the best manual remediators are limited in the volumes that they can process – less than 200 pages per day!  And the costs related to manual remediation exceeds $60 per hour…</a:t>
            </a:r>
          </a:p>
          <a:p>
            <a:endParaRPr lang="en-US" dirty="0"/>
          </a:p>
          <a:p>
            <a:r>
              <a:rPr lang="en-US" dirty="0"/>
              <a:t>The </a:t>
            </a:r>
            <a:r>
              <a:rPr lang="en-US" dirty="0" err="1"/>
              <a:t>AccessibilityNow</a:t>
            </a:r>
            <a:r>
              <a:rPr lang="en-US" dirty="0"/>
              <a:t> total document accessibility platform – specifically </a:t>
            </a:r>
            <a:r>
              <a:rPr lang="en-US" b="1" dirty="0" err="1"/>
              <a:t>AccessibilityNow</a:t>
            </a:r>
            <a:r>
              <a:rPr lang="en-US" b="1" dirty="0"/>
              <a:t> Publisher </a:t>
            </a:r>
            <a:r>
              <a:rPr lang="en-US" dirty="0"/>
              <a:t>and </a:t>
            </a:r>
            <a:r>
              <a:rPr lang="en-US" b="1" dirty="0"/>
              <a:t>AccessibilityNow.com</a:t>
            </a:r>
            <a:r>
              <a:rPr lang="en-US" dirty="0"/>
              <a:t>, augmented by </a:t>
            </a:r>
            <a:r>
              <a:rPr lang="en-US" b="1" dirty="0" err="1"/>
              <a:t>AccessibilityNow</a:t>
            </a:r>
            <a:r>
              <a:rPr lang="en-US" b="1" dirty="0"/>
              <a:t> Remediate </a:t>
            </a:r>
            <a:r>
              <a:rPr lang="en-US" dirty="0"/>
              <a:t>services – was created to leverage AI and automation to facilitate quick and accurate turnaround during the remediation process for static documents.  Operating at speeds from hundreds to 1000’s of pages per second, </a:t>
            </a:r>
            <a:r>
              <a:rPr lang="en-US" b="1" i="0" dirty="0" err="1"/>
              <a:t>AccessibilityNow</a:t>
            </a:r>
            <a:r>
              <a:rPr lang="en-US" b="1" i="0" dirty="0"/>
              <a:t> Publisher </a:t>
            </a:r>
            <a:r>
              <a:rPr lang="en-US" dirty="0"/>
              <a:t>automatically tags documents, dramatically reducing the time – and cost -- required to create compliant, usable documents, reducing any required manual involvement to quality assurance, touchup, and adding alt-text.  If an enterprise selects </a:t>
            </a:r>
            <a:r>
              <a:rPr lang="en-US" b="1" dirty="0" err="1"/>
              <a:t>AccessibilityNow</a:t>
            </a:r>
            <a:r>
              <a:rPr lang="en-US" b="1" dirty="0"/>
              <a:t> Remediate </a:t>
            </a:r>
            <a:r>
              <a:rPr lang="en-US" dirty="0"/>
              <a:t>services to perform QA and testing, Crawfordtech will guarantee that the resulting accessible PDF files will be WCAG and PDF/UA compliant.</a:t>
            </a:r>
          </a:p>
          <a:p>
            <a:endParaRPr lang="en-US" dirty="0"/>
          </a:p>
          <a:p>
            <a:r>
              <a:rPr lang="en-US" dirty="0"/>
              <a:t>The </a:t>
            </a:r>
            <a:r>
              <a:rPr lang="en-US" dirty="0" err="1"/>
              <a:t>AccessibilityNow</a:t>
            </a:r>
            <a:r>
              <a:rPr lang="en-US" dirty="0"/>
              <a:t> process workflow for static document remediation is very straight-forward and can be completely automated.  Once documents are selected for remediation, whether they are stored in a web CMS, generated on demand, are published materials available on an organization’s intranet, or documents generated by individuals at workstations, various methods can be invoked to ingest them into </a:t>
            </a:r>
            <a:r>
              <a:rPr lang="en-US" dirty="0" err="1"/>
              <a:t>AccessibilityNow</a:t>
            </a:r>
            <a:r>
              <a:rPr lang="en-US" dirty="0"/>
              <a:t> Publisher to be automatically tagged.  </a:t>
            </a:r>
            <a:r>
              <a:rPr lang="en-US" dirty="0" err="1"/>
              <a:t>AccessibilityNow</a:t>
            </a:r>
            <a:r>
              <a:rPr lang="en-US" dirty="0"/>
              <a:t> Publisher employs intelligent algorithms to examine the source PDF files to determine structure, fonts, objects, graphics, </a:t>
            </a:r>
            <a:r>
              <a:rPr lang="en-US" dirty="0" err="1"/>
              <a:t>etc</a:t>
            </a:r>
            <a:r>
              <a:rPr lang="en-US" dirty="0"/>
              <a:t> and inserts the appropriate tags.  The mostly-tagged files are then routed to a quality assurance process where the files are touched up, alt-text is added for graphic objects, and compliance/usability testing is completed.  Some organizations will leverage internal resources to complete the QA stage, while others will leverage </a:t>
            </a:r>
            <a:r>
              <a:rPr lang="en-US" dirty="0" err="1"/>
              <a:t>AccessibilityNow</a:t>
            </a:r>
            <a:r>
              <a:rPr lang="en-US" dirty="0"/>
              <a:t> Remediate services to complete the QA and testing.  If Crawfordtech performs the QA work, we will guarantee , the accessible PDFs will be WCAG and PDF/UA compliant. Once the QA process is complete, the accessible files are returned via secure channels to the designated landing repository or directories, so that they can be distributed appropriately.</a:t>
            </a:r>
          </a:p>
          <a:p>
            <a:endParaRPr lang="en-US" dirty="0"/>
          </a:p>
          <a:p>
            <a:r>
              <a:rPr lang="en-US" dirty="0"/>
              <a:t>Optionally, the </a:t>
            </a:r>
            <a:r>
              <a:rPr lang="en-US" dirty="0" err="1"/>
              <a:t>AccessibilityNow</a:t>
            </a:r>
            <a:r>
              <a:rPr lang="en-US" dirty="0"/>
              <a:t> Dashboard provides enterprises with the capabilities to orchestrate and monitor all steps in the remediation process.  </a:t>
            </a:r>
          </a:p>
        </p:txBody>
      </p:sp>
    </p:spTree>
    <p:extLst>
      <p:ext uri="{BB962C8B-B14F-4D97-AF65-F5344CB8AC3E}">
        <p14:creationId xmlns:p14="http://schemas.microsoft.com/office/powerpoint/2010/main" val="376737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D0580E8-5603-46C4-8656-2E4665D9C762}"/>
              </a:ext>
            </a:extLst>
          </p:cNvPr>
          <p:cNvSpPr>
            <a:spLocks noGrp="1"/>
          </p:cNvSpPr>
          <p:nvPr>
            <p:ph type="body" idx="1"/>
          </p:nvPr>
        </p:nvSpPr>
        <p:spPr/>
        <p:txBody>
          <a:bodyPr/>
          <a:lstStyle/>
          <a:p>
            <a:r>
              <a:rPr lang="en-US" dirty="0"/>
              <a:t>Documents are the lifeblood of all organizations, and most of the customer-facing messaging is the result of system generated output from enterprise applications, such as statements, invoices, notifications, policies, confirmations, etc.  Regardless of the source, to be compliant with accessibility regulations, all documents must be available to those that need them in WCAG 2.0 Level AA compliant formats – accessible PDF, PDF/UA, or accessible HTML5.</a:t>
            </a:r>
          </a:p>
          <a:p>
            <a:endParaRPr lang="en-US" dirty="0"/>
          </a:p>
          <a:p>
            <a:r>
              <a:rPr lang="en-US" dirty="0"/>
              <a:t>In the past, these documents were manually remediated on an exception basis, a process that is both costly and time-consuming. Manual remediation requires specialized tools and specialized training/expertise that most organizations cannot support to handle the volumes of pages that require remediation. Additionally, most organizations have not evaluated or adopted automated software to transform their high-volume transactional output workflows to support accessibility compliance, and most have not trained CSRs to deal with accessibility requests. Many large enterprises generate hundreds of millions of customer communications monthly, and a manual remediation strategy is not sustainable at high volumes… Even the best manual remediators are limited to processing 200 pages per day or less at an industry average of $60 per hour!  </a:t>
            </a:r>
          </a:p>
          <a:p>
            <a:endParaRPr lang="en-US" dirty="0"/>
          </a:p>
          <a:p>
            <a:pPr marL="0" marR="0" lvl="0" indent="0" algn="l" defTabSz="1371302" rtl="0" eaLnBrk="1" fontAlgn="auto" latinLnBrk="0" hangingPunct="1">
              <a:lnSpc>
                <a:spcPct val="100000"/>
              </a:lnSpc>
              <a:spcBef>
                <a:spcPts val="0"/>
              </a:spcBef>
              <a:spcAft>
                <a:spcPts val="0"/>
              </a:spcAft>
              <a:buClrTx/>
              <a:buSzTx/>
              <a:buFontTx/>
              <a:buNone/>
              <a:tabLst/>
              <a:defRPr/>
            </a:pPr>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Transactional</a:t>
            </a:r>
            <a:r>
              <a:rPr lang="en-US" sz="1800" kern="1200" dirty="0">
                <a:solidFill>
                  <a:schemeClr val="tx1"/>
                </a:solidFill>
                <a:effectLst/>
                <a:latin typeface="+mn-lt"/>
                <a:ea typeface="+mn-ea"/>
                <a:cs typeface="+mn-cs"/>
              </a:rPr>
              <a:t> is the market-leading solution for making transactional documents into accessible formats. It is installed on-premises and fully automates the tagging process. This software includes </a:t>
            </a:r>
            <a:r>
              <a:rPr lang="en-US" sz="1800" kern="1200" dirty="0" err="1">
                <a:solidFill>
                  <a:schemeClr val="tx1"/>
                </a:solidFill>
                <a:effectLst/>
                <a:latin typeface="+mn-lt"/>
                <a:ea typeface="+mn-ea"/>
                <a:cs typeface="+mn-cs"/>
              </a:rPr>
              <a:t>AccessibilityNow</a:t>
            </a:r>
            <a:r>
              <a:rPr lang="en-US" sz="1800" kern="1200" dirty="0">
                <a:solidFill>
                  <a:schemeClr val="tx1"/>
                </a:solidFill>
                <a:effectLst/>
                <a:latin typeface="+mn-lt"/>
                <a:ea typeface="+mn-ea"/>
                <a:cs typeface="+mn-cs"/>
              </a:rPr>
              <a:t> Designer, a GUI design tool for setting up rules for creating accessible documents in all formats. </a:t>
            </a:r>
            <a:endParaRPr lang="en-US" dirty="0"/>
          </a:p>
          <a:p>
            <a:endParaRPr lang="en-US" dirty="0"/>
          </a:p>
          <a:p>
            <a:r>
              <a:rPr lang="en-US" dirty="0"/>
              <a:t>The </a:t>
            </a:r>
            <a:r>
              <a:rPr lang="en-US" dirty="0" err="1"/>
              <a:t>AccessibilityNow</a:t>
            </a:r>
            <a:r>
              <a:rPr lang="en-US" dirty="0"/>
              <a:t> total document accessibility platform – specifically </a:t>
            </a:r>
            <a:r>
              <a:rPr lang="en-US" b="1" dirty="0" err="1"/>
              <a:t>AccessibilityNow</a:t>
            </a:r>
            <a:r>
              <a:rPr lang="en-US" b="1" dirty="0"/>
              <a:t> Transactional </a:t>
            </a:r>
            <a:r>
              <a:rPr lang="en-US" dirty="0"/>
              <a:t>with </a:t>
            </a:r>
            <a:r>
              <a:rPr lang="en-US" b="1" dirty="0" err="1"/>
              <a:t>AccessibilityNow</a:t>
            </a:r>
            <a:r>
              <a:rPr lang="en-US" b="1" dirty="0"/>
              <a:t> Designer </a:t>
            </a:r>
            <a:r>
              <a:rPr lang="en-US" dirty="0"/>
              <a:t>(augmented by </a:t>
            </a:r>
            <a:r>
              <a:rPr lang="en-US" dirty="0" err="1"/>
              <a:t>AutoSense</a:t>
            </a:r>
            <a:r>
              <a:rPr lang="en-US" dirty="0"/>
              <a:t>) – was created to leverage AI and automation to facilitate quick and accurate turnaround during the remediation process for high-volume transactional documents.  Operating at speeds  up to 150,000+ pages per second, </a:t>
            </a:r>
            <a:r>
              <a:rPr lang="en-US" b="1" dirty="0" err="1"/>
              <a:t>AccessibilityNow</a:t>
            </a:r>
            <a:r>
              <a:rPr lang="en-US" b="1" dirty="0"/>
              <a:t> Transactional </a:t>
            </a:r>
            <a:r>
              <a:rPr lang="en-US" dirty="0"/>
              <a:t>can ingest any print-ready file format – AFP, Xerox, PDF, PostScript, PCL, Line data, Image – and can generate all electronic accessible formats – WCAG PDF, PDF/UA, and HTML5.   The underlying architecture of the </a:t>
            </a:r>
            <a:r>
              <a:rPr lang="en-US" dirty="0" err="1"/>
              <a:t>AccessibilityNow</a:t>
            </a:r>
            <a:r>
              <a:rPr lang="en-US" dirty="0"/>
              <a:t> platform is </a:t>
            </a:r>
            <a:r>
              <a:rPr lang="en-US" b="1" dirty="0"/>
              <a:t>MasterONE</a:t>
            </a:r>
            <a:r>
              <a:rPr lang="en-US" dirty="0"/>
              <a:t>, which enables one template setup built in </a:t>
            </a:r>
            <a:r>
              <a:rPr lang="en-US" b="1" dirty="0" err="1"/>
              <a:t>AccessibilityNow</a:t>
            </a:r>
            <a:r>
              <a:rPr lang="en-US" b="1" dirty="0"/>
              <a:t> Designer </a:t>
            </a:r>
            <a:r>
              <a:rPr lang="en-US" dirty="0"/>
              <a:t>to create all the physical accommodation formats – braille, large print, e-text, and audio - as well as the electronic formats, rom one template.</a:t>
            </a:r>
          </a:p>
          <a:p>
            <a:endParaRPr lang="en-US" dirty="0"/>
          </a:p>
          <a:p>
            <a:r>
              <a:rPr lang="en-US" dirty="0"/>
              <a:t>The </a:t>
            </a:r>
            <a:r>
              <a:rPr lang="en-US" dirty="0" err="1"/>
              <a:t>AccessibilityNow</a:t>
            </a:r>
            <a:r>
              <a:rPr lang="en-US" dirty="0"/>
              <a:t> automated workflow to remediate high-volume transactional document in batch mode is very straight-forward.  Enterprise applications, interactive applications, or document composition platforms generate formatted print ready flies, which are queued for processing. Based on data or business rules, the files are matched with templates built in </a:t>
            </a:r>
            <a:r>
              <a:rPr lang="en-US" dirty="0" err="1"/>
              <a:t>AccessibilityNow</a:t>
            </a:r>
            <a:r>
              <a:rPr lang="en-US" dirty="0"/>
              <a:t> Designer which configure them for fully automated tagging in </a:t>
            </a:r>
            <a:r>
              <a:rPr lang="en-US" dirty="0" err="1"/>
              <a:t>AccessibilityNow</a:t>
            </a:r>
            <a:r>
              <a:rPr lang="en-US" dirty="0"/>
              <a:t> Transactional.  </a:t>
            </a:r>
            <a:r>
              <a:rPr lang="en-US" dirty="0" err="1"/>
              <a:t>AccessibilityNow</a:t>
            </a:r>
            <a:r>
              <a:rPr lang="en-US" dirty="0"/>
              <a:t> Transactional then normalizes, optimizes, and conditions the files while automatically tagging all the document elements/objects.  It then transforms the optimized files into the target accessible format – </a:t>
            </a:r>
            <a:r>
              <a:rPr lang="en-US" dirty="0" err="1"/>
              <a:t>accessibile</a:t>
            </a:r>
            <a:r>
              <a:rPr lang="en-US" dirty="0"/>
              <a:t> PDF or HTML5. Next, the accessible files are generally routed to an ePresentment repository or files structure, and notifications are sent via the appropriate channels to customers to inform them that their documents are ready for retrieval and consumption.  Recipients then employ the assistive technology or device of their choice to “view” their documents.</a:t>
            </a:r>
          </a:p>
          <a:p>
            <a:endParaRPr lang="en-US" dirty="0"/>
          </a:p>
          <a:p>
            <a:r>
              <a:rPr lang="en-US" dirty="0"/>
              <a:t>Optionally, the </a:t>
            </a:r>
            <a:r>
              <a:rPr lang="en-US" b="1" dirty="0" err="1"/>
              <a:t>AccessibilityNow</a:t>
            </a:r>
            <a:r>
              <a:rPr lang="en-US" b="1" dirty="0"/>
              <a:t> Dashboard </a:t>
            </a:r>
            <a:r>
              <a:rPr lang="en-US" dirty="0"/>
              <a:t>provides enterprises with the capabilities to orchestrate and monitor all steps in the remediation process.  </a:t>
            </a:r>
          </a:p>
          <a:p>
            <a:endParaRPr lang="en-US" dirty="0"/>
          </a:p>
          <a:p>
            <a:r>
              <a:rPr lang="en-US" dirty="0"/>
              <a:t>An undeniable advantage of the </a:t>
            </a:r>
            <a:r>
              <a:rPr lang="en-US" dirty="0" err="1"/>
              <a:t>AccessibilityNow</a:t>
            </a:r>
            <a:r>
              <a:rPr lang="en-US" dirty="0"/>
              <a:t> platform is that it supports fully automated document remediation of customer communications in an on demand/dynamic retrieval scenario, which is the most common way that enterprises facilitate online access and viewing of customer communications. The next slide illustrates the </a:t>
            </a:r>
            <a:r>
              <a:rPr lang="en-US" dirty="0" err="1"/>
              <a:t>AccessibilityNow</a:t>
            </a:r>
            <a:r>
              <a:rPr lang="en-US" dirty="0"/>
              <a:t> platform solution and workflow for dynamic remediation of transactional documents.</a:t>
            </a:r>
          </a:p>
          <a:p>
            <a:endParaRPr lang="en-US" dirty="0"/>
          </a:p>
          <a:p>
            <a:endParaRPr lang="en-US" dirty="0"/>
          </a:p>
        </p:txBody>
      </p:sp>
    </p:spTree>
    <p:extLst>
      <p:ext uri="{BB962C8B-B14F-4D97-AF65-F5344CB8AC3E}">
        <p14:creationId xmlns:p14="http://schemas.microsoft.com/office/powerpoint/2010/main" val="236371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D0580E8-5603-46C4-8656-2E4665D9C762}"/>
              </a:ext>
            </a:extLst>
          </p:cNvPr>
          <p:cNvSpPr>
            <a:spLocks noGrp="1"/>
          </p:cNvSpPr>
          <p:nvPr>
            <p:ph type="body" idx="1"/>
          </p:nvPr>
        </p:nvSpPr>
        <p:spPr/>
        <p:txBody>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Transactional</a:t>
            </a:r>
            <a:r>
              <a:rPr lang="en-US" sz="1800" kern="1200" dirty="0">
                <a:solidFill>
                  <a:schemeClr val="tx1"/>
                </a:solidFill>
                <a:effectLst/>
                <a:latin typeface="+mn-lt"/>
                <a:ea typeface="+mn-ea"/>
                <a:cs typeface="+mn-cs"/>
              </a:rPr>
              <a:t> is the market-leading solution for making transactional documents into accessible formats. It is installed on-premises and fully automates the tagging process. This software includes </a:t>
            </a:r>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Designer</a:t>
            </a:r>
            <a:r>
              <a:rPr lang="en-US" sz="1800" kern="1200" dirty="0">
                <a:solidFill>
                  <a:schemeClr val="tx1"/>
                </a:solidFill>
                <a:effectLst/>
                <a:latin typeface="+mn-lt"/>
                <a:ea typeface="+mn-ea"/>
                <a:cs typeface="+mn-cs"/>
              </a:rPr>
              <a:t>, a GUI design tool for setting up rules for creating accessible documents in all formats. </a:t>
            </a:r>
            <a:endParaRPr lang="en-US" dirty="0"/>
          </a:p>
          <a:p>
            <a:endParaRPr lang="en-US" dirty="0"/>
          </a:p>
          <a:p>
            <a:r>
              <a:rPr lang="en-US" dirty="0"/>
              <a:t>The </a:t>
            </a:r>
            <a:r>
              <a:rPr lang="en-US" dirty="0" err="1"/>
              <a:t>AccessibilityNow</a:t>
            </a:r>
            <a:r>
              <a:rPr lang="en-US" dirty="0"/>
              <a:t> total document accessibility platform – specifically </a:t>
            </a:r>
            <a:r>
              <a:rPr lang="en-US" b="1" dirty="0" err="1"/>
              <a:t>AccessibilityNow</a:t>
            </a:r>
            <a:r>
              <a:rPr lang="en-US" b="1" dirty="0"/>
              <a:t> Transactional </a:t>
            </a:r>
            <a:r>
              <a:rPr lang="en-US" dirty="0"/>
              <a:t>with </a:t>
            </a:r>
            <a:r>
              <a:rPr lang="en-US" b="1" dirty="0" err="1"/>
              <a:t>AccessibilityNow</a:t>
            </a:r>
            <a:r>
              <a:rPr lang="en-US" b="1" dirty="0"/>
              <a:t> Designer </a:t>
            </a:r>
            <a:r>
              <a:rPr lang="en-US" dirty="0"/>
              <a:t>(augmented by </a:t>
            </a:r>
            <a:r>
              <a:rPr lang="en-US" dirty="0" err="1"/>
              <a:t>AutoSense</a:t>
            </a:r>
            <a:r>
              <a:rPr lang="en-US" dirty="0"/>
              <a:t>) – was created to leverage AI and automation to facilitate quick and accurate turnaround for remediating high-volume transactional documents.  Operating at speeds up to 150,000+ pages per second, </a:t>
            </a:r>
            <a:r>
              <a:rPr lang="en-US" b="1" dirty="0" err="1"/>
              <a:t>AccessibilityNow</a:t>
            </a:r>
            <a:r>
              <a:rPr lang="en-US" b="1" dirty="0"/>
              <a:t> Transactional </a:t>
            </a:r>
            <a:r>
              <a:rPr lang="en-US" dirty="0"/>
              <a:t>can ingest any print-ready file format – AFP, Xerox, PDF, PostScript, PCL, Line data, Image – and can generate all electronic accessible formats – WCAG PDF, PDF/UA, and HTML5.   The underlying architecture of the </a:t>
            </a:r>
            <a:r>
              <a:rPr lang="en-US" dirty="0" err="1"/>
              <a:t>AccessibilityNow</a:t>
            </a:r>
            <a:r>
              <a:rPr lang="en-US" dirty="0"/>
              <a:t> platform is </a:t>
            </a:r>
            <a:r>
              <a:rPr lang="en-US" b="1" dirty="0"/>
              <a:t>MasterONE</a:t>
            </a:r>
            <a:r>
              <a:rPr lang="en-US" dirty="0"/>
              <a:t>, which enables one template setup built in </a:t>
            </a:r>
            <a:r>
              <a:rPr lang="en-US" b="1" dirty="0" err="1"/>
              <a:t>AccessibilityNow</a:t>
            </a:r>
            <a:r>
              <a:rPr lang="en-US" b="1" dirty="0"/>
              <a:t> Designer </a:t>
            </a:r>
            <a:r>
              <a:rPr lang="en-US" dirty="0"/>
              <a:t>to create all the physical accommodation formats – braille, large print, e-text, and audio - as well as the electronic formats, from one template.</a:t>
            </a:r>
          </a:p>
          <a:p>
            <a:endParaRPr lang="en-US" dirty="0"/>
          </a:p>
          <a:p>
            <a:pPr marL="0" marR="0" lvl="0" indent="0" algn="l" defTabSz="1371302" rtl="0" eaLnBrk="1" fontAlgn="auto" latinLnBrk="0" hangingPunct="1">
              <a:lnSpc>
                <a:spcPct val="100000"/>
              </a:lnSpc>
              <a:spcBef>
                <a:spcPts val="0"/>
              </a:spcBef>
              <a:spcAft>
                <a:spcPts val="0"/>
              </a:spcAft>
              <a:buClrTx/>
              <a:buSzTx/>
              <a:buFontTx/>
              <a:buNone/>
              <a:tabLst/>
              <a:defRPr/>
            </a:pPr>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Transactional</a:t>
            </a:r>
            <a:r>
              <a:rPr lang="en-US" sz="1800" kern="1200" dirty="0">
                <a:solidFill>
                  <a:schemeClr val="tx1"/>
                </a:solidFill>
                <a:effectLst/>
                <a:latin typeface="+mn-lt"/>
                <a:ea typeface="+mn-ea"/>
                <a:cs typeface="+mn-cs"/>
              </a:rPr>
              <a:t> is used by some of the largest banks and healthcare companies in America. Many of these companies are converting millions of statements into accessible PDF and HTML every day. They depend on its’ quality, and reliability to provide their customers with the best quality accessible documents that can be delivered. Did we mention speed? With sub-second conversion times for most documents, manual remediation just does not compete. </a:t>
            </a:r>
          </a:p>
          <a:p>
            <a:endParaRPr lang="en-US" dirty="0"/>
          </a:p>
          <a:p>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Gateway plus </a:t>
            </a:r>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Transactional </a:t>
            </a:r>
            <a:r>
              <a:rPr lang="en-US" sz="1800" kern="1200" dirty="0">
                <a:solidFill>
                  <a:schemeClr val="tx1"/>
                </a:solidFill>
                <a:effectLst/>
                <a:latin typeface="+mn-lt"/>
                <a:ea typeface="+mn-ea"/>
                <a:cs typeface="+mn-cs"/>
              </a:rPr>
              <a:t>is the ideal solution for large organizations. It provides a common RESTful API for retrieving documents from any Enterprise Content Management (ECM) and Archive systems. Using </a:t>
            </a:r>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Gateway</a:t>
            </a:r>
            <a:r>
              <a:rPr lang="en-US" sz="1800" kern="1200" dirty="0">
                <a:solidFill>
                  <a:schemeClr val="tx1"/>
                </a:solidFill>
                <a:effectLst/>
                <a:latin typeface="+mn-lt"/>
                <a:ea typeface="+mn-ea"/>
                <a:cs typeface="+mn-cs"/>
              </a:rPr>
              <a:t>, document tagging can be run dynamically on a real-time basis in milliseconds while documents are being retrieved for viewing or downloading. This means that your existing archives of documents can automatically be made accessible when needed. You do not need to make document creation workflow changes and you avoid incurring additional storage overhead which many other approaches incur.</a:t>
            </a:r>
          </a:p>
          <a:p>
            <a:endParaRPr lang="en-US" sz="1800" kern="1200" dirty="0">
              <a:solidFill>
                <a:schemeClr val="tx1"/>
              </a:solidFill>
              <a:effectLst/>
              <a:latin typeface="+mn-lt"/>
              <a:ea typeface="+mn-ea"/>
              <a:cs typeface="+mn-cs"/>
            </a:endParaRPr>
          </a:p>
          <a:p>
            <a:r>
              <a:rPr lang="en-US" sz="1800" b="1" kern="1200" dirty="0" err="1">
                <a:solidFill>
                  <a:schemeClr val="tx1"/>
                </a:solidFill>
                <a:effectLst/>
                <a:latin typeface="+mn-lt"/>
                <a:ea typeface="+mn-ea"/>
                <a:cs typeface="+mn-cs"/>
              </a:rPr>
              <a:t>AccessibilityNow</a:t>
            </a:r>
            <a:r>
              <a:rPr lang="en-US" sz="1800" b="1" kern="1200" dirty="0">
                <a:solidFill>
                  <a:schemeClr val="tx1"/>
                </a:solidFill>
                <a:effectLst/>
                <a:latin typeface="+mn-lt"/>
                <a:ea typeface="+mn-ea"/>
                <a:cs typeface="+mn-cs"/>
              </a:rPr>
              <a:t> Gateway </a:t>
            </a:r>
            <a:r>
              <a:rPr lang="en-US" sz="1800" kern="1200" dirty="0">
                <a:solidFill>
                  <a:schemeClr val="tx1"/>
                </a:solidFill>
                <a:effectLst/>
                <a:latin typeface="+mn-lt"/>
                <a:ea typeface="+mn-ea"/>
                <a:cs typeface="+mn-cs"/>
              </a:rPr>
              <a:t>is compatible with many document storage systems including IBM Content Manager OnDemand (CMOD), </a:t>
            </a:r>
            <a:r>
              <a:rPr lang="en-US" sz="1800" kern="1200" dirty="0" err="1">
                <a:solidFill>
                  <a:schemeClr val="tx1"/>
                </a:solidFill>
                <a:effectLst/>
                <a:latin typeface="+mn-lt"/>
                <a:ea typeface="+mn-ea"/>
                <a:cs typeface="+mn-cs"/>
              </a:rPr>
              <a:t>Filenet</a:t>
            </a:r>
            <a:r>
              <a:rPr lang="en-US" sz="1800" kern="1200" dirty="0">
                <a:solidFill>
                  <a:schemeClr val="tx1"/>
                </a:solidFill>
                <a:effectLst/>
                <a:latin typeface="+mn-lt"/>
                <a:ea typeface="+mn-ea"/>
                <a:cs typeface="+mn-cs"/>
              </a:rPr>
              <a:t>, Documentum, ASG Mobius, Alfresco and many others.</a:t>
            </a:r>
            <a:endParaRPr lang="en-US" dirty="0"/>
          </a:p>
          <a:p>
            <a:endParaRPr lang="en-US" dirty="0"/>
          </a:p>
          <a:p>
            <a:r>
              <a:rPr lang="en-US" dirty="0"/>
              <a:t>Optionally, the </a:t>
            </a:r>
            <a:r>
              <a:rPr lang="en-US" dirty="0" err="1"/>
              <a:t>AccessibilityNow</a:t>
            </a:r>
            <a:r>
              <a:rPr lang="en-US" dirty="0"/>
              <a:t> Dashboard provides enterprises with the capabilities to orchestrate and monitor all steps in the remediation process.  </a:t>
            </a:r>
          </a:p>
        </p:txBody>
      </p:sp>
    </p:spTree>
    <p:extLst>
      <p:ext uri="{BB962C8B-B14F-4D97-AF65-F5344CB8AC3E}">
        <p14:creationId xmlns:p14="http://schemas.microsoft.com/office/powerpoint/2010/main" val="337916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24</a:t>
            </a:fld>
            <a:endParaRPr lang="en-US"/>
          </a:p>
        </p:txBody>
      </p:sp>
    </p:spTree>
    <p:extLst>
      <p:ext uri="{BB962C8B-B14F-4D97-AF65-F5344CB8AC3E}">
        <p14:creationId xmlns:p14="http://schemas.microsoft.com/office/powerpoint/2010/main" val="78843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16DA0-FA71-44ED-9704-D59E9FFC1E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81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938DEA-B533-4A50-A700-3DD6B82917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21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4CF197-D388-40C8-BEE2-55A2C436D2BD}"/>
              </a:ext>
            </a:extLst>
          </p:cNvPr>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23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is a US based study.</a:t>
            </a:r>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67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76F06D2-D704-4567-B936-A354A6D8DAC5}"/>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8</a:t>
            </a:fld>
            <a:endParaRPr lang="en-US"/>
          </a:p>
        </p:txBody>
      </p:sp>
    </p:spTree>
    <p:extLst>
      <p:ext uri="{BB962C8B-B14F-4D97-AF65-F5344CB8AC3E}">
        <p14:creationId xmlns:p14="http://schemas.microsoft.com/office/powerpoint/2010/main" val="281103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lang="en-US" dirty="0" err="1"/>
              <a:t>AccessibilityNow</a:t>
            </a:r>
            <a:r>
              <a:rPr lang="en-US" dirty="0"/>
              <a:t> is a complete platform for creation of accessible documents. It has solutions to meet all document accessibility needs of all organizations, large and small, both private sector and governments of all levels worldwide. Our software solutions provide high levels of automation and integration into any environment and have solutions tailored to static documents of all types, and to transactional documents and their unique workflows.  We provide a broad range of services including remediation of all document types and creation of all formats including Accessible PDF, Braille, Large Print, </a:t>
            </a:r>
            <a:r>
              <a:rPr lang="en-US" dirty="0" err="1"/>
              <a:t>eText</a:t>
            </a:r>
            <a:r>
              <a:rPr lang="en-US" dirty="0"/>
              <a:t> and audio. We provide fulfillment and mailing services as well as consulting services, training and assessments. We can come in and evaluate your documents for risk and provide you with a roadmap to compliance. </a:t>
            </a:r>
          </a:p>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9</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79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11</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52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302" rtl="0" eaLnBrk="1" fontAlgn="auto" latinLnBrk="0" hangingPunct="1">
              <a:lnSpc>
                <a:spcPct val="100000"/>
              </a:lnSpc>
              <a:spcBef>
                <a:spcPts val="0"/>
              </a:spcBef>
              <a:spcAft>
                <a:spcPts val="0"/>
              </a:spcAft>
              <a:buClrTx/>
              <a:buSzTx/>
              <a:buFontTx/>
              <a:buNone/>
              <a:tabLst/>
              <a:defRPr/>
            </a:pPr>
            <a:r>
              <a:rPr lang="en-US" dirty="0" err="1"/>
              <a:t>AccessibilityNow</a:t>
            </a:r>
            <a:r>
              <a:rPr lang="en-US" dirty="0"/>
              <a:t> is a complete platform for creation of accessible documents. It includes solutions to meet all document accessibility needs of all organizations, large and small, both private sector and governments of all levels worldwide. Our software solutions provide high levels of automation and integration into any environment. </a:t>
            </a:r>
            <a:r>
              <a:rPr lang="en-US" b="1" dirty="0" err="1"/>
              <a:t>AccessibilityNow</a:t>
            </a:r>
            <a:r>
              <a:rPr lang="en-US" b="1" dirty="0"/>
              <a:t> Transactional </a:t>
            </a:r>
            <a:r>
              <a:rPr lang="en-US" dirty="0"/>
              <a:t>is tailored to automatically tag high-volume customer communications like statements and bills, insurance policies, correspondence, and notifications documents of all types.  Our solutions can operate in a batch processing environment, or they can be deployed to support real-time on demand workflows.</a:t>
            </a:r>
          </a:p>
          <a:p>
            <a:pPr marL="0" marR="0" lvl="0" indent="0" algn="l" defTabSz="137130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302" rtl="0" eaLnBrk="1" fontAlgn="auto" latinLnBrk="0" hangingPunct="1">
              <a:lnSpc>
                <a:spcPct val="100000"/>
              </a:lnSpc>
              <a:spcBef>
                <a:spcPts val="0"/>
              </a:spcBef>
              <a:spcAft>
                <a:spcPts val="0"/>
              </a:spcAft>
              <a:buClrTx/>
              <a:buSzTx/>
              <a:buFontTx/>
              <a:buNone/>
              <a:tabLst/>
              <a:defRPr/>
            </a:pPr>
            <a:r>
              <a:rPr lang="en-US" dirty="0">
                <a:effectLst/>
              </a:rPr>
              <a:t>MasterONE for transactional documents is the only clear choice for efficiently generating accommodation formats.  Multiple bureaus  supporting it –our DAS operation and RNIB in the UK. One single configuration setup is needed per document type, and all formats can be automatically created. It allows you to address the requirements for all of your recipients with a single solution. So that means that once you have set up or paid someone to set up an application for any format, it does not cost you anything to use the setup file for creating any other formats.</a:t>
            </a:r>
          </a:p>
          <a:p>
            <a:pPr marL="0" marR="0" lvl="0" indent="0" algn="l" defTabSz="137130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302" rtl="0" eaLnBrk="1" fontAlgn="auto" latinLnBrk="0" hangingPunct="1">
              <a:lnSpc>
                <a:spcPct val="100000"/>
              </a:lnSpc>
              <a:spcBef>
                <a:spcPts val="0"/>
              </a:spcBef>
              <a:spcAft>
                <a:spcPts val="0"/>
              </a:spcAft>
              <a:buClrTx/>
              <a:buSzTx/>
              <a:buFontTx/>
              <a:buNone/>
              <a:tabLst/>
              <a:defRPr/>
            </a:pPr>
            <a:r>
              <a:rPr lang="en-US" dirty="0"/>
              <a:t>We provide a broad range of services including remediation and quality assurance of all document types and creation of all formats including Accessible PDF, Braille, Large Print, eText and audio. We provide fulfillment and mailing services as well as consulting services, training and assessments. We can come in and evaluate your documents for risk and provide you with a roadmap to compliance. </a:t>
            </a:r>
          </a:p>
          <a:p>
            <a:pPr marL="0" marR="0" lvl="0" indent="0" algn="l" defTabSz="137130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302" rtl="0" eaLnBrk="1" fontAlgn="auto" latinLnBrk="0" hangingPunct="1">
              <a:lnSpc>
                <a:spcPct val="100000"/>
              </a:lnSpc>
              <a:spcBef>
                <a:spcPts val="0"/>
              </a:spcBef>
              <a:spcAft>
                <a:spcPts val="0"/>
              </a:spcAft>
              <a:buClrTx/>
              <a:buSzTx/>
              <a:buFontTx/>
              <a:buNone/>
              <a:tabLst/>
              <a:defRPr/>
            </a:pPr>
            <a:r>
              <a:rPr lang="en-US" dirty="0" err="1"/>
              <a:t>AccessibilityNow</a:t>
            </a:r>
            <a:r>
              <a:rPr lang="en-US" dirty="0"/>
              <a:t> Validator is an automated software solution that determines whether documents are accessible.</a:t>
            </a:r>
          </a:p>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12</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950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439926" y="2057400"/>
            <a:ext cx="7466076" cy="685800"/>
          </a:xfrm>
          <a:prstGeom prst="rect">
            <a:avLst/>
          </a:prstGeom>
        </p:spPr>
        <p:txBody>
          <a:bodyPr/>
          <a:lstStyle>
            <a:lvl1pPr marL="0" indent="0" algn="ctr">
              <a:buNone/>
              <a:defRPr sz="2700" b="1" baseline="0"/>
            </a:lvl1pPr>
            <a:lvl2pPr marL="257175" indent="0" algn="ctr">
              <a:buNone/>
              <a:defRPr sz="2025" b="1"/>
            </a:lvl2pPr>
          </a:lstStyle>
          <a:p>
            <a:pPr lvl="0"/>
            <a:r>
              <a:rPr lang="en-US" dirty="0"/>
              <a:t>Presentation Title</a:t>
            </a:r>
          </a:p>
        </p:txBody>
      </p:sp>
      <p:sp>
        <p:nvSpPr>
          <p:cNvPr id="6" name="Text Placeholder 12">
            <a:extLst>
              <a:ext uri="{FF2B5EF4-FFF2-40B4-BE49-F238E27FC236}">
                <a16:creationId xmlns:a16="http://schemas.microsoft.com/office/drawing/2014/main" id="{98013E10-01D7-485E-9D42-220AE55A7378}"/>
              </a:ext>
            </a:extLst>
          </p:cNvPr>
          <p:cNvSpPr>
            <a:spLocks noGrp="1"/>
          </p:cNvSpPr>
          <p:nvPr>
            <p:ph type="body" sz="quarter" idx="13" hasCustomPrompt="1"/>
          </p:nvPr>
        </p:nvSpPr>
        <p:spPr>
          <a:xfrm>
            <a:off x="1981200" y="2895604"/>
            <a:ext cx="8534400" cy="288925"/>
          </a:xfrm>
          <a:prstGeom prst="rect">
            <a:avLst/>
          </a:prstGeom>
        </p:spPr>
        <p:txBody>
          <a:bodyPr>
            <a:noAutofit/>
          </a:bodyPr>
          <a:lstStyle>
            <a:lvl1pPr marL="0" indent="0" algn="ctr">
              <a:buNone/>
              <a:defRPr sz="1013" b="1">
                <a:solidFill>
                  <a:schemeClr val="accent6">
                    <a:lumMod val="75000"/>
                  </a:schemeClr>
                </a:solidFill>
                <a:latin typeface="+mj-lt"/>
              </a:defRPr>
            </a:lvl1pPr>
            <a:lvl2pPr>
              <a:defRPr sz="788"/>
            </a:lvl2pPr>
            <a:lvl3pPr>
              <a:defRPr sz="675"/>
            </a:lvl3pPr>
            <a:lvl4pPr>
              <a:defRPr sz="619"/>
            </a:lvl4pPr>
            <a:lvl5pPr>
              <a:defRPr sz="619"/>
            </a:lvl5pPr>
          </a:lstStyle>
          <a:p>
            <a:pPr lvl="0"/>
            <a:r>
              <a:rPr lang="en-US" dirty="0"/>
              <a:t>Your Sub header text goes here</a:t>
            </a:r>
          </a:p>
        </p:txBody>
      </p:sp>
    </p:spTree>
    <p:extLst>
      <p:ext uri="{BB962C8B-B14F-4D97-AF65-F5344CB8AC3E}">
        <p14:creationId xmlns:p14="http://schemas.microsoft.com/office/powerpoint/2010/main" val="367796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ircle image in cent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2E6F9B-7A2F-4EFD-ABA8-B0DAC82664BA}"/>
              </a:ext>
            </a:extLst>
          </p:cNvPr>
          <p:cNvSpPr>
            <a:spLocks noGrp="1"/>
          </p:cNvSpPr>
          <p:nvPr>
            <p:ph type="pic" sz="quarter" idx="10"/>
          </p:nvPr>
        </p:nvSpPr>
        <p:spPr>
          <a:xfrm>
            <a:off x="4432302" y="1765302"/>
            <a:ext cx="3327399" cy="3327396"/>
          </a:xfrm>
          <a:custGeom>
            <a:avLst/>
            <a:gdLst>
              <a:gd name="connsiteX0" fmla="*/ 1663699 w 3327398"/>
              <a:gd name="connsiteY0" fmla="*/ 0 h 3327396"/>
              <a:gd name="connsiteX1" fmla="*/ 3327398 w 3327398"/>
              <a:gd name="connsiteY1" fmla="*/ 1663698 h 3327396"/>
              <a:gd name="connsiteX2" fmla="*/ 1663699 w 3327398"/>
              <a:gd name="connsiteY2" fmla="*/ 3327396 h 3327396"/>
              <a:gd name="connsiteX3" fmla="*/ 0 w 3327398"/>
              <a:gd name="connsiteY3" fmla="*/ 1663698 h 3327396"/>
              <a:gd name="connsiteX4" fmla="*/ 1663699 w 3327398"/>
              <a:gd name="connsiteY4" fmla="*/ 0 h 33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398" h="3327396">
                <a:moveTo>
                  <a:pt x="1663699" y="0"/>
                </a:moveTo>
                <a:cubicBezTo>
                  <a:pt x="2582535" y="0"/>
                  <a:pt x="3327398" y="744863"/>
                  <a:pt x="3327398" y="1663698"/>
                </a:cubicBezTo>
                <a:cubicBezTo>
                  <a:pt x="3327398" y="2582533"/>
                  <a:pt x="2582535" y="3327396"/>
                  <a:pt x="1663699" y="3327396"/>
                </a:cubicBezTo>
                <a:cubicBezTo>
                  <a:pt x="744863" y="3327396"/>
                  <a:pt x="0" y="2582533"/>
                  <a:pt x="0" y="1663698"/>
                </a:cubicBezTo>
                <a:cubicBezTo>
                  <a:pt x="0" y="744863"/>
                  <a:pt x="744863" y="0"/>
                  <a:pt x="1663699" y="0"/>
                </a:cubicBezTo>
                <a:close/>
              </a:path>
            </a:pathLst>
          </a:custGeom>
          <a:solidFill>
            <a:schemeClr val="bg1">
              <a:lumMod val="95000"/>
            </a:schemeClr>
          </a:solidFill>
        </p:spPr>
        <p:txBody>
          <a:bodyPr wrap="square">
            <a:noAutofit/>
          </a:bodyPr>
          <a:lstStyle>
            <a:lvl1pPr marL="0" indent="0" algn="ctr">
              <a:buNone/>
              <a:defRPr sz="1200">
                <a:solidFill>
                  <a:schemeClr val="bg1">
                    <a:lumMod val="50000"/>
                  </a:schemeClr>
                </a:solidFill>
              </a:defRPr>
            </a:lvl1pPr>
          </a:lstStyle>
          <a:p>
            <a:endParaRPr lang="id-ID"/>
          </a:p>
        </p:txBody>
      </p:sp>
    </p:spTree>
    <p:extLst>
      <p:ext uri="{BB962C8B-B14F-4D97-AF65-F5344CB8AC3E}">
        <p14:creationId xmlns:p14="http://schemas.microsoft.com/office/powerpoint/2010/main" val="19937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2 columns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8" y="762002"/>
            <a:ext cx="8534879" cy="701675"/>
          </a:xfrm>
          <a:prstGeom prst="rect">
            <a:avLst/>
          </a:prstGeom>
        </p:spPr>
        <p:txBody>
          <a:bodyPr>
            <a:normAutofit/>
          </a:bodyPr>
          <a:lstStyle>
            <a:lvl1pPr algn="l">
              <a:defRPr sz="27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4283075" cy="3810000"/>
          </a:xfrm>
          <a:prstGeom prst="rect">
            <a:avLst/>
          </a:prstGeom>
        </p:spPr>
        <p:txBody>
          <a:bodyPr>
            <a:normAutofit/>
          </a:bodyPr>
          <a:lstStyle>
            <a:lvl1pPr marL="257175" indent="-257175">
              <a:buFont typeface="Wingdings" panose="05000000000000000000" pitchFamily="2" charset="2"/>
              <a:buChar char="ü"/>
              <a:defRPr sz="150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6172201" y="1828800"/>
            <a:ext cx="4283075" cy="3810000"/>
          </a:xfrm>
          <a:prstGeom prst="rect">
            <a:avLst/>
          </a:prstGeom>
        </p:spPr>
        <p:txBody>
          <a:bodyPr>
            <a:normAutofit/>
          </a:bodyPr>
          <a:lstStyle>
            <a:lvl1pPr marL="257175" indent="-257175">
              <a:buFont typeface="Wingdings" panose="05000000000000000000" pitchFamily="2" charset="2"/>
              <a:buChar char="ü"/>
              <a:defRPr sz="150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1736725" y="1295402"/>
            <a:ext cx="8534400" cy="288925"/>
          </a:xfrm>
          <a:prstGeom prst="rect">
            <a:avLst/>
          </a:prstGeom>
        </p:spPr>
        <p:txBody>
          <a:bodyPr>
            <a:normAutofit/>
          </a:bodyPr>
          <a:lstStyle>
            <a:lvl1pPr marL="0" indent="0">
              <a:buNone/>
              <a:defRPr sz="1200" b="1">
                <a:solidFill>
                  <a:schemeClr val="bg1">
                    <a:lumMod val="50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spTree>
    <p:extLst>
      <p:ext uri="{BB962C8B-B14F-4D97-AF65-F5344CB8AC3E}">
        <p14:creationId xmlns:p14="http://schemas.microsoft.com/office/powerpoint/2010/main" val="113675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l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8" y="762002"/>
            <a:ext cx="8534879" cy="701675"/>
          </a:xfrm>
          <a:prstGeom prst="rect">
            <a:avLst/>
          </a:prstGeom>
        </p:spPr>
        <p:txBody>
          <a:bodyPr>
            <a:normAutofit/>
          </a:bodyPr>
          <a:lstStyle>
            <a:lvl1pPr algn="l">
              <a:defRPr sz="27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8534651" cy="3962400"/>
          </a:xfrm>
          <a:prstGeom prst="rect">
            <a:avLst/>
          </a:prstGeom>
        </p:spPr>
        <p:txBody>
          <a:bodyPr>
            <a:normAutofit/>
          </a:bodyPr>
          <a:lstStyle>
            <a:lvl1pPr marL="0" indent="0">
              <a:buFont typeface="Wingdings" panose="05000000000000000000" pitchFamily="2" charset="2"/>
              <a:buNone/>
              <a:defRPr sz="150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
        <p:nvSpPr>
          <p:cNvPr id="10" name="Text Placeholder 12">
            <a:extLst>
              <a:ext uri="{FF2B5EF4-FFF2-40B4-BE49-F238E27FC236}">
                <a16:creationId xmlns:a16="http://schemas.microsoft.com/office/drawing/2014/main" id="{E4A39F77-DAC7-4D20-94F7-638580549905}"/>
              </a:ext>
            </a:extLst>
          </p:cNvPr>
          <p:cNvSpPr>
            <a:spLocks noGrp="1"/>
          </p:cNvSpPr>
          <p:nvPr>
            <p:ph type="body" sz="quarter" idx="11" hasCustomPrompt="1"/>
          </p:nvPr>
        </p:nvSpPr>
        <p:spPr>
          <a:xfrm>
            <a:off x="1736725" y="1295402"/>
            <a:ext cx="8534400" cy="288925"/>
          </a:xfrm>
          <a:prstGeom prst="rect">
            <a:avLst/>
          </a:prstGeom>
        </p:spPr>
        <p:txBody>
          <a:bodyPr>
            <a:normAutofit/>
          </a:bodyPr>
          <a:lstStyle>
            <a:lvl1pPr marL="0" indent="0">
              <a:buNone/>
              <a:defRPr sz="1200" b="1">
                <a:solidFill>
                  <a:schemeClr val="bg1">
                    <a:lumMod val="50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spTree>
    <p:extLst>
      <p:ext uri="{BB962C8B-B14F-4D97-AF65-F5344CB8AC3E}">
        <p14:creationId xmlns:p14="http://schemas.microsoft.com/office/powerpoint/2010/main" val="136827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2 columns text, no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517286" y="762002"/>
            <a:ext cx="8534879" cy="701675"/>
          </a:xfrm>
          <a:prstGeom prst="rect">
            <a:avLst/>
          </a:prstGeom>
        </p:spPr>
        <p:txBody>
          <a:bodyPr>
            <a:normAutofit/>
          </a:bodyPr>
          <a:lstStyle>
            <a:lvl1pPr algn="l">
              <a:defRPr sz="2700" b="1">
                <a:solidFill>
                  <a:srgbClr val="194792"/>
                </a:solidFill>
                <a:latin typeface="+mj-lt"/>
              </a:defRPr>
            </a:lvl1pPr>
          </a:lstStyle>
          <a:p>
            <a:r>
              <a:rPr lang="en-US" dirty="0"/>
              <a:t>Click to edit Master title style</a:t>
            </a:r>
          </a:p>
        </p:txBody>
      </p:sp>
      <p:sp>
        <p:nvSpPr>
          <p:cNvPr id="7" name="Text Placeholder 7">
            <a:extLst>
              <a:ext uri="{FF2B5EF4-FFF2-40B4-BE49-F238E27FC236}">
                <a16:creationId xmlns:a16="http://schemas.microsoft.com/office/drawing/2014/main" id="{86C83AED-16CA-4B9A-BBFA-22D94D4EA5EC}"/>
              </a:ext>
            </a:extLst>
          </p:cNvPr>
          <p:cNvSpPr>
            <a:spLocks noGrp="1"/>
          </p:cNvSpPr>
          <p:nvPr>
            <p:ph type="body" sz="quarter" idx="11"/>
          </p:nvPr>
        </p:nvSpPr>
        <p:spPr>
          <a:xfrm>
            <a:off x="6172203" y="1905000"/>
            <a:ext cx="4283075" cy="3962400"/>
          </a:xfrm>
          <a:prstGeom prst="rect">
            <a:avLst/>
          </a:prstGeom>
        </p:spPr>
        <p:txBody>
          <a:bodyPr>
            <a:normAutofit/>
          </a:bodyPr>
          <a:lstStyle>
            <a:lvl1pPr marL="0" indent="0">
              <a:buFont typeface="Wingdings" panose="05000000000000000000" pitchFamily="2" charset="2"/>
              <a:buNone/>
              <a:defRPr sz="135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
        <p:nvSpPr>
          <p:cNvPr id="9" name="Text Placeholder 12">
            <a:extLst>
              <a:ext uri="{FF2B5EF4-FFF2-40B4-BE49-F238E27FC236}">
                <a16:creationId xmlns:a16="http://schemas.microsoft.com/office/drawing/2014/main" id="{390CD8F1-5898-4903-9ABF-CA42AAD4940C}"/>
              </a:ext>
            </a:extLst>
          </p:cNvPr>
          <p:cNvSpPr>
            <a:spLocks noGrp="1"/>
          </p:cNvSpPr>
          <p:nvPr>
            <p:ph type="body" sz="quarter" idx="12" hasCustomPrompt="1"/>
          </p:nvPr>
        </p:nvSpPr>
        <p:spPr>
          <a:xfrm>
            <a:off x="1517513" y="1295402"/>
            <a:ext cx="8534400" cy="288925"/>
          </a:xfrm>
          <a:prstGeom prst="rect">
            <a:avLst/>
          </a:prstGeom>
        </p:spPr>
        <p:txBody>
          <a:bodyPr>
            <a:normAutofit/>
          </a:bodyPr>
          <a:lstStyle>
            <a:lvl1pPr marL="0" indent="0">
              <a:buNone/>
              <a:defRPr sz="1200">
                <a:solidFill>
                  <a:schemeClr val="bg1">
                    <a:lumMod val="50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sp>
        <p:nvSpPr>
          <p:cNvPr id="11" name="Text Placeholder 7">
            <a:extLst>
              <a:ext uri="{FF2B5EF4-FFF2-40B4-BE49-F238E27FC236}">
                <a16:creationId xmlns:a16="http://schemas.microsoft.com/office/drawing/2014/main" id="{86C83AED-16CA-4B9A-BBFA-22D94D4EA5EC}"/>
              </a:ext>
            </a:extLst>
          </p:cNvPr>
          <p:cNvSpPr>
            <a:spLocks noGrp="1"/>
          </p:cNvSpPr>
          <p:nvPr>
            <p:ph type="body" sz="quarter" idx="13"/>
          </p:nvPr>
        </p:nvSpPr>
        <p:spPr>
          <a:xfrm>
            <a:off x="1517513" y="1905000"/>
            <a:ext cx="4283075" cy="3962400"/>
          </a:xfrm>
          <a:prstGeom prst="rect">
            <a:avLst/>
          </a:prstGeom>
        </p:spPr>
        <p:txBody>
          <a:bodyPr>
            <a:normAutofit/>
          </a:bodyPr>
          <a:lstStyle>
            <a:lvl1pPr marL="0" indent="0">
              <a:buFont typeface="Wingdings" panose="05000000000000000000" pitchFamily="2" charset="2"/>
              <a:buNone/>
              <a:defRPr sz="135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Tree>
    <p:extLst>
      <p:ext uri="{BB962C8B-B14F-4D97-AF65-F5344CB8AC3E}">
        <p14:creationId xmlns:p14="http://schemas.microsoft.com/office/powerpoint/2010/main" val="494876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 le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BE24C1-0576-4A34-970B-8D53F28DA433}"/>
              </a:ext>
            </a:extLst>
          </p:cNvPr>
          <p:cNvSpPr>
            <a:spLocks noGrp="1"/>
          </p:cNvSpPr>
          <p:nvPr>
            <p:ph type="title"/>
          </p:nvPr>
        </p:nvSpPr>
        <p:spPr>
          <a:xfrm>
            <a:off x="4191001" y="1371600"/>
            <a:ext cx="4343401" cy="1143000"/>
          </a:xfrm>
          <a:prstGeom prst="rect">
            <a:avLst/>
          </a:prstGeom>
        </p:spPr>
        <p:txBody>
          <a:bodyPr>
            <a:normAutofit/>
          </a:bodyPr>
          <a:lstStyle>
            <a:lvl1pPr algn="l">
              <a:lnSpc>
                <a:spcPct val="80000"/>
              </a:lnSpc>
              <a:defRPr sz="2700" b="1">
                <a:solidFill>
                  <a:srgbClr val="194792"/>
                </a:solidFill>
                <a:latin typeface="+mj-lt"/>
              </a:defRPr>
            </a:lvl1pPr>
          </a:lstStyle>
          <a:p>
            <a:r>
              <a:rPr lang="en-US" dirty="0"/>
              <a:t>Click to edit Master title style</a:t>
            </a:r>
          </a:p>
        </p:txBody>
      </p:sp>
      <p:sp>
        <p:nvSpPr>
          <p:cNvPr id="7" name="Picture Placeholder 2">
            <a:extLst>
              <a:ext uri="{FF2B5EF4-FFF2-40B4-BE49-F238E27FC236}">
                <a16:creationId xmlns:a16="http://schemas.microsoft.com/office/drawing/2014/main" id="{62598065-8A6D-41BE-8FE6-CA9B6DD8817D}"/>
              </a:ext>
            </a:extLst>
          </p:cNvPr>
          <p:cNvSpPr>
            <a:spLocks noGrp="1"/>
          </p:cNvSpPr>
          <p:nvPr>
            <p:ph type="pic" sz="quarter" idx="10" hasCustomPrompt="1"/>
          </p:nvPr>
        </p:nvSpPr>
        <p:spPr>
          <a:xfrm>
            <a:off x="1" y="0"/>
            <a:ext cx="3327265" cy="6217920"/>
          </a:xfrm>
          <a:prstGeom prst="rect">
            <a:avLst/>
          </a:prstGeom>
        </p:spPr>
        <p:txBody>
          <a:bodyPr/>
          <a:lstStyle>
            <a:lvl1pPr marL="0" indent="0">
              <a:buNone/>
              <a:defRPr sz="1050"/>
            </a:lvl1pPr>
          </a:lstStyle>
          <a:p>
            <a:r>
              <a:rPr lang="en-US" dirty="0"/>
              <a:t>Image Placeholder</a:t>
            </a:r>
          </a:p>
        </p:txBody>
      </p:sp>
      <p:sp>
        <p:nvSpPr>
          <p:cNvPr id="8" name="Text Placeholder 7">
            <a:extLst>
              <a:ext uri="{FF2B5EF4-FFF2-40B4-BE49-F238E27FC236}">
                <a16:creationId xmlns:a16="http://schemas.microsoft.com/office/drawing/2014/main" id="{04DBF420-F271-43E8-9E62-693B1438087B}"/>
              </a:ext>
            </a:extLst>
          </p:cNvPr>
          <p:cNvSpPr>
            <a:spLocks noGrp="1"/>
          </p:cNvSpPr>
          <p:nvPr>
            <p:ph type="body" sz="quarter" idx="11"/>
          </p:nvPr>
        </p:nvSpPr>
        <p:spPr>
          <a:xfrm>
            <a:off x="4191001" y="2819400"/>
            <a:ext cx="6705601" cy="2590800"/>
          </a:xfrm>
          <a:prstGeom prst="rect">
            <a:avLst/>
          </a:prstGeom>
        </p:spPr>
        <p:txBody>
          <a:bodyPr>
            <a:normAutofit/>
          </a:bodyPr>
          <a:lstStyle>
            <a:lvl1pPr marL="0" indent="0">
              <a:buFont typeface="Wingdings" panose="05000000000000000000" pitchFamily="2" charset="2"/>
              <a:buNone/>
              <a:defRPr sz="150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
        <p:nvSpPr>
          <p:cNvPr id="9" name="Text Placeholder 12">
            <a:extLst>
              <a:ext uri="{FF2B5EF4-FFF2-40B4-BE49-F238E27FC236}">
                <a16:creationId xmlns:a16="http://schemas.microsoft.com/office/drawing/2014/main" id="{8673CBF9-76AB-4C13-A267-EFAADC00EBB2}"/>
              </a:ext>
            </a:extLst>
          </p:cNvPr>
          <p:cNvSpPr>
            <a:spLocks noGrp="1"/>
          </p:cNvSpPr>
          <p:nvPr>
            <p:ph type="body" sz="quarter" idx="12" hasCustomPrompt="1"/>
          </p:nvPr>
        </p:nvSpPr>
        <p:spPr>
          <a:xfrm>
            <a:off x="4190999" y="2286000"/>
            <a:ext cx="6080127" cy="283988"/>
          </a:xfrm>
          <a:prstGeom prst="rect">
            <a:avLst/>
          </a:prstGeom>
        </p:spPr>
        <p:txBody>
          <a:bodyPr>
            <a:normAutofit/>
          </a:bodyPr>
          <a:lstStyle>
            <a:lvl1pPr marL="0" indent="0">
              <a:buNone/>
              <a:defRPr sz="1200" b="1">
                <a:solidFill>
                  <a:schemeClr val="bg1">
                    <a:lumMod val="50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spTree>
    <p:extLst>
      <p:ext uri="{BB962C8B-B14F-4D97-AF65-F5344CB8AC3E}">
        <p14:creationId xmlns:p14="http://schemas.microsoft.com/office/powerpoint/2010/main" val="254915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pPr>
              <a:defRPr/>
            </a:pPr>
            <a:endParaRPr lang="en-US" dirty="0">
              <a:solidFill>
                <a:srgbClr val="012169"/>
              </a:solidFill>
            </a:endParaRPr>
          </a:p>
        </p:txBody>
      </p:sp>
      <p:sp>
        <p:nvSpPr>
          <p:cNvPr id="6" name="Slide Number Placeholder 5"/>
          <p:cNvSpPr>
            <a:spLocks noGrp="1"/>
          </p:cNvSpPr>
          <p:nvPr>
            <p:ph type="sldNum" sz="quarter" idx="11"/>
          </p:nvPr>
        </p:nvSpPr>
        <p:spPr/>
        <p:txBody>
          <a:bodyPr/>
          <a:lstStyle>
            <a:lvl1pPr>
              <a:defRPr/>
            </a:lvl1pPr>
          </a:lstStyle>
          <a:p>
            <a:pPr>
              <a:defRPr/>
            </a:pPr>
            <a:endParaRPr lang="en-US" dirty="0">
              <a:solidFill>
                <a:srgbClr val="012169"/>
              </a:solidFill>
            </a:endParaRPr>
          </a:p>
        </p:txBody>
      </p:sp>
    </p:spTree>
    <p:extLst>
      <p:ext uri="{BB962C8B-B14F-4D97-AF65-F5344CB8AC3E}">
        <p14:creationId xmlns:p14="http://schemas.microsoft.com/office/powerpoint/2010/main" val="18991104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Maximum Space">
    <p:spTree>
      <p:nvGrpSpPr>
        <p:cNvPr id="1" name=""/>
        <p:cNvGrpSpPr/>
        <p:nvPr/>
      </p:nvGrpSpPr>
      <p:grpSpPr>
        <a:xfrm>
          <a:off x="0" y="0"/>
          <a:ext cx="0" cy="0"/>
          <a:chOff x="0" y="0"/>
          <a:chExt cx="0" cy="0"/>
        </a:xfrm>
      </p:grpSpPr>
      <p:sp>
        <p:nvSpPr>
          <p:cNvPr id="2" name="Title 1"/>
          <p:cNvSpPr>
            <a:spLocks noGrp="1"/>
          </p:cNvSpPr>
          <p:nvPr>
            <p:ph type="title"/>
          </p:nvPr>
        </p:nvSpPr>
        <p:spPr>
          <a:xfrm>
            <a:off x="609600" y="1268760"/>
            <a:ext cx="10972800" cy="720080"/>
          </a:xfrm>
        </p:spPr>
        <p:txBody>
          <a:bodyPr/>
          <a:lstStyle>
            <a:lvl1pPr>
              <a:defRPr>
                <a:latin typeface="Calibri" panose="020F0502020204030204" pitchFamily="34" charset="0"/>
              </a:defRPr>
            </a:lvl1pPr>
          </a:lstStyle>
          <a:p>
            <a:r>
              <a:rPr lang="en-US" dirty="0"/>
              <a:t>Click to edit Master title style</a:t>
            </a:r>
          </a:p>
        </p:txBody>
      </p:sp>
      <p:sp>
        <p:nvSpPr>
          <p:cNvPr id="6" name="Content Placeholder 2"/>
          <p:cNvSpPr>
            <a:spLocks noGrp="1"/>
          </p:cNvSpPr>
          <p:nvPr>
            <p:ph idx="1"/>
          </p:nvPr>
        </p:nvSpPr>
        <p:spPr>
          <a:xfrm>
            <a:off x="609600" y="1988840"/>
            <a:ext cx="10972800" cy="4464496"/>
          </a:xfrm>
        </p:spPr>
        <p:txBody>
          <a:bodyPr/>
          <a:lstStyle>
            <a:lvl1pPr>
              <a:defRPr>
                <a:solidFill>
                  <a:schemeClr val="accent6"/>
                </a:solidFill>
                <a:latin typeface="Calibri" panose="020F0502020204030204" pitchFamily="34" charset="0"/>
              </a:defRPr>
            </a:lvl1pPr>
            <a:lvl2pPr>
              <a:defRPr>
                <a:solidFill>
                  <a:schemeClr val="accent6"/>
                </a:solidFill>
                <a:latin typeface="Calibri" panose="020F0502020204030204" pitchFamily="34" charset="0"/>
              </a:defRPr>
            </a:lvl2pPr>
            <a:lvl3pPr>
              <a:defRPr>
                <a:solidFill>
                  <a:schemeClr val="accent6"/>
                </a:solidFill>
                <a:latin typeface="Calibri" panose="020F0502020204030204" pitchFamily="34" charset="0"/>
              </a:defRPr>
            </a:lvl3pPr>
            <a:lvl4pPr>
              <a:defRPr>
                <a:solidFill>
                  <a:schemeClr val="accent6"/>
                </a:solidFill>
                <a:latin typeface="Calibri" panose="020F0502020204030204" pitchFamily="34" charset="0"/>
              </a:defRPr>
            </a:lvl4pPr>
            <a:lvl5pPr>
              <a:defRPr>
                <a:solidFill>
                  <a:schemeClr val="accent6"/>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2"/>
          <p:cNvSpPr>
            <a:spLocks noGrp="1"/>
          </p:cNvSpPr>
          <p:nvPr>
            <p:ph type="ftr" sz="quarter" idx="10"/>
          </p:nvPr>
        </p:nvSpPr>
        <p:spPr/>
        <p:txBody>
          <a:bodyPr/>
          <a:lstStyle>
            <a:lvl1pPr>
              <a:defRPr/>
            </a:lvl1pPr>
          </a:lstStyle>
          <a:p>
            <a:pPr>
              <a:defRPr/>
            </a:pPr>
            <a:endParaRPr lang="en-US" dirty="0">
              <a:solidFill>
                <a:srgbClr val="012169"/>
              </a:solidFill>
            </a:endParaRPr>
          </a:p>
        </p:txBody>
      </p:sp>
      <p:sp>
        <p:nvSpPr>
          <p:cNvPr id="8" name="Slide Number Placeholder 3"/>
          <p:cNvSpPr>
            <a:spLocks noGrp="1"/>
          </p:cNvSpPr>
          <p:nvPr>
            <p:ph type="sldNum" sz="quarter" idx="11"/>
          </p:nvPr>
        </p:nvSpPr>
        <p:spPr/>
        <p:txBody>
          <a:bodyPr/>
          <a:lstStyle>
            <a:lvl1pPr>
              <a:defRPr/>
            </a:lvl1pPr>
          </a:lstStyle>
          <a:p>
            <a:pPr>
              <a:defRPr/>
            </a:pPr>
            <a:endParaRPr lang="en-US" dirty="0">
              <a:solidFill>
                <a:srgbClr val="012169"/>
              </a:solidFill>
            </a:endParaRPr>
          </a:p>
        </p:txBody>
      </p:sp>
    </p:spTree>
    <p:extLst>
      <p:ext uri="{BB962C8B-B14F-4D97-AF65-F5344CB8AC3E}">
        <p14:creationId xmlns:p14="http://schemas.microsoft.com/office/powerpoint/2010/main" val="18076944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_More Space">
    <p:spTree>
      <p:nvGrpSpPr>
        <p:cNvPr id="1" name=""/>
        <p:cNvGrpSpPr/>
        <p:nvPr/>
      </p:nvGrpSpPr>
      <p:grpSpPr>
        <a:xfrm>
          <a:off x="0" y="0"/>
          <a:ext cx="0" cy="0"/>
          <a:chOff x="0" y="0"/>
          <a:chExt cx="0" cy="0"/>
        </a:xfrm>
      </p:grpSpPr>
      <p:sp>
        <p:nvSpPr>
          <p:cNvPr id="2" name="Title 1"/>
          <p:cNvSpPr>
            <a:spLocks noGrp="1"/>
          </p:cNvSpPr>
          <p:nvPr>
            <p:ph type="title"/>
          </p:nvPr>
        </p:nvSpPr>
        <p:spPr>
          <a:xfrm>
            <a:off x="609600" y="1268760"/>
            <a:ext cx="10972800" cy="720080"/>
          </a:xfrm>
        </p:spPr>
        <p:txBody>
          <a:bodyPr/>
          <a:lstStyle/>
          <a:p>
            <a:r>
              <a:rPr lang="en-US"/>
              <a:t>Click to edit Master title style</a:t>
            </a:r>
            <a:endParaRPr lang="en-US" dirty="0"/>
          </a:p>
        </p:txBody>
      </p:sp>
      <p:sp>
        <p:nvSpPr>
          <p:cNvPr id="6" name="Content Placeholder 2"/>
          <p:cNvSpPr>
            <a:spLocks noGrp="1"/>
          </p:cNvSpPr>
          <p:nvPr>
            <p:ph idx="1"/>
          </p:nvPr>
        </p:nvSpPr>
        <p:spPr>
          <a:xfrm>
            <a:off x="609600" y="1988840"/>
            <a:ext cx="10972800" cy="446449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10"/>
          </p:nvPr>
        </p:nvSpPr>
        <p:spPr/>
        <p:txBody>
          <a:bodyPr/>
          <a:lstStyle>
            <a:lvl1pPr>
              <a:defRPr/>
            </a:lvl1pPr>
          </a:lstStyle>
          <a:p>
            <a:pPr>
              <a:defRPr/>
            </a:pPr>
            <a:endParaRPr lang="en-US" dirty="0">
              <a:solidFill>
                <a:srgbClr val="012169"/>
              </a:solidFill>
            </a:endParaRPr>
          </a:p>
        </p:txBody>
      </p:sp>
      <p:sp>
        <p:nvSpPr>
          <p:cNvPr id="8" name="Slide Number Placeholder 3"/>
          <p:cNvSpPr>
            <a:spLocks noGrp="1"/>
          </p:cNvSpPr>
          <p:nvPr>
            <p:ph type="sldNum" sz="quarter" idx="11"/>
          </p:nvPr>
        </p:nvSpPr>
        <p:spPr/>
        <p:txBody>
          <a:bodyPr/>
          <a:lstStyle>
            <a:lvl1pPr>
              <a:defRPr/>
            </a:lvl1pPr>
          </a:lstStyle>
          <a:p>
            <a:pPr>
              <a:defRPr/>
            </a:pPr>
            <a:endParaRPr lang="en-US" dirty="0">
              <a:solidFill>
                <a:srgbClr val="012169"/>
              </a:solidFill>
            </a:endParaRPr>
          </a:p>
        </p:txBody>
      </p:sp>
    </p:spTree>
    <p:extLst>
      <p:ext uri="{BB962C8B-B14F-4D97-AF65-F5344CB8AC3E}">
        <p14:creationId xmlns:p14="http://schemas.microsoft.com/office/powerpoint/2010/main" val="252253678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Xplor International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8FF20F-A133-4FF7-99BC-411EC87E5CFF}"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April 14-16, 2015</a:t>
            </a:r>
          </a:p>
        </p:txBody>
      </p:sp>
    </p:spTree>
    <p:extLst>
      <p:ext uri="{BB962C8B-B14F-4D97-AF65-F5344CB8AC3E}">
        <p14:creationId xmlns:p14="http://schemas.microsoft.com/office/powerpoint/2010/main" val="1888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552579"/>
                </a:solidFill>
              </a:defRPr>
            </a:lvl1pPr>
          </a:lstStyle>
          <a:p>
            <a:endParaRPr lang="en-US" dirty="0"/>
          </a:p>
        </p:txBody>
      </p:sp>
      <p:sp>
        <p:nvSpPr>
          <p:cNvPr id="3" name="Content Placeholder 2"/>
          <p:cNvSpPr>
            <a:spLocks noGrp="1"/>
          </p:cNvSpPr>
          <p:nvPr>
            <p:ph idx="1"/>
          </p:nvPr>
        </p:nvSpPr>
        <p:spPr/>
        <p:txBody>
          <a:bodyPr/>
          <a:lstStyle/>
          <a:p>
            <a:pPr lvl="0"/>
            <a:r>
              <a:rPr lang="en-US" dirty="0"/>
              <a:t>C</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  </a:t>
            </a: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April 14-16, 2015</a:t>
            </a:r>
          </a:p>
        </p:txBody>
      </p:sp>
    </p:spTree>
    <p:extLst>
      <p:ext uri="{BB962C8B-B14F-4D97-AF65-F5344CB8AC3E}">
        <p14:creationId xmlns:p14="http://schemas.microsoft.com/office/powerpoint/2010/main" val="196864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F9AE7C-7301-4BDB-A6C9-C7D7CEAEFF7B}"/>
              </a:ext>
            </a:extLst>
          </p:cNvPr>
          <p:cNvSpPr>
            <a:spLocks noGrp="1"/>
          </p:cNvSpPr>
          <p:nvPr>
            <p:ph type="pic" sz="quarter" idx="10" hasCustomPrompt="1"/>
          </p:nvPr>
        </p:nvSpPr>
        <p:spPr>
          <a:xfrm>
            <a:off x="15240" y="0"/>
            <a:ext cx="12192000" cy="6858000"/>
          </a:xfrm>
          <a:prstGeom prst="rect">
            <a:avLst/>
          </a:prstGeom>
        </p:spPr>
        <p:txBody>
          <a:bodyPr/>
          <a:lstStyle>
            <a:lvl1pPr marL="0" indent="0">
              <a:buNone/>
              <a:defRPr sz="788"/>
            </a:lvl1pPr>
          </a:lstStyle>
          <a:p>
            <a:r>
              <a:rPr lang="en-US" dirty="0"/>
              <a:t>Image Placeholder</a:t>
            </a:r>
          </a:p>
        </p:txBody>
      </p:sp>
    </p:spTree>
    <p:extLst>
      <p:ext uri="{BB962C8B-B14F-4D97-AF65-F5344CB8AC3E}">
        <p14:creationId xmlns:p14="http://schemas.microsoft.com/office/powerpoint/2010/main" val="2270626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7"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736725" y="1295400"/>
            <a:ext cx="8534400" cy="288925"/>
          </a:xfrm>
          <a:prstGeom prst="rect">
            <a:avLst/>
          </a:prstGeom>
        </p:spPr>
        <p:txBody>
          <a:bodyPr>
            <a:normAutofit/>
          </a:bodyPr>
          <a:lstStyle>
            <a:lvl1pPr marL="0" indent="0">
              <a:buNone/>
              <a:defRPr sz="1600" b="1">
                <a:solidFill>
                  <a:schemeClr val="accent6">
                    <a:lumMod val="7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
        <p:nvSpPr>
          <p:cNvPr id="5" name="Text Placeholder 7">
            <a:extLst>
              <a:ext uri="{FF2B5EF4-FFF2-40B4-BE49-F238E27FC236}">
                <a16:creationId xmlns:a16="http://schemas.microsoft.com/office/drawing/2014/main" id="{345CFC87-BD0D-4393-A7E3-F2BFFC13568B}"/>
              </a:ext>
            </a:extLst>
          </p:cNvPr>
          <p:cNvSpPr>
            <a:spLocks noGrp="1"/>
          </p:cNvSpPr>
          <p:nvPr>
            <p:ph type="body" sz="quarter" idx="11" hasCustomPrompt="1"/>
          </p:nvPr>
        </p:nvSpPr>
        <p:spPr>
          <a:xfrm>
            <a:off x="1736725" y="1828800"/>
            <a:ext cx="8534400" cy="3810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sz="24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a:p>
            <a:pPr marL="8001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dirty="0"/>
              <a:t>Second level</a:t>
            </a:r>
          </a:p>
          <a:p>
            <a:pPr lvl="0"/>
            <a:endParaRPr lang="en-US" dirty="0"/>
          </a:p>
        </p:txBody>
      </p:sp>
    </p:spTree>
    <p:extLst>
      <p:ext uri="{BB962C8B-B14F-4D97-AF65-F5344CB8AC3E}">
        <p14:creationId xmlns:p14="http://schemas.microsoft.com/office/powerpoint/2010/main" val="202335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6477000"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9104084"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3849916"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0140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2E6F9B-7A2F-4EFD-ABA8-B0DAC82664BA}"/>
              </a:ext>
            </a:extLst>
          </p:cNvPr>
          <p:cNvSpPr>
            <a:spLocks noGrp="1"/>
          </p:cNvSpPr>
          <p:nvPr>
            <p:ph type="pic" sz="quarter" idx="10"/>
          </p:nvPr>
        </p:nvSpPr>
        <p:spPr>
          <a:xfrm>
            <a:off x="4432301" y="1765302"/>
            <a:ext cx="3327398" cy="3327396"/>
          </a:xfrm>
          <a:custGeom>
            <a:avLst/>
            <a:gdLst>
              <a:gd name="connsiteX0" fmla="*/ 1663699 w 3327398"/>
              <a:gd name="connsiteY0" fmla="*/ 0 h 3327396"/>
              <a:gd name="connsiteX1" fmla="*/ 3327398 w 3327398"/>
              <a:gd name="connsiteY1" fmla="*/ 1663698 h 3327396"/>
              <a:gd name="connsiteX2" fmla="*/ 1663699 w 3327398"/>
              <a:gd name="connsiteY2" fmla="*/ 3327396 h 3327396"/>
              <a:gd name="connsiteX3" fmla="*/ 0 w 3327398"/>
              <a:gd name="connsiteY3" fmla="*/ 1663698 h 3327396"/>
              <a:gd name="connsiteX4" fmla="*/ 1663699 w 3327398"/>
              <a:gd name="connsiteY4" fmla="*/ 0 h 33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398" h="3327396">
                <a:moveTo>
                  <a:pt x="1663699" y="0"/>
                </a:moveTo>
                <a:cubicBezTo>
                  <a:pt x="2582535" y="0"/>
                  <a:pt x="3327398" y="744863"/>
                  <a:pt x="3327398" y="1663698"/>
                </a:cubicBezTo>
                <a:cubicBezTo>
                  <a:pt x="3327398" y="2582533"/>
                  <a:pt x="2582535" y="3327396"/>
                  <a:pt x="1663699" y="3327396"/>
                </a:cubicBezTo>
                <a:cubicBezTo>
                  <a:pt x="744863" y="3327396"/>
                  <a:pt x="0" y="2582533"/>
                  <a:pt x="0" y="1663698"/>
                </a:cubicBezTo>
                <a:cubicBezTo>
                  <a:pt x="0" y="744863"/>
                  <a:pt x="744863" y="0"/>
                  <a:pt x="1663699"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28068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lstStyle>
            <a:lvl1pPr algn="l">
              <a:defRPr sz="3600" b="1">
                <a:solidFill>
                  <a:srgbClr val="000000"/>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4283075" cy="3810000"/>
          </a:xfrm>
          <a:prstGeom prst="rect">
            <a:avLst/>
          </a:prstGeom>
        </p:spPr>
        <p:txBody>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6172200" y="1828800"/>
            <a:ext cx="4283075" cy="3810000"/>
          </a:xfrm>
          <a:prstGeom prst="rect">
            <a:avLst/>
          </a:prstGeom>
        </p:spPr>
        <p:txBody>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1736725" y="1295400"/>
            <a:ext cx="8534400" cy="288925"/>
          </a:xfrm>
          <a:prstGeom prst="rect">
            <a:avLst/>
          </a:prstGeom>
        </p:spPr>
        <p:txBody>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113934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t>
            </a:r>
            <a:endParaRPr lang="id-ID" dirty="0"/>
          </a:p>
        </p:txBody>
      </p:sp>
      <p:sp>
        <p:nvSpPr>
          <p:cNvPr id="4" name="Slide Number Placeholder 3"/>
          <p:cNvSpPr>
            <a:spLocks noGrp="1"/>
          </p:cNvSpPr>
          <p:nvPr>
            <p:ph type="sldNum" sz="quarter" idx="12"/>
          </p:nvPr>
        </p:nvSpPr>
        <p:spPr/>
        <p:txBody>
          <a:bodyPr/>
          <a:lstStyle/>
          <a:p>
            <a:endParaRPr lang="id-ID" dirty="0"/>
          </a:p>
        </p:txBody>
      </p:sp>
    </p:spTree>
    <p:extLst>
      <p:ext uri="{BB962C8B-B14F-4D97-AF65-F5344CB8AC3E}">
        <p14:creationId xmlns:p14="http://schemas.microsoft.com/office/powerpoint/2010/main" val="3196353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lstStyle>
            <a:lvl1pPr algn="l">
              <a:defRPr sz="3600" b="1">
                <a:solidFill>
                  <a:srgbClr val="000000"/>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8534650" cy="3962400"/>
          </a:xfrm>
          <a:prstGeom prst="rect">
            <a:avLst/>
          </a:prstGeom>
        </p:spPr>
        <p:txBody>
          <a:bodyPr/>
          <a:lstStyle>
            <a:lvl1pPr marL="0" indent="0">
              <a:buFont typeface="Wingdings" panose="05000000000000000000" pitchFamily="2" charset="2"/>
              <a:buNone/>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E4A39F77-DAC7-4D20-94F7-638580549905}"/>
              </a:ext>
            </a:extLst>
          </p:cNvPr>
          <p:cNvSpPr>
            <a:spLocks noGrp="1"/>
          </p:cNvSpPr>
          <p:nvPr>
            <p:ph type="body" sz="quarter" idx="11" hasCustomPrompt="1"/>
          </p:nvPr>
        </p:nvSpPr>
        <p:spPr>
          <a:xfrm>
            <a:off x="1736725" y="1295400"/>
            <a:ext cx="8534400" cy="288925"/>
          </a:xfrm>
          <a:prstGeom prst="rect">
            <a:avLst/>
          </a:prstGeom>
        </p:spPr>
        <p:txBody>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4280354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7"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736725" y="1295400"/>
            <a:ext cx="8534400" cy="288925"/>
          </a:xfrm>
          <a:prstGeom prst="rect">
            <a:avLst/>
          </a:prstGeom>
        </p:spPr>
        <p:txBody>
          <a:bodyPr>
            <a:normAutofit/>
          </a:bodyPr>
          <a:lstStyle>
            <a:lvl1pPr marL="0" indent="0">
              <a:buNone/>
              <a:defRPr sz="1600" b="1">
                <a:solidFill>
                  <a:schemeClr val="bg1">
                    <a:lumMod val="6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3342404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58115"/>
            <a:ext cx="10515600" cy="449816"/>
          </a:xfrm>
          <a:prstGeom prst="rect">
            <a:avLst/>
          </a:prstGeom>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914400" y="170193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0" y="170193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4645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41113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2767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6697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agenda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8" y="-152400"/>
            <a:ext cx="12344399" cy="7347197"/>
          </a:xfrm>
          <a:prstGeom prst="rect">
            <a:avLst/>
          </a:prstGeom>
        </p:spPr>
      </p:pic>
      <p:sp>
        <p:nvSpPr>
          <p:cNvPr id="7" name="Content Placeholder 6"/>
          <p:cNvSpPr>
            <a:spLocks noGrp="1"/>
          </p:cNvSpPr>
          <p:nvPr>
            <p:ph sz="quarter" idx="11"/>
          </p:nvPr>
        </p:nvSpPr>
        <p:spPr>
          <a:xfrm>
            <a:off x="6054089" y="1143000"/>
            <a:ext cx="5181600" cy="5105400"/>
          </a:xfrm>
          <a:prstGeom prst="rect">
            <a:avLst/>
          </a:prstGeom>
        </p:spPr>
        <p:txBody>
          <a:bodyPr/>
          <a:lstStyle>
            <a:lvl1pPr marL="192881" indent="-192881">
              <a:buFont typeface="Wingdings" panose="05000000000000000000" pitchFamily="2" charset="2"/>
              <a:buChar char="ü"/>
              <a:defRPr sz="1125">
                <a:solidFill>
                  <a:srgbClr val="000000"/>
                </a:solidFill>
              </a:defRPr>
            </a:lvl1pPr>
            <a:lvl2pPr>
              <a:defRPr sz="900"/>
            </a:lvl2pPr>
          </a:lstStyle>
          <a:p>
            <a:pPr lvl="0"/>
            <a:r>
              <a:rPr lang="en-US" dirty="0"/>
              <a:t>Click to edit Master text styles</a:t>
            </a:r>
          </a:p>
          <a:p>
            <a:pPr lvl="1"/>
            <a:r>
              <a:rPr lang="en-US" dirty="0"/>
              <a:t>Second level</a:t>
            </a:r>
          </a:p>
        </p:txBody>
      </p:sp>
      <p:sp>
        <p:nvSpPr>
          <p:cNvPr id="9" name="Title 8"/>
          <p:cNvSpPr>
            <a:spLocks noGrp="1"/>
          </p:cNvSpPr>
          <p:nvPr>
            <p:ph type="title" hasCustomPrompt="1"/>
          </p:nvPr>
        </p:nvSpPr>
        <p:spPr>
          <a:xfrm>
            <a:off x="6031229" y="350841"/>
            <a:ext cx="5029200" cy="715963"/>
          </a:xfrm>
          <a:prstGeom prst="rect">
            <a:avLst/>
          </a:prstGeom>
        </p:spPr>
        <p:txBody>
          <a:bodyPr/>
          <a:lstStyle>
            <a:lvl1pPr algn="l">
              <a:defRPr sz="2025" b="1"/>
            </a:lvl1pPr>
          </a:lstStyle>
          <a:p>
            <a:r>
              <a:rPr lang="en-US" dirty="0"/>
              <a:t>Agenda</a:t>
            </a:r>
          </a:p>
        </p:txBody>
      </p:sp>
    </p:spTree>
    <p:extLst>
      <p:ext uri="{BB962C8B-B14F-4D97-AF65-F5344CB8AC3E}">
        <p14:creationId xmlns:p14="http://schemas.microsoft.com/office/powerpoint/2010/main" val="494817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382850"/>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0994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433791"/>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257703"/>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33791"/>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7703"/>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1306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33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125233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782556"/>
            <a:ext cx="6172200" cy="378572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852530"/>
            <a:ext cx="3932237" cy="2960757"/>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3594237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blank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F9AE7C-7301-4BDB-A6C9-C7D7CEAEFF7B}"/>
              </a:ext>
            </a:extLst>
          </p:cNvPr>
          <p:cNvSpPr>
            <a:spLocks noGrp="1"/>
          </p:cNvSpPr>
          <p:nvPr>
            <p:ph type="pic" sz="quarter" idx="10" hasCustomPrompt="1"/>
          </p:nvPr>
        </p:nvSpPr>
        <p:spPr>
          <a:xfrm>
            <a:off x="15240" y="0"/>
            <a:ext cx="12192000" cy="6858000"/>
          </a:xfrm>
          <a:prstGeom prst="rect">
            <a:avLst/>
          </a:prstGeom>
        </p:spPr>
        <p:txBody>
          <a:bodyPr/>
          <a:lstStyle>
            <a:lvl1pPr marL="0" indent="0">
              <a:buNone/>
              <a:defRPr sz="788"/>
            </a:lvl1pPr>
          </a:lstStyle>
          <a:p>
            <a:r>
              <a:rPr lang="en-US" dirty="0"/>
              <a:t>Image Placeholder</a:t>
            </a:r>
          </a:p>
        </p:txBody>
      </p:sp>
    </p:spTree>
    <p:extLst>
      <p:ext uri="{BB962C8B-B14F-4D97-AF65-F5344CB8AC3E}">
        <p14:creationId xmlns:p14="http://schemas.microsoft.com/office/powerpoint/2010/main" val="2757943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6477000"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9104084"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3849916"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420873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7"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736725" y="1295400"/>
            <a:ext cx="8534400" cy="288925"/>
          </a:xfrm>
          <a:prstGeom prst="rect">
            <a:avLst/>
          </a:prstGeom>
        </p:spPr>
        <p:txBody>
          <a:bodyPr>
            <a:normAutofit/>
          </a:bodyPr>
          <a:lstStyle>
            <a:lvl1pPr marL="0" indent="0">
              <a:buNone/>
              <a:defRPr sz="1600" b="1">
                <a:solidFill>
                  <a:schemeClr val="accent6">
                    <a:lumMod val="7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
        <p:nvSpPr>
          <p:cNvPr id="5" name="Text Placeholder 7">
            <a:extLst>
              <a:ext uri="{FF2B5EF4-FFF2-40B4-BE49-F238E27FC236}">
                <a16:creationId xmlns:a16="http://schemas.microsoft.com/office/drawing/2014/main" id="{345CFC87-BD0D-4393-A7E3-F2BFFC13568B}"/>
              </a:ext>
            </a:extLst>
          </p:cNvPr>
          <p:cNvSpPr>
            <a:spLocks noGrp="1"/>
          </p:cNvSpPr>
          <p:nvPr>
            <p:ph type="body" sz="quarter" idx="11" hasCustomPrompt="1"/>
          </p:nvPr>
        </p:nvSpPr>
        <p:spPr>
          <a:xfrm>
            <a:off x="1736725" y="1828800"/>
            <a:ext cx="8534400" cy="3810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sz="24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a:p>
            <a:pPr marL="8001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dirty="0"/>
              <a:t>Second level</a:t>
            </a:r>
          </a:p>
          <a:p>
            <a:pPr lvl="0"/>
            <a:endParaRPr lang="en-US" dirty="0"/>
          </a:p>
        </p:txBody>
      </p:sp>
    </p:spTree>
    <p:extLst>
      <p:ext uri="{BB962C8B-B14F-4D97-AF65-F5344CB8AC3E}">
        <p14:creationId xmlns:p14="http://schemas.microsoft.com/office/powerpoint/2010/main" val="2871923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image upper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0EF12B1-CD0E-4936-BD88-130B1BF103C3}"/>
              </a:ext>
            </a:extLst>
          </p:cNvPr>
          <p:cNvSpPr>
            <a:spLocks noGrp="1"/>
          </p:cNvSpPr>
          <p:nvPr>
            <p:ph type="pic" sz="quarter" idx="11" hasCustomPrompt="1"/>
          </p:nvPr>
        </p:nvSpPr>
        <p:spPr>
          <a:xfrm>
            <a:off x="6096000" y="0"/>
            <a:ext cx="6096000" cy="4724400"/>
          </a:xfrm>
          <a:prstGeom prst="rect">
            <a:avLst/>
          </a:prstGeom>
        </p:spPr>
        <p:txBody>
          <a:bodyPr/>
          <a:lstStyle>
            <a:lvl1pPr marL="0" indent="0">
              <a:buNone/>
              <a:defRPr sz="1050"/>
            </a:lvl1pPr>
          </a:lstStyle>
          <a:p>
            <a:r>
              <a:rPr lang="en-US" dirty="0"/>
              <a:t>Image Placeholder</a:t>
            </a:r>
          </a:p>
        </p:txBody>
      </p:sp>
    </p:spTree>
    <p:extLst>
      <p:ext uri="{BB962C8B-B14F-4D97-AF65-F5344CB8AC3E}">
        <p14:creationId xmlns:p14="http://schemas.microsoft.com/office/powerpoint/2010/main" val="235238258"/>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2E6F9B-7A2F-4EFD-ABA8-B0DAC82664BA}"/>
              </a:ext>
            </a:extLst>
          </p:cNvPr>
          <p:cNvSpPr>
            <a:spLocks noGrp="1"/>
          </p:cNvSpPr>
          <p:nvPr>
            <p:ph type="pic" sz="quarter" idx="10"/>
          </p:nvPr>
        </p:nvSpPr>
        <p:spPr>
          <a:xfrm>
            <a:off x="4432301" y="1765302"/>
            <a:ext cx="3327398" cy="3327396"/>
          </a:xfrm>
          <a:custGeom>
            <a:avLst/>
            <a:gdLst>
              <a:gd name="connsiteX0" fmla="*/ 1663699 w 3327398"/>
              <a:gd name="connsiteY0" fmla="*/ 0 h 3327396"/>
              <a:gd name="connsiteX1" fmla="*/ 3327398 w 3327398"/>
              <a:gd name="connsiteY1" fmla="*/ 1663698 h 3327396"/>
              <a:gd name="connsiteX2" fmla="*/ 1663699 w 3327398"/>
              <a:gd name="connsiteY2" fmla="*/ 3327396 h 3327396"/>
              <a:gd name="connsiteX3" fmla="*/ 0 w 3327398"/>
              <a:gd name="connsiteY3" fmla="*/ 1663698 h 3327396"/>
              <a:gd name="connsiteX4" fmla="*/ 1663699 w 3327398"/>
              <a:gd name="connsiteY4" fmla="*/ 0 h 33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398" h="3327396">
                <a:moveTo>
                  <a:pt x="1663699" y="0"/>
                </a:moveTo>
                <a:cubicBezTo>
                  <a:pt x="2582535" y="0"/>
                  <a:pt x="3327398" y="744863"/>
                  <a:pt x="3327398" y="1663698"/>
                </a:cubicBezTo>
                <a:cubicBezTo>
                  <a:pt x="3327398" y="2582533"/>
                  <a:pt x="2582535" y="3327396"/>
                  <a:pt x="1663699" y="3327396"/>
                </a:cubicBezTo>
                <a:cubicBezTo>
                  <a:pt x="744863" y="3327396"/>
                  <a:pt x="0" y="2582533"/>
                  <a:pt x="0" y="1663698"/>
                </a:cubicBezTo>
                <a:cubicBezTo>
                  <a:pt x="0" y="744863"/>
                  <a:pt x="744863" y="0"/>
                  <a:pt x="1663699"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3061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lstStyle>
            <a:lvl1pPr algn="l">
              <a:defRPr sz="3600" b="1">
                <a:solidFill>
                  <a:srgbClr val="000000"/>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4283075" cy="3810000"/>
          </a:xfrm>
          <a:prstGeom prst="rect">
            <a:avLst/>
          </a:prstGeom>
        </p:spPr>
        <p:txBody>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6172200" y="1828800"/>
            <a:ext cx="4283075" cy="3810000"/>
          </a:xfrm>
          <a:prstGeom prst="rect">
            <a:avLst/>
          </a:prstGeom>
        </p:spPr>
        <p:txBody>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1736725" y="1295400"/>
            <a:ext cx="8534400" cy="288925"/>
          </a:xfrm>
          <a:prstGeom prst="rect">
            <a:avLst/>
          </a:prstGeom>
        </p:spPr>
        <p:txBody>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71927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Section Slide">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9C058AF-F3AA-4AD1-8B88-BAF8131D6662}"/>
              </a:ext>
            </a:extLst>
          </p:cNvPr>
          <p:cNvSpPr>
            <a:spLocks noGrp="1"/>
          </p:cNvSpPr>
          <p:nvPr>
            <p:ph type="pic" sz="quarter" idx="10"/>
          </p:nvPr>
        </p:nvSpPr>
        <p:spPr>
          <a:xfrm>
            <a:off x="840081" y="3971716"/>
            <a:ext cx="3141639"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200"/>
            </a:lvl1pPr>
          </a:lstStyle>
          <a:p>
            <a:endParaRPr lang="en-US" dirty="0"/>
          </a:p>
        </p:txBody>
      </p:sp>
      <p:sp>
        <p:nvSpPr>
          <p:cNvPr id="4" name="Picture Placeholder 11">
            <a:extLst>
              <a:ext uri="{FF2B5EF4-FFF2-40B4-BE49-F238E27FC236}">
                <a16:creationId xmlns:a16="http://schemas.microsoft.com/office/drawing/2014/main" id="{1AD1A237-1896-492B-AF92-7DB7983EAA0D}"/>
              </a:ext>
            </a:extLst>
          </p:cNvPr>
          <p:cNvSpPr>
            <a:spLocks noGrp="1"/>
          </p:cNvSpPr>
          <p:nvPr>
            <p:ph type="pic" sz="quarter" idx="11"/>
          </p:nvPr>
        </p:nvSpPr>
        <p:spPr>
          <a:xfrm>
            <a:off x="4525182" y="3971716"/>
            <a:ext cx="3141639"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200"/>
            </a:lvl1pPr>
          </a:lstStyle>
          <a:p>
            <a:endParaRPr lang="en-US" dirty="0"/>
          </a:p>
        </p:txBody>
      </p:sp>
      <p:sp>
        <p:nvSpPr>
          <p:cNvPr id="5" name="Picture Placeholder 12">
            <a:extLst>
              <a:ext uri="{FF2B5EF4-FFF2-40B4-BE49-F238E27FC236}">
                <a16:creationId xmlns:a16="http://schemas.microsoft.com/office/drawing/2014/main" id="{68DF9236-3150-4FD2-A13B-91425BC173D7}"/>
              </a:ext>
            </a:extLst>
          </p:cNvPr>
          <p:cNvSpPr>
            <a:spLocks noGrp="1"/>
          </p:cNvSpPr>
          <p:nvPr>
            <p:ph type="pic" sz="quarter" idx="12"/>
          </p:nvPr>
        </p:nvSpPr>
        <p:spPr>
          <a:xfrm>
            <a:off x="8210283" y="3971716"/>
            <a:ext cx="3141639"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200"/>
            </a:lvl1pPr>
          </a:lstStyle>
          <a:p>
            <a:endParaRPr lang="en-US" dirty="0"/>
          </a:p>
        </p:txBody>
      </p:sp>
      <p:sp>
        <p:nvSpPr>
          <p:cNvPr id="6"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839853" y="669927"/>
            <a:ext cx="8534879" cy="701675"/>
          </a:xfrm>
          <a:prstGeom prst="rect">
            <a:avLst/>
          </a:prstGeom>
        </p:spPr>
        <p:txBody>
          <a:bodyPr>
            <a:normAutofit/>
          </a:bodyPr>
          <a:lstStyle>
            <a:lvl1pPr algn="l">
              <a:defRPr sz="2700" b="1" baseline="0">
                <a:solidFill>
                  <a:srgbClr val="194792"/>
                </a:solidFill>
                <a:latin typeface="+mj-lt"/>
              </a:defRPr>
            </a:lvl1pPr>
          </a:lstStyle>
          <a:p>
            <a:r>
              <a:rPr lang="en-US" dirty="0"/>
              <a:t>New section</a:t>
            </a:r>
          </a:p>
        </p:txBody>
      </p:sp>
      <p:sp>
        <p:nvSpPr>
          <p:cNvPr id="7" name="Text Placeholder 12">
            <a:extLst>
              <a:ext uri="{FF2B5EF4-FFF2-40B4-BE49-F238E27FC236}">
                <a16:creationId xmlns:a16="http://schemas.microsoft.com/office/drawing/2014/main" id="{98013E10-01D7-485E-9D42-220AE55A7378}"/>
              </a:ext>
            </a:extLst>
          </p:cNvPr>
          <p:cNvSpPr>
            <a:spLocks noGrp="1"/>
          </p:cNvSpPr>
          <p:nvPr>
            <p:ph type="body" sz="quarter" idx="13" hasCustomPrompt="1"/>
          </p:nvPr>
        </p:nvSpPr>
        <p:spPr>
          <a:xfrm>
            <a:off x="840080" y="1295402"/>
            <a:ext cx="8534400" cy="288925"/>
          </a:xfrm>
          <a:prstGeom prst="rect">
            <a:avLst/>
          </a:prstGeom>
        </p:spPr>
        <p:txBody>
          <a:bodyPr>
            <a:normAutofit/>
          </a:bodyPr>
          <a:lstStyle>
            <a:lvl1pPr marL="0" indent="0">
              <a:buNone/>
              <a:defRPr sz="1200" b="1">
                <a:solidFill>
                  <a:schemeClr val="bg1">
                    <a:lumMod val="65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spTree>
    <p:extLst>
      <p:ext uri="{BB962C8B-B14F-4D97-AF65-F5344CB8AC3E}">
        <p14:creationId xmlns:p14="http://schemas.microsoft.com/office/powerpoint/2010/main" val="210687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2 columns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8" y="762002"/>
            <a:ext cx="8534879" cy="701675"/>
          </a:xfrm>
          <a:prstGeom prst="rect">
            <a:avLst/>
          </a:prstGeom>
        </p:spPr>
        <p:txBody>
          <a:bodyPr>
            <a:normAutofit/>
          </a:bodyPr>
          <a:lstStyle>
            <a:lvl1pPr algn="l">
              <a:defRPr sz="27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4283075" cy="3810000"/>
          </a:xfrm>
          <a:prstGeom prst="rect">
            <a:avLst/>
          </a:prstGeom>
        </p:spPr>
        <p:txBody>
          <a:bodyPr>
            <a:normAutofit/>
          </a:bodyPr>
          <a:lstStyle>
            <a:lvl1pPr marL="257175" indent="-257175">
              <a:buFont typeface="Wingdings" panose="05000000000000000000" pitchFamily="2" charset="2"/>
              <a:buChar char="ü"/>
              <a:defRPr sz="150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6172201" y="1828800"/>
            <a:ext cx="4283075" cy="3810000"/>
          </a:xfrm>
          <a:prstGeom prst="rect">
            <a:avLst/>
          </a:prstGeom>
        </p:spPr>
        <p:txBody>
          <a:bodyPr>
            <a:normAutofit/>
          </a:bodyPr>
          <a:lstStyle>
            <a:lvl1pPr marL="257175" indent="-257175">
              <a:buFont typeface="Wingdings" panose="05000000000000000000" pitchFamily="2" charset="2"/>
              <a:buChar char="ü"/>
              <a:defRPr sz="1500" b="0">
                <a:solidFill>
                  <a:srgbClr val="000000"/>
                </a:solidFill>
                <a:latin typeface="+mj-lt"/>
              </a:defRPr>
            </a:lvl1pPr>
            <a:lvl2pPr marL="600075" indent="-257175">
              <a:buFont typeface="Wingdings" panose="05000000000000000000" pitchFamily="2" charset="2"/>
              <a:buChar char="ü"/>
              <a:defRPr sz="1500"/>
            </a:lvl2pPr>
            <a:lvl3pPr marL="900113" indent="-214313">
              <a:buFont typeface="Wingdings" panose="05000000000000000000" pitchFamily="2" charset="2"/>
              <a:buChar char="ü"/>
              <a:defRPr sz="1350"/>
            </a:lvl3pPr>
            <a:lvl4pPr marL="1243013" indent="-214313">
              <a:buFont typeface="Wingdings" panose="05000000000000000000" pitchFamily="2" charset="2"/>
              <a:buChar char="ü"/>
              <a:defRPr sz="1200"/>
            </a:lvl4pPr>
            <a:lvl5pPr marL="1585913" indent="-214313">
              <a:buFont typeface="Wingdings" panose="05000000000000000000" pitchFamily="2" charset="2"/>
              <a:buChar char="ü"/>
              <a:defRPr sz="12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1736725" y="1295402"/>
            <a:ext cx="8534400" cy="288925"/>
          </a:xfrm>
          <a:prstGeom prst="rect">
            <a:avLst/>
          </a:prstGeom>
        </p:spPr>
        <p:txBody>
          <a:bodyPr>
            <a:normAutofit/>
          </a:bodyPr>
          <a:lstStyle>
            <a:lvl1pPr marL="0" indent="0">
              <a:buNone/>
              <a:defRPr sz="1200" b="1">
                <a:solidFill>
                  <a:schemeClr val="bg1">
                    <a:lumMod val="50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spTree>
    <p:extLst>
      <p:ext uri="{BB962C8B-B14F-4D97-AF65-F5344CB8AC3E}">
        <p14:creationId xmlns:p14="http://schemas.microsoft.com/office/powerpoint/2010/main" val="3971538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7"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736725" y="1295400"/>
            <a:ext cx="8534400" cy="288925"/>
          </a:xfrm>
          <a:prstGeom prst="rect">
            <a:avLst/>
          </a:prstGeom>
        </p:spPr>
        <p:txBody>
          <a:bodyPr>
            <a:normAutofit/>
          </a:bodyPr>
          <a:lstStyle>
            <a:lvl1pPr marL="0" indent="0">
              <a:buNone/>
              <a:defRPr sz="1600" b="1">
                <a:solidFill>
                  <a:schemeClr val="bg1">
                    <a:lumMod val="6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3564523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937761" y="331879"/>
            <a:ext cx="735934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p:cNvSpPr>
            <a:spLocks noGrp="1"/>
          </p:cNvSpPr>
          <p:nvPr>
            <p:ph type="ctrTitle"/>
          </p:nvPr>
        </p:nvSpPr>
        <p:spPr>
          <a:xfrm>
            <a:off x="1524000" y="1735015"/>
            <a:ext cx="9144000" cy="1774947"/>
          </a:xfrm>
        </p:spPr>
        <p:txBody>
          <a:bodyPr anchor="b">
            <a:normAutofit/>
          </a:bodyPr>
          <a:lstStyle>
            <a:lvl1pPr algn="ctr">
              <a:defRPr sz="4000">
                <a:solidFill>
                  <a:srgbClr val="004990"/>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rgbClr val="004990"/>
                </a:solidFill>
              </a:defRPr>
            </a:lvl1pPr>
            <a:lvl2pPr marL="457124" indent="0" algn="ctr">
              <a:buNone/>
              <a:defRPr sz="2000"/>
            </a:lvl2pPr>
            <a:lvl3pPr marL="914247" indent="0" algn="ctr">
              <a:buNone/>
              <a:defRPr sz="1733"/>
            </a:lvl3pPr>
            <a:lvl4pPr marL="1371371" indent="0" algn="ctr">
              <a:buNone/>
              <a:defRPr sz="1600"/>
            </a:lvl4pPr>
            <a:lvl5pPr marL="1828495" indent="0" algn="ctr">
              <a:buNone/>
              <a:defRPr sz="1600"/>
            </a:lvl5pPr>
            <a:lvl6pPr marL="2285620" indent="0" algn="ctr">
              <a:buNone/>
              <a:defRPr sz="1600"/>
            </a:lvl6pPr>
            <a:lvl7pPr marL="2742742" indent="0" algn="ctr">
              <a:buNone/>
              <a:defRPr sz="1600"/>
            </a:lvl7pPr>
            <a:lvl8pPr marL="3199867" indent="0" algn="ctr">
              <a:buNone/>
              <a:defRPr sz="1600"/>
            </a:lvl8pPr>
            <a:lvl9pPr marL="3656991"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pic>
        <p:nvPicPr>
          <p:cNvPr id="11" name="Picture 10"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l="7115" t="44686" r="19113" b="29455"/>
          <a:stretch/>
        </p:blipFill>
        <p:spPr>
          <a:xfrm>
            <a:off x="0" y="221916"/>
            <a:ext cx="4937760" cy="938253"/>
          </a:xfrm>
          <a:prstGeom prst="rect">
            <a:avLst/>
          </a:prstGeom>
        </p:spPr>
      </p:pic>
    </p:spTree>
    <p:extLst>
      <p:ext uri="{BB962C8B-B14F-4D97-AF65-F5344CB8AC3E}">
        <p14:creationId xmlns:p14="http://schemas.microsoft.com/office/powerpoint/2010/main" val="2627488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1" y="413948"/>
            <a:ext cx="1229710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Rectangle 6"/>
          <p:cNvSpPr/>
          <p:nvPr userDrawn="1"/>
        </p:nvSpPr>
        <p:spPr>
          <a:xfrm>
            <a:off x="10972800" y="6348249"/>
            <a:ext cx="578069" cy="388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Content Placeholder 2"/>
          <p:cNvSpPr>
            <a:spLocks noGrp="1"/>
          </p:cNvSpPr>
          <p:nvPr>
            <p:ph idx="1"/>
          </p:nvPr>
        </p:nvSpPr>
        <p:spPr>
          <a:xfrm>
            <a:off x="838200" y="1510117"/>
            <a:ext cx="10515600" cy="4586903"/>
          </a:xfrm>
        </p:spPr>
        <p:txBody>
          <a:bodyPr/>
          <a:lstStyle>
            <a:lvl1pPr>
              <a:defRPr>
                <a:solidFill>
                  <a:srgbClr val="25408F"/>
                </a:solidFill>
              </a:defRPr>
            </a:lvl1pPr>
            <a:lvl2pPr>
              <a:defRPr>
                <a:solidFill>
                  <a:srgbClr val="00B0F0"/>
                </a:solidFill>
              </a:defRPr>
            </a:lvl2pPr>
            <a:lvl3pPr>
              <a:defRPr>
                <a:solidFill>
                  <a:srgbClr val="25408F"/>
                </a:solidFill>
              </a:defRPr>
            </a:lvl3pPr>
            <a:lvl4pPr>
              <a:defRPr>
                <a:solidFill>
                  <a:srgbClr val="00B0F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176451"/>
            <a:ext cx="10515600" cy="1325563"/>
          </a:xfrm>
        </p:spPr>
        <p:txBody>
          <a:bodyPr/>
          <a:lstStyle/>
          <a:p>
            <a:r>
              <a:rPr lang="en-US" dirty="0"/>
              <a:t>Click to edit Master title style</a:t>
            </a:r>
          </a:p>
        </p:txBody>
      </p:sp>
      <p:sp>
        <p:nvSpPr>
          <p:cNvPr id="10" name="Footer Placeholder 9"/>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11" name="Slide Number Placeholder 10"/>
          <p:cNvSpPr>
            <a:spLocks noGrp="1"/>
          </p:cNvSpPr>
          <p:nvPr>
            <p:ph type="sldNum" sz="quarter" idx="12"/>
          </p:nvPr>
        </p:nvSpPr>
        <p:spPr/>
        <p:txBody>
          <a:bodyPr/>
          <a:lstStyle>
            <a:lvl1pPr>
              <a:defRPr>
                <a:solidFill>
                  <a:schemeClr val="bg1"/>
                </a:solidFill>
              </a:defRPr>
            </a:lvl1pPr>
          </a:lstStyle>
          <a:p>
            <a:fld id="{C9F2E319-0919-499D-AD1F-7963255D1003}" type="slidenum">
              <a:rPr lang="id-ID" smtClean="0"/>
              <a:pPr/>
              <a:t>‹#›</a:t>
            </a:fld>
            <a:endParaRPr lang="id-ID" dirty="0"/>
          </a:p>
        </p:txBody>
      </p:sp>
      <p:pic>
        <p:nvPicPr>
          <p:cNvPr id="14" name="Picture 13"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63415" y="6192924"/>
            <a:ext cx="1981200" cy="374821"/>
          </a:xfrm>
          <a:prstGeom prst="rect">
            <a:avLst/>
          </a:prstGeom>
        </p:spPr>
      </p:pic>
    </p:spTree>
    <p:extLst>
      <p:ext uri="{BB962C8B-B14F-4D97-AF65-F5344CB8AC3E}">
        <p14:creationId xmlns:p14="http://schemas.microsoft.com/office/powerpoint/2010/main" val="824058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24" indent="0">
              <a:buNone/>
              <a:defRPr sz="2000">
                <a:solidFill>
                  <a:schemeClr val="tx1">
                    <a:tint val="75000"/>
                  </a:schemeClr>
                </a:solidFill>
              </a:defRPr>
            </a:lvl2pPr>
            <a:lvl3pPr marL="914247" indent="0">
              <a:buNone/>
              <a:defRPr sz="1733">
                <a:solidFill>
                  <a:schemeClr val="tx1">
                    <a:tint val="75000"/>
                  </a:schemeClr>
                </a:solidFill>
              </a:defRPr>
            </a:lvl3pPr>
            <a:lvl4pPr marL="1371371" indent="0">
              <a:buNone/>
              <a:defRPr sz="1600">
                <a:solidFill>
                  <a:schemeClr val="tx1">
                    <a:tint val="75000"/>
                  </a:schemeClr>
                </a:solidFill>
              </a:defRPr>
            </a:lvl4pPr>
            <a:lvl5pPr marL="1828495" indent="0">
              <a:buNone/>
              <a:defRPr sz="1600">
                <a:solidFill>
                  <a:schemeClr val="tx1">
                    <a:tint val="75000"/>
                  </a:schemeClr>
                </a:solidFill>
              </a:defRPr>
            </a:lvl5pPr>
            <a:lvl6pPr marL="2285620" indent="0">
              <a:buNone/>
              <a:defRPr sz="1600">
                <a:solidFill>
                  <a:schemeClr val="tx1">
                    <a:tint val="75000"/>
                  </a:schemeClr>
                </a:solidFill>
              </a:defRPr>
            </a:lvl6pPr>
            <a:lvl7pPr marL="2742742" indent="0">
              <a:buNone/>
              <a:defRPr sz="1600">
                <a:solidFill>
                  <a:schemeClr val="tx1">
                    <a:tint val="75000"/>
                  </a:schemeClr>
                </a:solidFill>
              </a:defRPr>
            </a:lvl7pPr>
            <a:lvl8pPr marL="3199867" indent="0">
              <a:buNone/>
              <a:defRPr sz="1600">
                <a:solidFill>
                  <a:schemeClr val="tx1">
                    <a:tint val="75000"/>
                  </a:schemeClr>
                </a:solidFill>
              </a:defRPr>
            </a:lvl8pPr>
            <a:lvl9pPr marL="3656991"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
        <p:nvSpPr>
          <p:cNvPr id="7" name="Rectangle 6"/>
          <p:cNvSpPr/>
          <p:nvPr userDrawn="1"/>
        </p:nvSpPr>
        <p:spPr>
          <a:xfrm>
            <a:off x="1" y="331884"/>
            <a:ext cx="1229710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8" name="Picture 7"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63415" y="6192924"/>
            <a:ext cx="1981200" cy="374821"/>
          </a:xfrm>
          <a:prstGeom prst="rect">
            <a:avLst/>
          </a:prstGeom>
        </p:spPr>
      </p:pic>
    </p:spTree>
    <p:extLst>
      <p:ext uri="{BB962C8B-B14F-4D97-AF65-F5344CB8AC3E}">
        <p14:creationId xmlns:p14="http://schemas.microsoft.com/office/powerpoint/2010/main" val="3706010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pic>
        <p:nvPicPr>
          <p:cNvPr id="8" name="Picture 7"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63415" y="6238079"/>
            <a:ext cx="1981200" cy="374821"/>
          </a:xfrm>
          <a:prstGeom prst="rect">
            <a:avLst/>
          </a:prstGeom>
        </p:spPr>
      </p:pic>
    </p:spTree>
    <p:extLst>
      <p:ext uri="{BB962C8B-B14F-4D97-AF65-F5344CB8AC3E}">
        <p14:creationId xmlns:p14="http://schemas.microsoft.com/office/powerpoint/2010/main" val="309069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24" indent="0">
              <a:buNone/>
              <a:defRPr sz="2000" b="1"/>
            </a:lvl2pPr>
            <a:lvl3pPr marL="914247" indent="0">
              <a:buNone/>
              <a:defRPr sz="1733" b="1"/>
            </a:lvl3pPr>
            <a:lvl4pPr marL="1371371" indent="0">
              <a:buNone/>
              <a:defRPr sz="1600" b="1"/>
            </a:lvl4pPr>
            <a:lvl5pPr marL="1828495" indent="0">
              <a:buNone/>
              <a:defRPr sz="1600" b="1"/>
            </a:lvl5pPr>
            <a:lvl6pPr marL="2285620" indent="0">
              <a:buNone/>
              <a:defRPr sz="1600" b="1"/>
            </a:lvl6pPr>
            <a:lvl7pPr marL="2742742" indent="0">
              <a:buNone/>
              <a:defRPr sz="1600" b="1"/>
            </a:lvl7pPr>
            <a:lvl8pPr marL="3199867" indent="0">
              <a:buNone/>
              <a:defRPr sz="1600" b="1"/>
            </a:lvl8pPr>
            <a:lvl9pPr marL="3656991"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24" indent="0">
              <a:buNone/>
              <a:defRPr sz="2000" b="1"/>
            </a:lvl2pPr>
            <a:lvl3pPr marL="914247" indent="0">
              <a:buNone/>
              <a:defRPr sz="1733" b="1"/>
            </a:lvl3pPr>
            <a:lvl4pPr marL="1371371" indent="0">
              <a:buNone/>
              <a:defRPr sz="1600" b="1"/>
            </a:lvl4pPr>
            <a:lvl5pPr marL="1828495" indent="0">
              <a:buNone/>
              <a:defRPr sz="1600" b="1"/>
            </a:lvl5pPr>
            <a:lvl6pPr marL="2285620" indent="0">
              <a:buNone/>
              <a:defRPr sz="1600" b="1"/>
            </a:lvl6pPr>
            <a:lvl7pPr marL="2742742" indent="0">
              <a:buNone/>
              <a:defRPr sz="1600" b="1"/>
            </a:lvl7pPr>
            <a:lvl8pPr marL="3199867" indent="0">
              <a:buNone/>
              <a:defRPr sz="1600" b="1"/>
            </a:lvl8pPr>
            <a:lvl9pPr marL="36569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www.crawfordtech.com</a:t>
            </a:r>
            <a:endParaRPr lang="id-ID" dirty="0"/>
          </a:p>
        </p:txBody>
      </p:sp>
      <p:sp>
        <p:nvSpPr>
          <p:cNvPr id="9" name="Slide Number Placeholder 8"/>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366971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www.crawfordtech.com</a:t>
            </a:r>
            <a:endParaRPr lang="id-ID" dirty="0"/>
          </a:p>
        </p:txBody>
      </p:sp>
      <p:sp>
        <p:nvSpPr>
          <p:cNvPr id="5" name="Slide Number Placeholder 4"/>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870036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www.crawfordtech.com</a:t>
            </a:r>
            <a:endParaRPr lang="id-ID" dirty="0"/>
          </a:p>
        </p:txBody>
      </p:sp>
      <p:sp>
        <p:nvSpPr>
          <p:cNvPr id="4" name="Slide Number Placeholder 3"/>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000850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24" indent="0">
              <a:buNone/>
              <a:defRPr sz="1333"/>
            </a:lvl2pPr>
            <a:lvl3pPr marL="914247" indent="0">
              <a:buNone/>
              <a:defRPr sz="1200"/>
            </a:lvl3pPr>
            <a:lvl4pPr marL="1371371" indent="0">
              <a:buNone/>
              <a:defRPr sz="933"/>
            </a:lvl4pPr>
            <a:lvl5pPr marL="1828495" indent="0">
              <a:buNone/>
              <a:defRPr sz="933"/>
            </a:lvl5pPr>
            <a:lvl6pPr marL="2285620" indent="0">
              <a:buNone/>
              <a:defRPr sz="933"/>
            </a:lvl6pPr>
            <a:lvl7pPr marL="2742742" indent="0">
              <a:buNone/>
              <a:defRPr sz="933"/>
            </a:lvl7pPr>
            <a:lvl8pPr marL="3199867" indent="0">
              <a:buNone/>
              <a:defRPr sz="933"/>
            </a:lvl8pPr>
            <a:lvl9pPr marL="3656991" indent="0">
              <a:buNone/>
              <a:defRPr sz="93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91175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3 verticalpics">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6477002"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15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9104086"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15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3849918"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1500">
                <a:solidFill>
                  <a:schemeClr val="tx1">
                    <a:lumMod val="50000"/>
                    <a:lumOff val="50000"/>
                  </a:schemeClr>
                </a:solidFill>
              </a:defRPr>
            </a:lvl1pPr>
          </a:lstStyle>
          <a:p>
            <a:endParaRPr lang="id-ID"/>
          </a:p>
        </p:txBody>
      </p:sp>
      <p:sp>
        <p:nvSpPr>
          <p:cNvPr id="6" name="Title 1">
            <a:extLst>
              <a:ext uri="{FF2B5EF4-FFF2-40B4-BE49-F238E27FC236}">
                <a16:creationId xmlns:a16="http://schemas.microsoft.com/office/drawing/2014/main" id="{352BEF81-E2AF-4EB3-9C9A-21268713807E}"/>
              </a:ext>
            </a:extLst>
          </p:cNvPr>
          <p:cNvSpPr>
            <a:spLocks noGrp="1"/>
          </p:cNvSpPr>
          <p:nvPr>
            <p:ph type="title"/>
          </p:nvPr>
        </p:nvSpPr>
        <p:spPr>
          <a:xfrm>
            <a:off x="1066800" y="1447800"/>
            <a:ext cx="2133600" cy="2362200"/>
          </a:xfrm>
          <a:prstGeom prst="rect">
            <a:avLst/>
          </a:prstGeom>
        </p:spPr>
        <p:txBody>
          <a:bodyPr>
            <a:normAutofit/>
          </a:bodyPr>
          <a:lstStyle>
            <a:lvl1pPr algn="l">
              <a:defRPr sz="27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4207226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24" indent="0">
              <a:buNone/>
              <a:defRPr sz="2800"/>
            </a:lvl2pPr>
            <a:lvl3pPr marL="914247" indent="0">
              <a:buNone/>
              <a:defRPr sz="2400"/>
            </a:lvl3pPr>
            <a:lvl4pPr marL="1371371" indent="0">
              <a:buNone/>
              <a:defRPr sz="2000"/>
            </a:lvl4pPr>
            <a:lvl5pPr marL="1828495" indent="0">
              <a:buNone/>
              <a:defRPr sz="2000"/>
            </a:lvl5pPr>
            <a:lvl6pPr marL="2285620" indent="0">
              <a:buNone/>
              <a:defRPr sz="2000"/>
            </a:lvl6pPr>
            <a:lvl7pPr marL="2742742" indent="0">
              <a:buNone/>
              <a:defRPr sz="2000"/>
            </a:lvl7pPr>
            <a:lvl8pPr marL="3199867" indent="0">
              <a:buNone/>
              <a:defRPr sz="2000"/>
            </a:lvl8pPr>
            <a:lvl9pPr marL="3656991"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24" indent="0">
              <a:buNone/>
              <a:defRPr sz="1333"/>
            </a:lvl2pPr>
            <a:lvl3pPr marL="914247" indent="0">
              <a:buNone/>
              <a:defRPr sz="1200"/>
            </a:lvl3pPr>
            <a:lvl4pPr marL="1371371" indent="0">
              <a:buNone/>
              <a:defRPr sz="933"/>
            </a:lvl4pPr>
            <a:lvl5pPr marL="1828495" indent="0">
              <a:buNone/>
              <a:defRPr sz="933"/>
            </a:lvl5pPr>
            <a:lvl6pPr marL="2285620" indent="0">
              <a:buNone/>
              <a:defRPr sz="933"/>
            </a:lvl6pPr>
            <a:lvl7pPr marL="2742742" indent="0">
              <a:buNone/>
              <a:defRPr sz="933"/>
            </a:lvl7pPr>
            <a:lvl8pPr marL="3199867" indent="0">
              <a:buNone/>
              <a:defRPr sz="933"/>
            </a:lvl8pPr>
            <a:lvl9pPr marL="3656991" indent="0">
              <a:buNone/>
              <a:defRPr sz="93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815700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46176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211626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4603531" y="331879"/>
            <a:ext cx="7693573"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Footer Placeholder 4"/>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781292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8_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74D9A6-A780-4215-85A9-65A1ED3F1ACF}"/>
              </a:ext>
            </a:extLst>
          </p:cNvPr>
          <p:cNvSpPr>
            <a:spLocks noGrp="1"/>
          </p:cNvSpPr>
          <p:nvPr>
            <p:ph type="pic" sz="quarter" idx="10"/>
          </p:nvPr>
        </p:nvSpPr>
        <p:spPr>
          <a:xfrm>
            <a:off x="0" y="0"/>
            <a:ext cx="7543800" cy="6858000"/>
          </a:xfrm>
          <a:prstGeom prst="rect">
            <a:avLst/>
          </a:prstGeom>
          <a:ln>
            <a:noFill/>
          </a:ln>
        </p:spPr>
        <p:txBody>
          <a:bodyPr/>
          <a:lstStyle>
            <a:lvl1pPr>
              <a:defRPr sz="1600"/>
            </a:lvl1pPr>
          </a:lstStyle>
          <a:p>
            <a:endParaRPr lang="en-US" dirty="0"/>
          </a:p>
        </p:txBody>
      </p:sp>
    </p:spTree>
    <p:extLst>
      <p:ext uri="{BB962C8B-B14F-4D97-AF65-F5344CB8AC3E}">
        <p14:creationId xmlns:p14="http://schemas.microsoft.com/office/powerpoint/2010/main" val="443733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1736498" y="669926"/>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1736725" y="1295401"/>
            <a:ext cx="8534400" cy="288925"/>
          </a:xfrm>
          <a:prstGeom prst="rect">
            <a:avLst/>
          </a:prstGeom>
        </p:spPr>
        <p:txBody>
          <a:bodyPr>
            <a:normAutofit/>
          </a:bodyPr>
          <a:lstStyle>
            <a:lvl1pPr marL="0" indent="0">
              <a:buNone/>
              <a:defRPr sz="1600" b="1">
                <a:solidFill>
                  <a:schemeClr val="accent6">
                    <a:lumMod val="7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
        <p:nvSpPr>
          <p:cNvPr id="5" name="Text Placeholder 7">
            <a:extLst>
              <a:ext uri="{FF2B5EF4-FFF2-40B4-BE49-F238E27FC236}">
                <a16:creationId xmlns:a16="http://schemas.microsoft.com/office/drawing/2014/main" id="{345CFC87-BD0D-4393-A7E3-F2BFFC13568B}"/>
              </a:ext>
            </a:extLst>
          </p:cNvPr>
          <p:cNvSpPr>
            <a:spLocks noGrp="1"/>
          </p:cNvSpPr>
          <p:nvPr>
            <p:ph type="body" sz="quarter" idx="11" hasCustomPrompt="1"/>
          </p:nvPr>
        </p:nvSpPr>
        <p:spPr>
          <a:xfrm>
            <a:off x="1736725" y="1828800"/>
            <a:ext cx="8534400" cy="3810000"/>
          </a:xfrm>
          <a:prstGeom prst="rect">
            <a:avLst/>
          </a:prstGeom>
        </p:spPr>
        <p:txBody>
          <a:bodyPr>
            <a:normAutofit/>
          </a:bodyPr>
          <a:lstStyle>
            <a:lvl1pPr marL="342917" marR="0" indent="-342917" algn="l" defTabSz="914446" rtl="0" eaLnBrk="1" fontAlgn="auto" latinLnBrk="0" hangingPunct="1">
              <a:lnSpc>
                <a:spcPct val="100000"/>
              </a:lnSpc>
              <a:spcBef>
                <a:spcPct val="20000"/>
              </a:spcBef>
              <a:spcAft>
                <a:spcPts val="0"/>
              </a:spcAft>
              <a:buClrTx/>
              <a:buSzTx/>
              <a:buFont typeface="Wingdings" panose="05000000000000000000" pitchFamily="2" charset="2"/>
              <a:buChar char="ü"/>
              <a:tabLst/>
              <a:defRPr sz="2400" b="0">
                <a:solidFill>
                  <a:srgbClr val="000000"/>
                </a:solidFill>
                <a:latin typeface="+mj-lt"/>
              </a:defRPr>
            </a:lvl1pPr>
            <a:lvl2pPr marL="800140" indent="-342917">
              <a:buFont typeface="Wingdings" panose="05000000000000000000" pitchFamily="2" charset="2"/>
              <a:buChar char="ü"/>
              <a:defRPr sz="2000"/>
            </a:lvl2pPr>
            <a:lvl3pPr marL="1200210" indent="-285764">
              <a:buFont typeface="Wingdings" panose="05000000000000000000" pitchFamily="2" charset="2"/>
              <a:buChar char="ü"/>
              <a:defRPr sz="1800"/>
            </a:lvl3pPr>
            <a:lvl4pPr marL="1657433" indent="-285764">
              <a:buFont typeface="Wingdings" panose="05000000000000000000" pitchFamily="2" charset="2"/>
              <a:buChar char="ü"/>
              <a:defRPr sz="1600"/>
            </a:lvl4pPr>
            <a:lvl5pPr marL="2114656" indent="-285764">
              <a:buFont typeface="Wingdings" panose="05000000000000000000" pitchFamily="2" charset="2"/>
              <a:buChar char="ü"/>
              <a:defRPr sz="1600"/>
            </a:lvl5pPr>
          </a:lstStyle>
          <a:p>
            <a:pPr lvl="0"/>
            <a:r>
              <a:rPr lang="en-US" dirty="0"/>
              <a:t>Edit Master text styles</a:t>
            </a:r>
          </a:p>
          <a:p>
            <a:pPr marL="800140" marR="0" lvl="1" indent="-342917" algn="l" defTabSz="9144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dirty="0"/>
              <a:t>Second level</a:t>
            </a:r>
          </a:p>
          <a:p>
            <a:pPr lvl="0"/>
            <a:endParaRPr lang="en-US" dirty="0"/>
          </a:p>
        </p:txBody>
      </p:sp>
    </p:spTree>
    <p:extLst>
      <p:ext uri="{BB962C8B-B14F-4D97-AF65-F5344CB8AC3E}">
        <p14:creationId xmlns:p14="http://schemas.microsoft.com/office/powerpoint/2010/main" val="14106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841249" y="669927"/>
            <a:ext cx="8534879" cy="701675"/>
          </a:xfrm>
          <a:prstGeom prst="rect">
            <a:avLst/>
          </a:prstGeom>
        </p:spPr>
        <p:txBody>
          <a:bodyPr>
            <a:normAutofit/>
          </a:bodyPr>
          <a:lstStyle>
            <a:lvl1pPr algn="l">
              <a:defRPr sz="27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841248" y="1295402"/>
            <a:ext cx="8534400" cy="288925"/>
          </a:xfrm>
          <a:prstGeom prst="rect">
            <a:avLst/>
          </a:prstGeom>
        </p:spPr>
        <p:txBody>
          <a:bodyPr>
            <a:normAutofit/>
          </a:bodyPr>
          <a:lstStyle>
            <a:lvl1pPr marL="0" indent="0">
              <a:buNone/>
              <a:defRPr sz="1200" b="1">
                <a:solidFill>
                  <a:schemeClr val="bg1">
                    <a:lumMod val="65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spTree>
    <p:extLst>
      <p:ext uri="{BB962C8B-B14F-4D97-AF65-F5344CB8AC3E}">
        <p14:creationId xmlns:p14="http://schemas.microsoft.com/office/powerpoint/2010/main" val="226714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_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p:nvPr>
        </p:nvSpPr>
        <p:spPr>
          <a:xfrm>
            <a:off x="841249" y="669927"/>
            <a:ext cx="8534879" cy="701675"/>
          </a:xfrm>
          <a:prstGeom prst="rect">
            <a:avLst/>
          </a:prstGeom>
        </p:spPr>
        <p:txBody>
          <a:bodyPr>
            <a:normAutofit/>
          </a:bodyPr>
          <a:lstStyle>
            <a:lvl1pPr algn="l">
              <a:defRPr sz="27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71557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 upper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0EF12B1-CD0E-4936-BD88-130B1BF103C3}"/>
              </a:ext>
            </a:extLst>
          </p:cNvPr>
          <p:cNvSpPr>
            <a:spLocks noGrp="1"/>
          </p:cNvSpPr>
          <p:nvPr>
            <p:ph type="pic" sz="quarter" idx="11" hasCustomPrompt="1"/>
          </p:nvPr>
        </p:nvSpPr>
        <p:spPr>
          <a:xfrm>
            <a:off x="6096000" y="0"/>
            <a:ext cx="6096000" cy="4724400"/>
          </a:xfrm>
          <a:prstGeom prst="rect">
            <a:avLst/>
          </a:prstGeom>
        </p:spPr>
        <p:txBody>
          <a:bodyPr/>
          <a:lstStyle>
            <a:lvl1pPr marL="0" indent="0">
              <a:buNone/>
              <a:defRPr sz="1050"/>
            </a:lvl1pPr>
          </a:lstStyle>
          <a:p>
            <a:r>
              <a:rPr lang="en-US" dirty="0"/>
              <a:t>Image Placeholder</a:t>
            </a:r>
          </a:p>
        </p:txBody>
      </p:sp>
    </p:spTree>
    <p:extLst>
      <p:ext uri="{BB962C8B-B14F-4D97-AF65-F5344CB8AC3E}">
        <p14:creationId xmlns:p14="http://schemas.microsoft.com/office/powerpoint/2010/main" val="2131023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74D9A6-A780-4215-85A9-65A1ED3F1ACF}"/>
              </a:ext>
            </a:extLst>
          </p:cNvPr>
          <p:cNvSpPr>
            <a:spLocks noGrp="1"/>
          </p:cNvSpPr>
          <p:nvPr>
            <p:ph type="pic" sz="quarter" idx="10"/>
          </p:nvPr>
        </p:nvSpPr>
        <p:spPr>
          <a:xfrm>
            <a:off x="0" y="0"/>
            <a:ext cx="7543800" cy="6858000"/>
          </a:xfrm>
          <a:prstGeom prst="rect">
            <a:avLst/>
          </a:prstGeom>
          <a:ln>
            <a:noFill/>
          </a:ln>
        </p:spPr>
        <p:txBody>
          <a:bodyPr/>
          <a:lstStyle>
            <a:lvl1pPr>
              <a:defRPr sz="1200"/>
            </a:lvl1pPr>
          </a:lstStyle>
          <a:p>
            <a:endParaRPr lang="en-US" dirty="0"/>
          </a:p>
        </p:txBody>
      </p:sp>
    </p:spTree>
    <p:extLst>
      <p:ext uri="{BB962C8B-B14F-4D97-AF65-F5344CB8AC3E}">
        <p14:creationId xmlns:p14="http://schemas.microsoft.com/office/powerpoint/2010/main" val="361596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3.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5">
            <a:hlinkClick r:id="" action="ppaction://hlinkshowjump?jump=nextslide"/>
            <a:extLst>
              <a:ext uri="{FF2B5EF4-FFF2-40B4-BE49-F238E27FC236}">
                <a16:creationId xmlns:a16="http://schemas.microsoft.com/office/drawing/2014/main" id="{A7658409-08BC-4AF5-9FBC-B578C6266CEE}"/>
              </a:ext>
            </a:extLst>
          </p:cNvPr>
          <p:cNvSpPr>
            <a:spLocks noEditPoints="1"/>
          </p:cNvSpPr>
          <p:nvPr userDrawn="1"/>
        </p:nvSpPr>
        <p:spPr bwMode="auto">
          <a:xfrm>
            <a:off x="653248" y="6408227"/>
            <a:ext cx="228600" cy="228600"/>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51430" tIns="25715" rIns="51430" bIns="25715" numCol="1" anchor="t" anchorCtr="0" compatLnSpc="1">
            <a:prstTxWarp prst="textNoShape">
              <a:avLst/>
            </a:prstTxWarp>
          </a:bodyPr>
          <a:lstStyle/>
          <a:p>
            <a:pPr defTabSz="514350"/>
            <a:endParaRPr lang="en-US" sz="1013" dirty="0">
              <a:solidFill>
                <a:srgbClr val="ACBBC3"/>
              </a:solidFill>
            </a:endParaRPr>
          </a:p>
        </p:txBody>
      </p:sp>
      <p:sp>
        <p:nvSpPr>
          <p:cNvPr id="10" name="Freeform 5">
            <a:hlinkClick r:id="" action="ppaction://hlinkshowjump?jump=previousslide"/>
            <a:extLst>
              <a:ext uri="{FF2B5EF4-FFF2-40B4-BE49-F238E27FC236}">
                <a16:creationId xmlns:a16="http://schemas.microsoft.com/office/drawing/2014/main" id="{1A710837-BA86-48E1-B511-D627E9788640}"/>
              </a:ext>
            </a:extLst>
          </p:cNvPr>
          <p:cNvSpPr>
            <a:spLocks noEditPoints="1"/>
          </p:cNvSpPr>
          <p:nvPr userDrawn="1"/>
        </p:nvSpPr>
        <p:spPr bwMode="auto">
          <a:xfrm>
            <a:off x="365649" y="6408227"/>
            <a:ext cx="228600" cy="228600"/>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51430" tIns="25715" rIns="51430" bIns="25715" numCol="1" anchor="t" anchorCtr="0" compatLnSpc="1">
            <a:prstTxWarp prst="textNoShape">
              <a:avLst/>
            </a:prstTxWarp>
          </a:bodyPr>
          <a:lstStyle/>
          <a:p>
            <a:pPr defTabSz="514350"/>
            <a:endParaRPr lang="en-US" sz="1013" dirty="0">
              <a:solidFill>
                <a:srgbClr val="ACBBC3"/>
              </a:solidFill>
            </a:endParaRPr>
          </a:p>
        </p:txBody>
      </p:sp>
    </p:spTree>
    <p:extLst>
      <p:ext uri="{BB962C8B-B14F-4D97-AF65-F5344CB8AC3E}">
        <p14:creationId xmlns:p14="http://schemas.microsoft.com/office/powerpoint/2010/main" val="28408610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E15A31-426D-41C7-BD19-1C94E628BF1E}"/>
              </a:ext>
            </a:extLst>
          </p:cNvPr>
          <p:cNvSpPr/>
          <p:nvPr/>
        </p:nvSpPr>
        <p:spPr>
          <a:xfrm>
            <a:off x="4697507" y="331879"/>
            <a:ext cx="7494495"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TextBox 18">
            <a:extLst>
              <a:ext uri="{FF2B5EF4-FFF2-40B4-BE49-F238E27FC236}">
                <a16:creationId xmlns:a16="http://schemas.microsoft.com/office/drawing/2014/main" id="{8CF6E990-16A2-4C3E-A540-6B0C58CF752D}"/>
              </a:ext>
            </a:extLst>
          </p:cNvPr>
          <p:cNvSpPr txBox="1"/>
          <p:nvPr/>
        </p:nvSpPr>
        <p:spPr>
          <a:xfrm>
            <a:off x="4697505" y="404625"/>
            <a:ext cx="7494495" cy="646331"/>
          </a:xfrm>
          <a:prstGeom prst="rect">
            <a:avLst/>
          </a:prstGeom>
          <a:noFill/>
        </p:spPr>
        <p:txBody>
          <a:bodyPr wrap="square" rtlCol="0">
            <a:spAutoFit/>
          </a:bodyPr>
          <a:lstStyle/>
          <a:p>
            <a:pPr marL="0" marR="0" lvl="0" indent="0" algn="ctr" defTabSz="91424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rPr>
              <a:t>Total Document Accessibility Platform</a:t>
            </a:r>
          </a:p>
        </p:txBody>
      </p:sp>
      <p:sp>
        <p:nvSpPr>
          <p:cNvPr id="23" name="Rectangle 22">
            <a:extLst>
              <a:ext uri="{FF2B5EF4-FFF2-40B4-BE49-F238E27FC236}">
                <a16:creationId xmlns:a16="http://schemas.microsoft.com/office/drawing/2014/main" id="{C9DA2110-A19A-4BF2-AE12-A0DE2EAB86D2}"/>
              </a:ext>
            </a:extLst>
          </p:cNvPr>
          <p:cNvSpPr/>
          <p:nvPr/>
        </p:nvSpPr>
        <p:spPr>
          <a:xfrm>
            <a:off x="0" y="6207670"/>
            <a:ext cx="12192000" cy="697145"/>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Rectangle 23">
            <a:extLst>
              <a:ext uri="{FF2B5EF4-FFF2-40B4-BE49-F238E27FC236}">
                <a16:creationId xmlns:a16="http://schemas.microsoft.com/office/drawing/2014/main" id="{8379EAB7-BC2E-4C7B-AF35-1A90A78EF9A7}"/>
              </a:ext>
            </a:extLst>
          </p:cNvPr>
          <p:cNvSpPr/>
          <p:nvPr/>
        </p:nvSpPr>
        <p:spPr>
          <a:xfrm>
            <a:off x="0" y="6760061"/>
            <a:ext cx="12192000" cy="14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25" name="Picture 24">
            <a:extLst>
              <a:ext uri="{FF2B5EF4-FFF2-40B4-BE49-F238E27FC236}">
                <a16:creationId xmlns:a16="http://schemas.microsoft.com/office/drawing/2014/main" id="{64D67C4A-7D92-4839-A555-E5886563C1D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39382" y="6060141"/>
            <a:ext cx="2634698" cy="436568"/>
          </a:xfrm>
          <a:prstGeom prst="rect">
            <a:avLst/>
          </a:prstGeom>
        </p:spPr>
      </p:pic>
      <p:sp>
        <p:nvSpPr>
          <p:cNvPr id="26" name="TextBox 25">
            <a:extLst>
              <a:ext uri="{FF2B5EF4-FFF2-40B4-BE49-F238E27FC236}">
                <a16:creationId xmlns:a16="http://schemas.microsoft.com/office/drawing/2014/main" id="{25518EDA-0527-4352-9780-3EFA61935513}"/>
              </a:ext>
            </a:extLst>
          </p:cNvPr>
          <p:cNvSpPr txBox="1"/>
          <p:nvPr/>
        </p:nvSpPr>
        <p:spPr>
          <a:xfrm>
            <a:off x="3632671" y="6419647"/>
            <a:ext cx="4216400" cy="226985"/>
          </a:xfrm>
          <a:prstGeom prst="rect">
            <a:avLst/>
          </a:prstGeom>
          <a:noFill/>
        </p:spPr>
        <p:txBody>
          <a:bodyPr wrap="square" rtlCol="0">
            <a:spAutoFit/>
          </a:bodyPr>
          <a:lstStyle/>
          <a:p>
            <a:pPr marL="0" marR="0" lvl="0" indent="0" algn="ctr" defTabSz="609630" eaLnBrk="1" fontAlgn="auto" latinLnBrk="0" hangingPunct="1">
              <a:lnSpc>
                <a:spcPct val="8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629DD1"/>
                </a:solidFill>
                <a:effectLst/>
                <a:uLnTx/>
                <a:uFillTx/>
              </a:rPr>
              <a:t>©2019 Crawford Technologies, Inc. All rights reserved. </a:t>
            </a:r>
          </a:p>
        </p:txBody>
      </p:sp>
      <p:pic>
        <p:nvPicPr>
          <p:cNvPr id="3" name="Picture 2" descr="A picture containing clipart&#10;&#10;Description automatically generated">
            <a:extLst>
              <a:ext uri="{FF2B5EF4-FFF2-40B4-BE49-F238E27FC236}">
                <a16:creationId xmlns:a16="http://schemas.microsoft.com/office/drawing/2014/main" id="{333975CD-D376-4427-ACEC-83AF84C21E9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08" y="227936"/>
            <a:ext cx="4508500" cy="971550"/>
          </a:xfrm>
          <a:prstGeom prst="rect">
            <a:avLst/>
          </a:prstGeom>
        </p:spPr>
      </p:pic>
      <p:sp>
        <p:nvSpPr>
          <p:cNvPr id="9" name="Freeform 5">
            <a:hlinkClick r:id="" action="ppaction://hlinkshowjump?jump=nextslide"/>
            <a:extLst>
              <a:ext uri="{FF2B5EF4-FFF2-40B4-BE49-F238E27FC236}">
                <a16:creationId xmlns:a16="http://schemas.microsoft.com/office/drawing/2014/main" id="{78E8863C-3D92-40E4-B505-BB543DDE7908}"/>
              </a:ext>
            </a:extLst>
          </p:cNvPr>
          <p:cNvSpPr>
            <a:spLocks noEditPoints="1"/>
          </p:cNvSpPr>
          <p:nvPr userDrawn="1"/>
        </p:nvSpPr>
        <p:spPr bwMode="auto">
          <a:xfrm>
            <a:off x="653248" y="6408227"/>
            <a:ext cx="228600" cy="228600"/>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51430" tIns="25715" rIns="51430" bIns="25715" numCol="1" anchor="t" anchorCtr="0" compatLnSpc="1">
            <a:prstTxWarp prst="textNoShape">
              <a:avLst/>
            </a:prstTxWarp>
          </a:bodyPr>
          <a:lstStyle/>
          <a:p>
            <a:pPr defTabSz="514350"/>
            <a:endParaRPr lang="en-US" sz="1013" dirty="0">
              <a:solidFill>
                <a:srgbClr val="ACBBC3"/>
              </a:solidFill>
            </a:endParaRPr>
          </a:p>
        </p:txBody>
      </p:sp>
      <p:sp>
        <p:nvSpPr>
          <p:cNvPr id="10" name="Freeform 5">
            <a:hlinkClick r:id="" action="ppaction://hlinkshowjump?jump=previousslide"/>
            <a:extLst>
              <a:ext uri="{FF2B5EF4-FFF2-40B4-BE49-F238E27FC236}">
                <a16:creationId xmlns:a16="http://schemas.microsoft.com/office/drawing/2014/main" id="{D7D44692-771F-420D-A0BB-62BD464BC571}"/>
              </a:ext>
            </a:extLst>
          </p:cNvPr>
          <p:cNvSpPr>
            <a:spLocks noEditPoints="1"/>
          </p:cNvSpPr>
          <p:nvPr userDrawn="1"/>
        </p:nvSpPr>
        <p:spPr bwMode="auto">
          <a:xfrm>
            <a:off x="365649" y="6408227"/>
            <a:ext cx="228600" cy="228600"/>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51430" tIns="25715" rIns="51430" bIns="25715" numCol="1" anchor="t" anchorCtr="0" compatLnSpc="1">
            <a:prstTxWarp prst="textNoShape">
              <a:avLst/>
            </a:prstTxWarp>
          </a:bodyPr>
          <a:lstStyle/>
          <a:p>
            <a:pPr defTabSz="514350"/>
            <a:endParaRPr lang="en-US" sz="1013" dirty="0">
              <a:solidFill>
                <a:srgbClr val="ACBBC3"/>
              </a:solidFill>
            </a:endParaRPr>
          </a:p>
        </p:txBody>
      </p:sp>
    </p:spTree>
    <p:extLst>
      <p:ext uri="{BB962C8B-B14F-4D97-AF65-F5344CB8AC3E}">
        <p14:creationId xmlns:p14="http://schemas.microsoft.com/office/powerpoint/2010/main" val="23726491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2" r:id="rId12"/>
    <p:sldLayoutId id="2147483723" r:id="rId13"/>
    <p:sldLayoutId id="2147483725" r:id="rId14"/>
    <p:sldLayoutId id="2147483726" r:id="rId15"/>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137130" tIns="68566" rIns="137130" bIns="68566"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137130" tIns="68566" rIns="137130" bIns="6856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137130" tIns="68566" rIns="137130" bIns="68566" rtlCol="0" anchor="ctr"/>
          <a:lstStyle>
            <a:lvl1pPr algn="ctr">
              <a:defRPr sz="1200">
                <a:solidFill>
                  <a:schemeClr val="tx1">
                    <a:tint val="75000"/>
                  </a:schemeClr>
                </a:solidFill>
              </a:defRPr>
            </a:lvl1pPr>
          </a:lstStyle>
          <a:p>
            <a:r>
              <a:rPr lang="en-US" dirty="0"/>
              <a:t>www.crawfordtech.com</a:t>
            </a:r>
            <a:endParaRPr lang="id-ID"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137130" tIns="68566" rIns="137130" bIns="68566" rtlCol="0" anchor="ctr"/>
          <a:lstStyle>
            <a:lvl1pPr algn="r">
              <a:defRPr sz="1200">
                <a:solidFill>
                  <a:schemeClr val="tx1">
                    <a:tint val="75000"/>
                  </a:schemeClr>
                </a:solidFill>
              </a:defRPr>
            </a:lvl1pPr>
          </a:lstStyle>
          <a:p>
            <a:fld id="{C9F2E319-0919-499D-AD1F-7963255D1003}" type="slidenum">
              <a:rPr lang="id-ID" smtClean="0"/>
              <a:t>‹#›</a:t>
            </a:fld>
            <a:endParaRPr lang="id-ID"/>
          </a:p>
        </p:txBody>
      </p:sp>
    </p:spTree>
    <p:extLst>
      <p:ext uri="{BB962C8B-B14F-4D97-AF65-F5344CB8AC3E}">
        <p14:creationId xmlns:p14="http://schemas.microsoft.com/office/powerpoint/2010/main" val="401518428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24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62" indent="-228562" algn="l" defTabSz="914247" rtl="0" eaLnBrk="1" latinLnBrk="0" hangingPunct="1">
        <a:lnSpc>
          <a:spcPct val="90000"/>
        </a:lnSpc>
        <a:spcBef>
          <a:spcPts val="1000"/>
        </a:spcBef>
        <a:buFont typeface="Arial" panose="020B0604020202020204" pitchFamily="34" charset="0"/>
        <a:buChar char="•"/>
        <a:defRPr sz="2800" kern="1200">
          <a:solidFill>
            <a:srgbClr val="25408F"/>
          </a:solidFill>
          <a:latin typeface="+mn-lt"/>
          <a:ea typeface="+mn-ea"/>
          <a:cs typeface="+mn-cs"/>
        </a:defRPr>
      </a:lvl1pPr>
      <a:lvl2pPr marL="685686" indent="-228562" algn="l" defTabSz="914247"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2809" indent="-228562" algn="l" defTabSz="914247" rtl="0" eaLnBrk="1" latinLnBrk="0" hangingPunct="1">
        <a:lnSpc>
          <a:spcPct val="90000"/>
        </a:lnSpc>
        <a:spcBef>
          <a:spcPts val="500"/>
        </a:spcBef>
        <a:buFont typeface="Arial" panose="020B0604020202020204" pitchFamily="34" charset="0"/>
        <a:buChar char="•"/>
        <a:defRPr sz="2000" kern="1200">
          <a:solidFill>
            <a:srgbClr val="25408F"/>
          </a:solidFill>
          <a:latin typeface="+mn-lt"/>
          <a:ea typeface="+mn-ea"/>
          <a:cs typeface="+mn-cs"/>
        </a:defRPr>
      </a:lvl3pPr>
      <a:lvl4pPr marL="1599933" indent="-228562" algn="l" defTabSz="914247" rtl="0" eaLnBrk="1" latinLnBrk="0" hangingPunct="1">
        <a:lnSpc>
          <a:spcPct val="90000"/>
        </a:lnSpc>
        <a:spcBef>
          <a:spcPts val="500"/>
        </a:spcBef>
        <a:buFont typeface="Arial" panose="020B0604020202020204" pitchFamily="34" charset="0"/>
        <a:buChar char="•"/>
        <a:defRPr sz="1733" kern="1200">
          <a:solidFill>
            <a:srgbClr val="00B0F0"/>
          </a:solidFill>
          <a:latin typeface="+mn-lt"/>
          <a:ea typeface="+mn-ea"/>
          <a:cs typeface="+mn-cs"/>
        </a:defRPr>
      </a:lvl4pPr>
      <a:lvl5pPr marL="2057058"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5pPr>
      <a:lvl6pPr marL="2514180"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6pPr>
      <a:lvl7pPr marL="2971305"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7pPr>
      <a:lvl8pPr marL="3428429"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8pPr>
      <a:lvl9pPr marL="3885553"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9pPr>
    </p:bodyStyle>
    <p:otherStyle>
      <a:defPPr>
        <a:defRPr lang="en-US"/>
      </a:defPPr>
      <a:lvl1pPr marL="0" algn="l" defTabSz="914247" rtl="0" eaLnBrk="1" latinLnBrk="0" hangingPunct="1">
        <a:defRPr sz="1733" kern="1200">
          <a:solidFill>
            <a:schemeClr val="tx1"/>
          </a:solidFill>
          <a:latin typeface="+mn-lt"/>
          <a:ea typeface="+mn-ea"/>
          <a:cs typeface="+mn-cs"/>
        </a:defRPr>
      </a:lvl1pPr>
      <a:lvl2pPr marL="457124" algn="l" defTabSz="914247" rtl="0" eaLnBrk="1" latinLnBrk="0" hangingPunct="1">
        <a:defRPr sz="1733" kern="1200">
          <a:solidFill>
            <a:schemeClr val="tx1"/>
          </a:solidFill>
          <a:latin typeface="+mn-lt"/>
          <a:ea typeface="+mn-ea"/>
          <a:cs typeface="+mn-cs"/>
        </a:defRPr>
      </a:lvl2pPr>
      <a:lvl3pPr marL="914247" algn="l" defTabSz="914247" rtl="0" eaLnBrk="1" latinLnBrk="0" hangingPunct="1">
        <a:defRPr sz="1733" kern="1200">
          <a:solidFill>
            <a:schemeClr val="tx1"/>
          </a:solidFill>
          <a:latin typeface="+mn-lt"/>
          <a:ea typeface="+mn-ea"/>
          <a:cs typeface="+mn-cs"/>
        </a:defRPr>
      </a:lvl3pPr>
      <a:lvl4pPr marL="1371371" algn="l" defTabSz="914247" rtl="0" eaLnBrk="1" latinLnBrk="0" hangingPunct="1">
        <a:defRPr sz="1733" kern="1200">
          <a:solidFill>
            <a:schemeClr val="tx1"/>
          </a:solidFill>
          <a:latin typeface="+mn-lt"/>
          <a:ea typeface="+mn-ea"/>
          <a:cs typeface="+mn-cs"/>
        </a:defRPr>
      </a:lvl4pPr>
      <a:lvl5pPr marL="1828495" algn="l" defTabSz="914247" rtl="0" eaLnBrk="1" latinLnBrk="0" hangingPunct="1">
        <a:defRPr sz="1733" kern="1200">
          <a:solidFill>
            <a:schemeClr val="tx1"/>
          </a:solidFill>
          <a:latin typeface="+mn-lt"/>
          <a:ea typeface="+mn-ea"/>
          <a:cs typeface="+mn-cs"/>
        </a:defRPr>
      </a:lvl5pPr>
      <a:lvl6pPr marL="2285620" algn="l" defTabSz="914247" rtl="0" eaLnBrk="1" latinLnBrk="0" hangingPunct="1">
        <a:defRPr sz="1733" kern="1200">
          <a:solidFill>
            <a:schemeClr val="tx1"/>
          </a:solidFill>
          <a:latin typeface="+mn-lt"/>
          <a:ea typeface="+mn-ea"/>
          <a:cs typeface="+mn-cs"/>
        </a:defRPr>
      </a:lvl6pPr>
      <a:lvl7pPr marL="2742742" algn="l" defTabSz="914247" rtl="0" eaLnBrk="1" latinLnBrk="0" hangingPunct="1">
        <a:defRPr sz="1733" kern="1200">
          <a:solidFill>
            <a:schemeClr val="tx1"/>
          </a:solidFill>
          <a:latin typeface="+mn-lt"/>
          <a:ea typeface="+mn-ea"/>
          <a:cs typeface="+mn-cs"/>
        </a:defRPr>
      </a:lvl7pPr>
      <a:lvl8pPr marL="3199867" algn="l" defTabSz="914247" rtl="0" eaLnBrk="1" latinLnBrk="0" hangingPunct="1">
        <a:defRPr sz="1733" kern="1200">
          <a:solidFill>
            <a:schemeClr val="tx1"/>
          </a:solidFill>
          <a:latin typeface="+mn-lt"/>
          <a:ea typeface="+mn-ea"/>
          <a:cs typeface="+mn-cs"/>
        </a:defRPr>
      </a:lvl8pPr>
      <a:lvl9pPr marL="3656991" algn="l" defTabSz="914247"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39.png"/><Relationship Id="rId21" Type="http://schemas.openxmlformats.org/officeDocument/2006/relationships/image" Target="../media/image26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38.jpeg"/><Relationship Id="rId2" Type="http://schemas.microsoft.com/office/2014/relationships/chartEx" Target="../charts/chartEx1.xml"/><Relationship Id="rId16" Type="http://schemas.openxmlformats.org/officeDocument/2006/relationships/image" Target="../media/image32.jpeg"/><Relationship Id="rId1" Type="http://schemas.openxmlformats.org/officeDocument/2006/relationships/slideLayout" Target="../slideLayouts/slideLayout48.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7.png"/><Relationship Id="rId5" Type="http://schemas.openxmlformats.org/officeDocument/2006/relationships/image" Target="../media/image130.png"/><Relationship Id="rId15" Type="http://schemas.openxmlformats.org/officeDocument/2006/relationships/image" Target="../media/image31.png"/><Relationship Id="rId23" Type="http://schemas.openxmlformats.org/officeDocument/2006/relationships/image" Target="../media/image36.png"/><Relationship Id="rId28" Type="http://schemas.openxmlformats.org/officeDocument/2006/relationships/image" Target="../media/image17.jpeg"/><Relationship Id="rId10" Type="http://schemas.openxmlformats.org/officeDocument/2006/relationships/image" Target="../media/image26.png"/><Relationship Id="rId19" Type="http://schemas.microsoft.com/office/2014/relationships/chartEx" Target="../charts/chartEx2.xml"/><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5.png"/><Relationship Id="rId27"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image" Target="../media/image42.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hyperlink" Target="https://hochiminhcity.eregulations.org/procedure/13/10?l=en" TargetMode="External"/><Relationship Id="rId3" Type="http://schemas.openxmlformats.org/officeDocument/2006/relationships/image" Target="../media/image43.png"/><Relationship Id="rId7"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hyperlink" Target="http://stackoverflow.com/questions/5926312/how-to-generate-a-document-with-data-from-a-database-for-printing-purposes-in-vb" TargetMode="External"/><Relationship Id="rId5" Type="http://schemas.openxmlformats.org/officeDocument/2006/relationships/image" Target="../media/image44.gif"/><Relationship Id="rId4" Type="http://schemas.openxmlformats.org/officeDocument/2006/relationships/hyperlink" Target="https://en.wikipedia.org/wiki/Bank_statement" TargetMode="Externa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hyperlink" Target="https://canadians.org/publications/factsheet-fracking-and-climate-change" TargetMode="External"/><Relationship Id="rId5" Type="http://schemas.openxmlformats.org/officeDocument/2006/relationships/image" Target="../media/image49.jpg"/><Relationship Id="rId4" Type="http://schemas.openxmlformats.org/officeDocument/2006/relationships/image" Target="../media/image48.emf"/></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hyperlink" Target="https://accessibilitynow.com/" TargetMode="External"/><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53.xml"/><Relationship Id="rId5" Type="http://schemas.openxmlformats.org/officeDocument/2006/relationships/image" Target="../media/image17.jpe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hyperlink" Target="http://www.pngall.com/www-png" TargetMode="External"/><Relationship Id="rId18" Type="http://schemas.openxmlformats.org/officeDocument/2006/relationships/image" Target="../media/image61.jpeg"/><Relationship Id="rId26" Type="http://schemas.openxmlformats.org/officeDocument/2006/relationships/hyperlink" Target="https://commons.wikimedia.org/wiki/File:Preferences-desktop-assistive-technology.svg" TargetMode="External"/><Relationship Id="rId3" Type="http://schemas.openxmlformats.org/officeDocument/2006/relationships/image" Target="../media/image41.jpeg"/><Relationship Id="rId21" Type="http://schemas.openxmlformats.org/officeDocument/2006/relationships/image" Target="../media/image63.jpeg"/><Relationship Id="rId7" Type="http://schemas.openxmlformats.org/officeDocument/2006/relationships/hyperlink" Target="http://tex.stackexchange.com/questions/254074/how-to-draw-a-bunch-of-documents-icon-with-tikz" TargetMode="External"/><Relationship Id="rId12" Type="http://schemas.openxmlformats.org/officeDocument/2006/relationships/image" Target="../media/image58.png"/><Relationship Id="rId17" Type="http://schemas.openxmlformats.org/officeDocument/2006/relationships/hyperlink" Target="http://commons.wikimedia.org/wiki/file:wikiproject_council_project_list_icon.svg" TargetMode="External"/><Relationship Id="rId25" Type="http://schemas.openxmlformats.org/officeDocument/2006/relationships/image" Target="../media/image64.png"/><Relationship Id="rId2" Type="http://schemas.openxmlformats.org/officeDocument/2006/relationships/notesSlide" Target="../notesSlides/notesSlide12.xml"/><Relationship Id="rId16" Type="http://schemas.openxmlformats.org/officeDocument/2006/relationships/image" Target="../media/image60.png"/><Relationship Id="rId20" Type="http://schemas.openxmlformats.org/officeDocument/2006/relationships/image" Target="../media/image62.jpg"/><Relationship Id="rId1" Type="http://schemas.openxmlformats.org/officeDocument/2006/relationships/slideLayout" Target="../slideLayouts/slideLayout53.xml"/><Relationship Id="rId6" Type="http://schemas.openxmlformats.org/officeDocument/2006/relationships/image" Target="../media/image55.png"/><Relationship Id="rId11" Type="http://schemas.openxmlformats.org/officeDocument/2006/relationships/hyperlink" Target="http://commons.wikimedia.org/wiki/File:Red_X.svg" TargetMode="External"/><Relationship Id="rId24" Type="http://schemas.openxmlformats.org/officeDocument/2006/relationships/image" Target="../media/image42.png"/><Relationship Id="rId5" Type="http://schemas.openxmlformats.org/officeDocument/2006/relationships/hyperlink" Target="http://www.baluart.net/articulo/checklist-para-el-posicionamiento-en-buscadores" TargetMode="External"/><Relationship Id="rId15" Type="http://schemas.openxmlformats.org/officeDocument/2006/relationships/hyperlink" Target="http://www.thingiverse.com/thing:1080281" TargetMode="External"/><Relationship Id="rId23" Type="http://schemas.openxmlformats.org/officeDocument/2006/relationships/image" Target="../media/image17.jpeg"/><Relationship Id="rId10" Type="http://schemas.openxmlformats.org/officeDocument/2006/relationships/image" Target="../media/image57.png"/><Relationship Id="rId19" Type="http://schemas.openxmlformats.org/officeDocument/2006/relationships/hyperlink" Target="https://commons.wikimedia.org/wiki/File:Infruid%27s_Self-Service_BI_Tool_Dashboard.jpg" TargetMode="External"/><Relationship Id="rId4" Type="http://schemas.openxmlformats.org/officeDocument/2006/relationships/image" Target="../media/image54.jpg"/><Relationship Id="rId9" Type="http://schemas.openxmlformats.org/officeDocument/2006/relationships/hyperlink" Target="http://commons.wikimedia.org/wiki/File:Blue_check_PD.svg" TargetMode="External"/><Relationship Id="rId14" Type="http://schemas.openxmlformats.org/officeDocument/2006/relationships/image" Target="../media/image59.jpeg"/><Relationship Id="rId22" Type="http://schemas.openxmlformats.org/officeDocument/2006/relationships/image" Target="../media/image35.png"/><Relationship Id="rId27"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62.jpg"/><Relationship Id="rId13" Type="http://schemas.openxmlformats.org/officeDocument/2006/relationships/hyperlink" Target="https://en.wikipedia.org/wiki/Assistive_Technology_Service_Provider_Interface" TargetMode="External"/><Relationship Id="rId18"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hyperlink" Target="https://icondoit.wordpress.com/category/folders/page/3/" TargetMode="External"/><Relationship Id="rId12" Type="http://schemas.openxmlformats.org/officeDocument/2006/relationships/image" Target="../media/image70.png"/><Relationship Id="rId17" Type="http://schemas.openxmlformats.org/officeDocument/2006/relationships/image" Target="../media/image42.png"/><Relationship Id="rId2" Type="http://schemas.openxmlformats.org/officeDocument/2006/relationships/notesSlide" Target="../notesSlides/notesSlide13.xml"/><Relationship Id="rId16" Type="http://schemas.openxmlformats.org/officeDocument/2006/relationships/image" Target="../media/image41.jpeg"/><Relationship Id="rId1" Type="http://schemas.openxmlformats.org/officeDocument/2006/relationships/slideLayout" Target="../slideLayouts/slideLayout53.xml"/><Relationship Id="rId6" Type="http://schemas.openxmlformats.org/officeDocument/2006/relationships/image" Target="../media/image67.png"/><Relationship Id="rId11" Type="http://schemas.microsoft.com/office/2007/relationships/hdphoto" Target="../media/hdphoto2.wdp"/><Relationship Id="rId5" Type="http://schemas.openxmlformats.org/officeDocument/2006/relationships/image" Target="../media/image17.jpeg"/><Relationship Id="rId15" Type="http://schemas.openxmlformats.org/officeDocument/2006/relationships/hyperlink" Target="https://commons.wikimedia.org/wiki/File:Preferences-desktop-assistive-technology.svg" TargetMode="External"/><Relationship Id="rId10" Type="http://schemas.openxmlformats.org/officeDocument/2006/relationships/image" Target="../media/image69.png"/><Relationship Id="rId19" Type="http://schemas.openxmlformats.org/officeDocument/2006/relationships/image" Target="../media/image73.png"/><Relationship Id="rId4" Type="http://schemas.openxmlformats.org/officeDocument/2006/relationships/hyperlink" Target="https://pixabay.com/en/sheet-doc-document-paper-icon-1292824/" TargetMode="External"/><Relationship Id="rId9" Type="http://schemas.openxmlformats.org/officeDocument/2006/relationships/image" Target="../media/image68.jpeg"/><Relationship Id="rId14"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17.jpeg"/><Relationship Id="rId7" Type="http://schemas.openxmlformats.org/officeDocument/2006/relationships/image" Target="../media/image74.jpe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35.png"/><Relationship Id="rId11" Type="http://schemas.openxmlformats.org/officeDocument/2006/relationships/image" Target="../media/image77.png"/><Relationship Id="rId5" Type="http://schemas.openxmlformats.org/officeDocument/2006/relationships/image" Target="../media/image41.jpeg"/><Relationship Id="rId10" Type="http://schemas.openxmlformats.org/officeDocument/2006/relationships/image" Target="../media/image76.png"/><Relationship Id="rId4" Type="http://schemas.openxmlformats.org/officeDocument/2006/relationships/image" Target="../media/image68.jpeg"/><Relationship Id="rId9" Type="http://schemas.openxmlformats.org/officeDocument/2006/relationships/hyperlink" Target="https://pixabay.com/en/laptop-learn-school-computer-1019763/"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en/laptop-learn-school-computer-1019763/" TargetMode="External"/><Relationship Id="rId3" Type="http://schemas.openxmlformats.org/officeDocument/2006/relationships/image" Target="../media/image17.jpeg"/><Relationship Id="rId7"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78.jpeg"/><Relationship Id="rId5" Type="http://schemas.openxmlformats.org/officeDocument/2006/relationships/image" Target="../media/image68.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5.xml"/><Relationship Id="rId5" Type="http://schemas.openxmlformats.org/officeDocument/2006/relationships/hyperlink" Target="http://philosophicaldisquisitions.blogspot.com/2017/03/is-judicial-review-compatible-with.html"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image" Target="../media/image17.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tmp"/><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086" b="14086"/>
          <a:stretch>
            <a:fillRect/>
          </a:stretch>
        </p:blipFill>
        <p:spPr/>
      </p:pic>
      <p:sp>
        <p:nvSpPr>
          <p:cNvPr id="25" name="Rectangle 24">
            <a:extLst>
              <a:ext uri="{FF2B5EF4-FFF2-40B4-BE49-F238E27FC236}">
                <a16:creationId xmlns:a16="http://schemas.microsoft.com/office/drawing/2014/main" id="{FCB073D3-D902-493B-8A08-889AD7D96F9F}"/>
              </a:ext>
            </a:extLst>
          </p:cNvPr>
          <p:cNvSpPr/>
          <p:nvPr/>
        </p:nvSpPr>
        <p:spPr>
          <a:xfrm>
            <a:off x="0" y="0"/>
            <a:ext cx="12192000" cy="6858000"/>
          </a:xfrm>
          <a:prstGeom prst="rect">
            <a:avLst/>
          </a:prstGeom>
          <a:gradFill>
            <a:gsLst>
              <a:gs pos="0">
                <a:schemeClr val="accent1">
                  <a:lumMod val="5000"/>
                  <a:lumOff val="95000"/>
                </a:schemeClr>
              </a:gs>
              <a:gs pos="37000">
                <a:schemeClr val="bg1">
                  <a:alpha val="96000"/>
                </a:schemeClr>
              </a:gs>
              <a:gs pos="71000">
                <a:schemeClr val="bg1">
                  <a:alpha val="67000"/>
                </a:schemeClr>
              </a:gs>
              <a:gs pos="100000">
                <a:schemeClr val="bg1">
                  <a:alpha val="4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45D2EF5-E224-4644-9013-8369D9C41053}"/>
              </a:ext>
            </a:extLst>
          </p:cNvPr>
          <p:cNvSpPr txBox="1"/>
          <p:nvPr/>
        </p:nvSpPr>
        <p:spPr>
          <a:xfrm>
            <a:off x="3238500" y="2784529"/>
            <a:ext cx="5715000" cy="1879874"/>
          </a:xfrm>
          <a:prstGeom prst="rect">
            <a:avLst/>
          </a:prstGeom>
          <a:noFill/>
        </p:spPr>
        <p:txBody>
          <a:bodyPr wrap="square" rtlCol="0">
            <a:spAutoFit/>
          </a:bodyPr>
          <a:lstStyle/>
          <a:p>
            <a:pPr algn="ctr">
              <a:lnSpc>
                <a:spcPct val="80000"/>
              </a:lnSpc>
            </a:pPr>
            <a:r>
              <a:rPr lang="en-US" sz="4800" b="1" dirty="0">
                <a:solidFill>
                  <a:schemeClr val="accent1">
                    <a:lumMod val="75000"/>
                  </a:schemeClr>
                </a:solidFill>
              </a:rPr>
              <a:t>The </a:t>
            </a:r>
            <a:r>
              <a:rPr lang="en-US" sz="4800" b="1" dirty="0" err="1">
                <a:solidFill>
                  <a:schemeClr val="accent1">
                    <a:lumMod val="75000"/>
                  </a:schemeClr>
                </a:solidFill>
              </a:rPr>
              <a:t>CrawfordTech</a:t>
            </a:r>
            <a:r>
              <a:rPr lang="en-US" sz="4800" b="1" dirty="0">
                <a:solidFill>
                  <a:schemeClr val="accent1">
                    <a:lumMod val="75000"/>
                  </a:schemeClr>
                </a:solidFill>
              </a:rPr>
              <a:t> Accessibility Value Proposition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14400"/>
            <a:ext cx="4727448" cy="783336"/>
          </a:xfrm>
          <a:prstGeom prst="rect">
            <a:avLst/>
          </a:prstGeom>
        </p:spPr>
      </p:pic>
    </p:spTree>
    <p:extLst>
      <p:ext uri="{BB962C8B-B14F-4D97-AF65-F5344CB8AC3E}">
        <p14:creationId xmlns:p14="http://schemas.microsoft.com/office/powerpoint/2010/main" val="116736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89286E0-5082-49E3-9F44-1DE93542332A}"/>
              </a:ext>
            </a:extLst>
          </p:cNvPr>
          <p:cNvGrpSpPr/>
          <p:nvPr/>
        </p:nvGrpSpPr>
        <p:grpSpPr>
          <a:xfrm>
            <a:off x="3382537" y="262079"/>
            <a:ext cx="8621944" cy="6396563"/>
            <a:chOff x="5073806" y="393117"/>
            <a:chExt cx="12932916" cy="9594845"/>
          </a:xfrm>
        </p:grpSpPr>
        <p:grpSp>
          <p:nvGrpSpPr>
            <p:cNvPr id="5" name="Group 4">
              <a:extLst>
                <a:ext uri="{FF2B5EF4-FFF2-40B4-BE49-F238E27FC236}">
                  <a16:creationId xmlns:a16="http://schemas.microsoft.com/office/drawing/2014/main" id="{A8C63D43-A580-4C11-B07E-92E9E2A34718}"/>
                </a:ext>
              </a:extLst>
            </p:cNvPr>
            <p:cNvGrpSpPr/>
            <p:nvPr/>
          </p:nvGrpSpPr>
          <p:grpSpPr>
            <a:xfrm>
              <a:off x="5073806" y="393117"/>
              <a:ext cx="12932916" cy="9594845"/>
              <a:chOff x="4978268" y="487369"/>
              <a:chExt cx="12932916" cy="9594845"/>
            </a:xfrm>
          </p:grpSpPr>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C07CA97D-47F3-4160-92C2-028D7CD12F83}"/>
                      </a:ext>
                    </a:extLst>
                  </p:cNvPr>
                  <p:cNvGraphicFramePr/>
                  <p:nvPr/>
                </p:nvGraphicFramePr>
                <p:xfrm>
                  <a:off x="5248907" y="487369"/>
                  <a:ext cx="12226292" cy="959484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9">
                    <a:extLst>
                      <a:ext uri="{FF2B5EF4-FFF2-40B4-BE49-F238E27FC236}">
                        <a16:creationId xmlns:a16="http://schemas.microsoft.com/office/drawing/2014/main" id="{D8732109-E141-4E55-8CFD-4E73C74DF170}"/>
                      </a:ext>
                    </a:extLst>
                  </p:cNvPr>
                  <p:cNvPicPr>
                    <a:picLocks noGrp="1" noRot="1" noChangeAspect="1" noMove="1" noResize="1" noEditPoints="1" noAdjustHandles="1" noChangeArrowheads="1" noChangeShapeType="1"/>
                  </p:cNvPicPr>
                  <p:nvPr/>
                </p:nvPicPr>
                <p:blipFill>
                  <a:blip r:embed="rId5"/>
                  <a:stretch>
                    <a:fillRect/>
                  </a:stretch>
                </p:blipFill>
                <p:spPr>
                  <a:xfrm>
                    <a:off x="5344445" y="393117"/>
                    <a:ext cx="12226292" cy="9594845"/>
                  </a:xfrm>
                  <a:prstGeom prst="rect">
                    <a:avLst/>
                  </a:prstGeom>
                </p:spPr>
              </p:pic>
            </mc:Fallback>
          </mc:AlternateContent>
          <p:pic>
            <p:nvPicPr>
              <p:cNvPr id="8" name="Picture 7" descr="A close up of a logo&#10;&#10;Description automatically generated">
                <a:extLst>
                  <a:ext uri="{FF2B5EF4-FFF2-40B4-BE49-F238E27FC236}">
                    <a16:creationId xmlns:a16="http://schemas.microsoft.com/office/drawing/2014/main" id="{0BF93D38-0BC5-4299-BC57-9454B8E008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9179" y="734332"/>
                <a:ext cx="3043072" cy="491624"/>
              </a:xfrm>
              <a:prstGeom prst="rect">
                <a:avLst/>
              </a:prstGeom>
              <a:ln>
                <a:solidFill>
                  <a:srgbClr val="042066"/>
                </a:solidFill>
              </a:ln>
            </p:spPr>
          </p:pic>
          <p:pic>
            <p:nvPicPr>
              <p:cNvPr id="9" name="Picture 8" descr="A close up of a logo&#10;&#10;Description automatically generated">
                <a:extLst>
                  <a:ext uri="{FF2B5EF4-FFF2-40B4-BE49-F238E27FC236}">
                    <a16:creationId xmlns:a16="http://schemas.microsoft.com/office/drawing/2014/main" id="{B309D27B-077E-4FF3-BD91-F4959CE723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4441" y="2320711"/>
                <a:ext cx="2550611" cy="402728"/>
              </a:xfrm>
              <a:prstGeom prst="rect">
                <a:avLst/>
              </a:prstGeom>
              <a:ln>
                <a:solidFill>
                  <a:srgbClr val="042066"/>
                </a:solidFill>
              </a:ln>
            </p:spPr>
          </p:pic>
          <p:pic>
            <p:nvPicPr>
              <p:cNvPr id="10" name="Picture 9" descr="A close up of a logo&#10;&#10;Description automatically generated">
                <a:extLst>
                  <a:ext uri="{FF2B5EF4-FFF2-40B4-BE49-F238E27FC236}">
                    <a16:creationId xmlns:a16="http://schemas.microsoft.com/office/drawing/2014/main" id="{BB1BCE1E-0CB9-4D9C-98D8-8DA3BBC69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8268" y="4550163"/>
                <a:ext cx="2508632" cy="357927"/>
              </a:xfrm>
              <a:prstGeom prst="rect">
                <a:avLst/>
              </a:prstGeom>
              <a:ln>
                <a:solidFill>
                  <a:srgbClr val="042066"/>
                </a:solidFill>
              </a:ln>
            </p:spPr>
          </p:pic>
          <p:pic>
            <p:nvPicPr>
              <p:cNvPr id="11" name="Picture 10" descr="A close up of a logo&#10;&#10;Description automatically generated">
                <a:extLst>
                  <a:ext uri="{FF2B5EF4-FFF2-40B4-BE49-F238E27FC236}">
                    <a16:creationId xmlns:a16="http://schemas.microsoft.com/office/drawing/2014/main" id="{BA1F6BC9-C13C-4AAF-8C30-706C647E0E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28560" y="805222"/>
                <a:ext cx="2678418" cy="394219"/>
              </a:xfrm>
              <a:prstGeom prst="rect">
                <a:avLst/>
              </a:prstGeom>
              <a:ln>
                <a:solidFill>
                  <a:srgbClr val="042066"/>
                </a:solidFill>
              </a:ln>
            </p:spPr>
          </p:pic>
          <p:pic>
            <p:nvPicPr>
              <p:cNvPr id="12" name="Picture 11" descr="A close up of a logo&#10;&#10;Description automatically generated">
                <a:extLst>
                  <a:ext uri="{FF2B5EF4-FFF2-40B4-BE49-F238E27FC236}">
                    <a16:creationId xmlns:a16="http://schemas.microsoft.com/office/drawing/2014/main" id="{52866EB9-C2E7-48B8-AC19-9671135D7E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0836" y="9349095"/>
                <a:ext cx="2662434" cy="417247"/>
              </a:xfrm>
              <a:prstGeom prst="rect">
                <a:avLst/>
              </a:prstGeom>
              <a:ln>
                <a:solidFill>
                  <a:srgbClr val="042066"/>
                </a:solidFill>
              </a:ln>
            </p:spPr>
          </p:pic>
          <p:pic>
            <p:nvPicPr>
              <p:cNvPr id="13" name="Picture 12" descr="A close up of a logo&#10;&#10;Description automatically generated">
                <a:extLst>
                  <a:ext uri="{FF2B5EF4-FFF2-40B4-BE49-F238E27FC236}">
                    <a16:creationId xmlns:a16="http://schemas.microsoft.com/office/drawing/2014/main" id="{10EF6BCA-F69F-4D4D-97E8-5A64237BDA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7052" y="6833268"/>
                <a:ext cx="2678418" cy="388039"/>
              </a:xfrm>
              <a:prstGeom prst="rect">
                <a:avLst/>
              </a:prstGeom>
              <a:ln>
                <a:solidFill>
                  <a:srgbClr val="042066"/>
                </a:solidFill>
              </a:ln>
            </p:spPr>
          </p:pic>
          <p:pic>
            <p:nvPicPr>
              <p:cNvPr id="14" name="Picture 13">
                <a:extLst>
                  <a:ext uri="{FF2B5EF4-FFF2-40B4-BE49-F238E27FC236}">
                    <a16:creationId xmlns:a16="http://schemas.microsoft.com/office/drawing/2014/main" id="{52243F13-A7C4-43E8-991F-DAA4983A3D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24094" y="2325820"/>
                <a:ext cx="2238022" cy="414449"/>
              </a:xfrm>
              <a:prstGeom prst="rect">
                <a:avLst/>
              </a:prstGeom>
              <a:ln>
                <a:solidFill>
                  <a:srgbClr val="042066"/>
                </a:solidFill>
              </a:ln>
            </p:spPr>
          </p:pic>
          <p:pic>
            <p:nvPicPr>
              <p:cNvPr id="15" name="Picture 14" descr="A close up of a logo&#10;&#10;Description automatically generated">
                <a:extLst>
                  <a:ext uri="{FF2B5EF4-FFF2-40B4-BE49-F238E27FC236}">
                    <a16:creationId xmlns:a16="http://schemas.microsoft.com/office/drawing/2014/main" id="{6E42EBDC-B1F1-4430-8C70-6F778E0754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5894" y="4431150"/>
                <a:ext cx="2795290" cy="366704"/>
              </a:xfrm>
              <a:prstGeom prst="rect">
                <a:avLst/>
              </a:prstGeom>
              <a:ln>
                <a:solidFill>
                  <a:srgbClr val="042066"/>
                </a:solidFill>
              </a:ln>
            </p:spPr>
          </p:pic>
          <p:pic>
            <p:nvPicPr>
              <p:cNvPr id="16" name="Picture 15" descr="A close up of a logo&#10;&#10;Description automatically generated">
                <a:extLst>
                  <a:ext uri="{FF2B5EF4-FFF2-40B4-BE49-F238E27FC236}">
                    <a16:creationId xmlns:a16="http://schemas.microsoft.com/office/drawing/2014/main" id="{5C5E6C18-4CC7-4CAC-9360-777E22FF4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541998" y="8543543"/>
                <a:ext cx="2508632" cy="396183"/>
              </a:xfrm>
              <a:prstGeom prst="rect">
                <a:avLst/>
              </a:prstGeom>
              <a:ln>
                <a:solidFill>
                  <a:srgbClr val="042066"/>
                </a:solidFill>
              </a:ln>
            </p:spPr>
          </p:pic>
          <p:pic>
            <p:nvPicPr>
              <p:cNvPr id="17" name="Picture 16" descr="A close up of a logo&#10;&#10;Description automatically generated">
                <a:extLst>
                  <a:ext uri="{FF2B5EF4-FFF2-40B4-BE49-F238E27FC236}">
                    <a16:creationId xmlns:a16="http://schemas.microsoft.com/office/drawing/2014/main" id="{48C740EC-8D40-4DC7-80FD-95A97FDA5E4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76261" y="8642708"/>
                <a:ext cx="2779644" cy="410719"/>
              </a:xfrm>
              <a:prstGeom prst="rect">
                <a:avLst/>
              </a:prstGeom>
              <a:ln>
                <a:solidFill>
                  <a:srgbClr val="042066"/>
                </a:solidFill>
              </a:ln>
            </p:spPr>
          </p:pic>
        </p:grpSp>
        <p:pic>
          <p:nvPicPr>
            <p:cNvPr id="39" name="Picture 38" descr="A picture containing clipart&#10;&#10;Description automatically generated">
              <a:extLst>
                <a:ext uri="{FF2B5EF4-FFF2-40B4-BE49-F238E27FC236}">
                  <a16:creationId xmlns:a16="http://schemas.microsoft.com/office/drawing/2014/main" id="{917D986C-1D92-4549-9A03-CB72BBF4319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130254" y="6688301"/>
              <a:ext cx="2508632" cy="366107"/>
            </a:xfrm>
            <a:prstGeom prst="rect">
              <a:avLst/>
            </a:prstGeom>
            <a:ln>
              <a:solidFill>
                <a:schemeClr val="accent1"/>
              </a:solidFill>
            </a:ln>
          </p:spPr>
        </p:pic>
      </p:grpSp>
      <p:grpSp>
        <p:nvGrpSpPr>
          <p:cNvPr id="35" name="Group 34">
            <a:extLst>
              <a:ext uri="{FF2B5EF4-FFF2-40B4-BE49-F238E27FC236}">
                <a16:creationId xmlns:a16="http://schemas.microsoft.com/office/drawing/2014/main" id="{D9C23196-27FF-4C3B-95CB-009E0370D664}"/>
              </a:ext>
            </a:extLst>
          </p:cNvPr>
          <p:cNvGrpSpPr/>
          <p:nvPr/>
        </p:nvGrpSpPr>
        <p:grpSpPr>
          <a:xfrm>
            <a:off x="5229690" y="1060312"/>
            <a:ext cx="4817409" cy="4800095"/>
            <a:chOff x="7844534" y="1590468"/>
            <a:chExt cx="7226113" cy="7200142"/>
          </a:xfrm>
        </p:grpSpPr>
        <p:pic>
          <p:nvPicPr>
            <p:cNvPr id="34" name="Picture 33" descr="A picture containing electronics, compact disk&#10;&#10;Description automatically generated">
              <a:extLst>
                <a:ext uri="{FF2B5EF4-FFF2-40B4-BE49-F238E27FC236}">
                  <a16:creationId xmlns:a16="http://schemas.microsoft.com/office/drawing/2014/main" id="{D35F8002-8652-48DE-A4E2-97393D060625}"/>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4534" y="1590468"/>
              <a:ext cx="7226113" cy="7200142"/>
            </a:xfrm>
            <a:prstGeom prst="rect">
              <a:avLst/>
            </a:prstGeom>
          </p:spPr>
        </p:pic>
        <p:sp>
          <p:nvSpPr>
            <p:cNvPr id="6" name="TextBox 5">
              <a:extLst>
                <a:ext uri="{FF2B5EF4-FFF2-40B4-BE49-F238E27FC236}">
                  <a16:creationId xmlns:a16="http://schemas.microsoft.com/office/drawing/2014/main" id="{C347E64F-E104-48C7-82F7-0569F7E6BFCF}"/>
                </a:ext>
              </a:extLst>
            </p:cNvPr>
            <p:cNvSpPr txBox="1"/>
            <p:nvPr/>
          </p:nvSpPr>
          <p:spPr>
            <a:xfrm>
              <a:off x="10367046" y="2511706"/>
              <a:ext cx="2248639" cy="569484"/>
            </a:xfrm>
            <a:prstGeom prst="rect">
              <a:avLst/>
            </a:prstGeom>
            <a:noFill/>
          </p:spPr>
          <p:txBody>
            <a:bodyPr wrap="square" rtlCol="0">
              <a:spAutoFit/>
            </a:bodyPr>
            <a:lstStyle/>
            <a:p>
              <a:pPr defTabSz="914247"/>
              <a:r>
                <a:rPr lang="en-US" sz="1867" b="1" dirty="0">
                  <a:solidFill>
                    <a:prstClr val="white"/>
                  </a:solidFill>
                  <a:latin typeface="Calibri"/>
                </a:rPr>
                <a:t>Transactional</a:t>
              </a:r>
            </a:p>
          </p:txBody>
        </p:sp>
        <p:sp>
          <p:nvSpPr>
            <p:cNvPr id="36" name="TextBox 35">
              <a:extLst>
                <a:ext uri="{FF2B5EF4-FFF2-40B4-BE49-F238E27FC236}">
                  <a16:creationId xmlns:a16="http://schemas.microsoft.com/office/drawing/2014/main" id="{E01A27F1-48C3-4C40-8CA2-2208EA774907}"/>
                </a:ext>
              </a:extLst>
            </p:cNvPr>
            <p:cNvSpPr txBox="1"/>
            <p:nvPr/>
          </p:nvSpPr>
          <p:spPr>
            <a:xfrm>
              <a:off x="10967163" y="7419406"/>
              <a:ext cx="2238022" cy="569484"/>
            </a:xfrm>
            <a:prstGeom prst="rect">
              <a:avLst/>
            </a:prstGeom>
            <a:noFill/>
          </p:spPr>
          <p:txBody>
            <a:bodyPr wrap="square" rtlCol="0">
              <a:spAutoFit/>
            </a:bodyPr>
            <a:lstStyle/>
            <a:p>
              <a:pPr defTabSz="914247"/>
              <a:r>
                <a:rPr lang="en-US" sz="1867" b="1" dirty="0">
                  <a:solidFill>
                    <a:prstClr val="white"/>
                  </a:solidFill>
                  <a:latin typeface="Calibri"/>
                </a:rPr>
                <a:t>Static</a:t>
              </a:r>
            </a:p>
          </p:txBody>
        </p:sp>
      </p:grpSp>
      <p:pic>
        <p:nvPicPr>
          <p:cNvPr id="23" name="Picture 22">
            <a:extLst>
              <a:ext uri="{FF2B5EF4-FFF2-40B4-BE49-F238E27FC236}">
                <a16:creationId xmlns:a16="http://schemas.microsoft.com/office/drawing/2014/main" id="{5FDF1391-C3CC-4775-A47D-6E4D9BA9B377}"/>
              </a:ext>
            </a:extLst>
          </p:cNvPr>
          <p:cNvPicPr>
            <a:picLocks noChangeAspect="1"/>
          </p:cNvPicPr>
          <p:nvPr/>
        </p:nvPicPr>
        <p:blipFill>
          <a:blip r:embed="rId18"/>
          <a:stretch>
            <a:fillRect/>
          </a:stretch>
        </p:blipFill>
        <p:spPr>
          <a:xfrm>
            <a:off x="7000717" y="2854939"/>
            <a:ext cx="1275356" cy="1275356"/>
          </a:xfrm>
          <a:prstGeom prst="rect">
            <a:avLst/>
          </a:prstGeom>
        </p:spPr>
      </p:pic>
      <p:grpSp>
        <p:nvGrpSpPr>
          <p:cNvPr id="24" name="Group 23">
            <a:extLst>
              <a:ext uri="{FF2B5EF4-FFF2-40B4-BE49-F238E27FC236}">
                <a16:creationId xmlns:a16="http://schemas.microsoft.com/office/drawing/2014/main" id="{B1D635D0-DC03-40AE-94A2-A41085238D00}"/>
              </a:ext>
            </a:extLst>
          </p:cNvPr>
          <p:cNvGrpSpPr/>
          <p:nvPr/>
        </p:nvGrpSpPr>
        <p:grpSpPr>
          <a:xfrm>
            <a:off x="5619095" y="2089267"/>
            <a:ext cx="4038600" cy="2806700"/>
            <a:chOff x="8333104" y="3228152"/>
            <a:chExt cx="6057900" cy="4210050"/>
          </a:xfrm>
        </p:grpSpPr>
        <mc:AlternateContent xmlns:mc="http://schemas.openxmlformats.org/markup-compatibility/2006" xmlns:cx1="http://schemas.microsoft.com/office/drawing/2015/9/8/chartex">
          <mc:Choice Requires="cx1">
            <p:graphicFrame>
              <p:nvGraphicFramePr>
                <p:cNvPr id="25" name="Chart 24">
                  <a:extLst>
                    <a:ext uri="{FF2B5EF4-FFF2-40B4-BE49-F238E27FC236}">
                      <a16:creationId xmlns:a16="http://schemas.microsoft.com/office/drawing/2014/main" id="{AB7EF37E-40B6-418D-BBC4-DD62E71B8BC0}"/>
                    </a:ext>
                  </a:extLst>
                </p:cNvPr>
                <p:cNvGraphicFramePr/>
                <p:nvPr/>
              </p:nvGraphicFramePr>
              <p:xfrm>
                <a:off x="8333104" y="3228152"/>
                <a:ext cx="6057900" cy="4210050"/>
              </p:xfrm>
              <a:graphic>
                <a:graphicData uri="http://schemas.microsoft.com/office/drawing/2014/chartex">
                  <cx:chart xmlns:cx="http://schemas.microsoft.com/office/drawing/2014/chartex" xmlns:r="http://schemas.openxmlformats.org/officeDocument/2006/relationships" r:id="rId19"/>
                </a:graphicData>
              </a:graphic>
            </p:graphicFrame>
          </mc:Choice>
          <mc:Fallback xmlns="">
            <p:pic>
              <p:nvPicPr>
                <p:cNvPr id="8" name="Chart 7">
                  <a:extLst>
                    <a:ext uri="{FF2B5EF4-FFF2-40B4-BE49-F238E27FC236}">
                      <a16:creationId xmlns:a16="http://schemas.microsoft.com/office/drawing/2014/main" id="{BAA48C68-C585-416D-8F96-F71AC982F820}"/>
                    </a:ext>
                  </a:extLst>
                </p:cNvPr>
                <p:cNvPicPr>
                  <a:picLocks noGrp="1" noRot="1" noChangeAspect="1" noMove="1" noResize="1" noEditPoints="1" noAdjustHandles="1" noChangeArrowheads="1" noChangeShapeType="1"/>
                </p:cNvPicPr>
                <p:nvPr/>
              </p:nvPicPr>
              <p:blipFill>
                <a:blip r:embed="rId21"/>
                <a:stretch>
                  <a:fillRect/>
                </a:stretch>
              </p:blipFill>
              <p:spPr>
                <a:xfrm>
                  <a:off x="8428642" y="3133900"/>
                  <a:ext cx="6057900" cy="4210050"/>
                </a:xfrm>
                <a:prstGeom prst="rect">
                  <a:avLst/>
                </a:prstGeom>
              </p:spPr>
            </p:pic>
          </mc:Fallback>
        </mc:AlternateContent>
        <p:pic>
          <p:nvPicPr>
            <p:cNvPr id="26" name="Picture 2" descr="Image result for accessible html5 image">
              <a:extLst>
                <a:ext uri="{FF2B5EF4-FFF2-40B4-BE49-F238E27FC236}">
                  <a16:creationId xmlns:a16="http://schemas.microsoft.com/office/drawing/2014/main" id="{C081A211-C756-4D3A-BF97-C4D18F8EFA3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744473" y="3649729"/>
              <a:ext cx="768095" cy="7843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5202D8B-9323-4CFD-9C10-8DB0999809AA}"/>
                </a:ext>
              </a:extLst>
            </p:cNvPr>
            <p:cNvPicPr>
              <a:picLocks noChangeAspect="1"/>
            </p:cNvPicPr>
            <p:nvPr/>
          </p:nvPicPr>
          <p:blipFill>
            <a:blip r:embed="rId23"/>
            <a:stretch>
              <a:fillRect/>
            </a:stretch>
          </p:blipFill>
          <p:spPr>
            <a:xfrm>
              <a:off x="12512568" y="4910183"/>
              <a:ext cx="667642" cy="752874"/>
            </a:xfrm>
            <a:prstGeom prst="rect">
              <a:avLst/>
            </a:prstGeom>
            <a:ln>
              <a:noFill/>
            </a:ln>
          </p:spPr>
        </p:pic>
        <p:pic>
          <p:nvPicPr>
            <p:cNvPr id="28" name="Picture 27">
              <a:extLst>
                <a:ext uri="{FF2B5EF4-FFF2-40B4-BE49-F238E27FC236}">
                  <a16:creationId xmlns:a16="http://schemas.microsoft.com/office/drawing/2014/main" id="{FAFFC019-4920-40F3-B8BA-0A1A131A1130}"/>
                </a:ext>
              </a:extLst>
            </p:cNvPr>
            <p:cNvPicPr>
              <a:picLocks noChangeAspect="1"/>
            </p:cNvPicPr>
            <p:nvPr/>
          </p:nvPicPr>
          <p:blipFill>
            <a:blip r:embed="rId24"/>
            <a:stretch>
              <a:fillRect/>
            </a:stretch>
          </p:blipFill>
          <p:spPr>
            <a:xfrm>
              <a:off x="9512857" y="4869443"/>
              <a:ext cx="632548" cy="830696"/>
            </a:xfrm>
            <a:prstGeom prst="rect">
              <a:avLst/>
            </a:prstGeom>
            <a:ln>
              <a:noFill/>
            </a:ln>
          </p:spPr>
        </p:pic>
        <p:pic>
          <p:nvPicPr>
            <p:cNvPr id="29" name="Picture 28">
              <a:extLst>
                <a:ext uri="{FF2B5EF4-FFF2-40B4-BE49-F238E27FC236}">
                  <a16:creationId xmlns:a16="http://schemas.microsoft.com/office/drawing/2014/main" id="{72DEAB5F-05C6-4C61-8581-0CB76B7E936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813091" y="6326216"/>
              <a:ext cx="707058" cy="644853"/>
            </a:xfrm>
            <a:prstGeom prst="rect">
              <a:avLst/>
            </a:prstGeom>
            <a:ln>
              <a:noFill/>
            </a:ln>
          </p:spPr>
        </p:pic>
        <p:pic>
          <p:nvPicPr>
            <p:cNvPr id="30" name="Picture 29" descr="A close up of a sign&#10;&#10;Description automatically generated">
              <a:extLst>
                <a:ext uri="{FF2B5EF4-FFF2-40B4-BE49-F238E27FC236}">
                  <a16:creationId xmlns:a16="http://schemas.microsoft.com/office/drawing/2014/main" id="{D3733AA3-5A1F-4AC1-91DA-6B0880D0050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71509" y="6326217"/>
              <a:ext cx="644853" cy="644853"/>
            </a:xfrm>
            <a:prstGeom prst="rect">
              <a:avLst/>
            </a:prstGeom>
            <a:ln>
              <a:noFill/>
            </a:ln>
          </p:spPr>
        </p:pic>
        <p:pic>
          <p:nvPicPr>
            <p:cNvPr id="31" name="Picture 30" descr="A close up of a logo&#10;&#10;Description automatically generated">
              <a:extLst>
                <a:ext uri="{FF2B5EF4-FFF2-40B4-BE49-F238E27FC236}">
                  <a16:creationId xmlns:a16="http://schemas.microsoft.com/office/drawing/2014/main" id="{56E439EF-3C27-4FE3-B741-2478B893CC1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71509" y="3674268"/>
              <a:ext cx="600117" cy="735278"/>
            </a:xfrm>
            <a:prstGeom prst="rect">
              <a:avLst/>
            </a:prstGeom>
            <a:ln>
              <a:noFill/>
            </a:ln>
          </p:spPr>
        </p:pic>
      </p:grpSp>
      <p:sp>
        <p:nvSpPr>
          <p:cNvPr id="41" name="TextBox 40">
            <a:extLst>
              <a:ext uri="{FF2B5EF4-FFF2-40B4-BE49-F238E27FC236}">
                <a16:creationId xmlns:a16="http://schemas.microsoft.com/office/drawing/2014/main" id="{D64422BF-286C-409D-B626-F356F845BAB8}"/>
              </a:ext>
            </a:extLst>
          </p:cNvPr>
          <p:cNvSpPr txBox="1"/>
          <p:nvPr/>
        </p:nvSpPr>
        <p:spPr>
          <a:xfrm>
            <a:off x="100811" y="2073690"/>
            <a:ext cx="3516388" cy="3252301"/>
          </a:xfrm>
          <a:prstGeom prst="rect">
            <a:avLst/>
          </a:prstGeom>
          <a:noFill/>
        </p:spPr>
        <p:txBody>
          <a:bodyPr wrap="square" rtlCol="0">
            <a:spAutoFit/>
          </a:bodyPr>
          <a:lstStyle/>
          <a:p>
            <a:pPr algn="ctr" defTabSz="914247"/>
            <a:r>
              <a:rPr lang="en-US" sz="2133" b="1" dirty="0">
                <a:solidFill>
                  <a:srgbClr val="586187"/>
                </a:solidFill>
                <a:latin typeface="Calibri"/>
              </a:rPr>
              <a:t>Achieve Accessibility Goals</a:t>
            </a:r>
          </a:p>
          <a:p>
            <a:pPr marL="304815" indent="-304815" defTabSz="914247">
              <a:buFont typeface="Arial" panose="020B0604020202020204" pitchFamily="34" charset="0"/>
              <a:buChar char="•"/>
            </a:pPr>
            <a:r>
              <a:rPr lang="en-US" sz="1867" dirty="0">
                <a:solidFill>
                  <a:srgbClr val="586187"/>
                </a:solidFill>
                <a:latin typeface="Calibri"/>
              </a:rPr>
              <a:t>Comply with global regulations</a:t>
            </a:r>
          </a:p>
          <a:p>
            <a:pPr marL="761939" lvl="1" indent="-304815" defTabSz="914247">
              <a:buFont typeface="Arial" panose="020B0604020202020204" pitchFamily="34" charset="0"/>
              <a:buChar char="•"/>
            </a:pPr>
            <a:r>
              <a:rPr lang="en-US" sz="1600" dirty="0">
                <a:solidFill>
                  <a:prstClr val="black"/>
                </a:solidFill>
                <a:latin typeface="Calibri"/>
              </a:rPr>
              <a:t>Mitigate risk</a:t>
            </a:r>
          </a:p>
          <a:p>
            <a:pPr marL="761939" lvl="1" indent="-304815" defTabSz="914247">
              <a:buFont typeface="Arial" panose="020B0604020202020204" pitchFamily="34" charset="0"/>
              <a:buChar char="•"/>
            </a:pPr>
            <a:r>
              <a:rPr lang="en-US" sz="1600" dirty="0">
                <a:solidFill>
                  <a:prstClr val="black"/>
                </a:solidFill>
                <a:latin typeface="Calibri"/>
              </a:rPr>
              <a:t>Mitigate cost</a:t>
            </a:r>
          </a:p>
          <a:p>
            <a:pPr marL="761939" lvl="1" indent="-304815" defTabSz="914247">
              <a:buFont typeface="Arial" panose="020B0604020202020204" pitchFamily="34" charset="0"/>
              <a:buChar char="•"/>
            </a:pPr>
            <a:r>
              <a:rPr lang="en-US" sz="1600" dirty="0">
                <a:solidFill>
                  <a:prstClr val="black"/>
                </a:solidFill>
                <a:latin typeface="Calibri"/>
              </a:rPr>
              <a:t>Support all formats</a:t>
            </a:r>
          </a:p>
          <a:p>
            <a:pPr marL="304815" indent="-304815" defTabSz="914247">
              <a:buFont typeface="Arial" panose="020B0604020202020204" pitchFamily="34" charset="0"/>
              <a:buChar char="•"/>
            </a:pPr>
            <a:r>
              <a:rPr lang="en-US" sz="1867" dirty="0">
                <a:solidFill>
                  <a:srgbClr val="586187"/>
                </a:solidFill>
                <a:latin typeface="Calibri"/>
              </a:rPr>
              <a:t>Meet customers’ A11y needs</a:t>
            </a:r>
          </a:p>
          <a:p>
            <a:pPr marL="761939" lvl="1" indent="-304815" defTabSz="914247">
              <a:buFont typeface="Arial" panose="020B0604020202020204" pitchFamily="34" charset="0"/>
              <a:buChar char="•"/>
            </a:pPr>
            <a:r>
              <a:rPr lang="en-US" sz="1600" dirty="0">
                <a:solidFill>
                  <a:prstClr val="black"/>
                </a:solidFill>
                <a:latin typeface="Calibri"/>
              </a:rPr>
              <a:t>Over 1.3 billion people globally</a:t>
            </a:r>
          </a:p>
          <a:p>
            <a:pPr marL="761939" lvl="1" indent="-304815" defTabSz="914247">
              <a:buFont typeface="Arial" panose="020B0604020202020204" pitchFamily="34" charset="0"/>
              <a:buChar char="•"/>
            </a:pPr>
            <a:r>
              <a:rPr lang="en-US" sz="1600" dirty="0">
                <a:solidFill>
                  <a:prstClr val="black"/>
                </a:solidFill>
                <a:latin typeface="Calibri"/>
              </a:rPr>
              <a:t>Right format, channel</a:t>
            </a:r>
          </a:p>
          <a:p>
            <a:pPr marL="761939" lvl="1" indent="-304815" defTabSz="914247">
              <a:buFont typeface="Arial" panose="020B0604020202020204" pitchFamily="34" charset="0"/>
              <a:buChar char="•"/>
            </a:pPr>
            <a:r>
              <a:rPr lang="en-US" sz="1600" dirty="0">
                <a:solidFill>
                  <a:prstClr val="black"/>
                </a:solidFill>
                <a:latin typeface="Calibri"/>
              </a:rPr>
              <a:t>Improve CX</a:t>
            </a:r>
          </a:p>
          <a:p>
            <a:pPr marL="304815" indent="-304815" defTabSz="914247">
              <a:buFont typeface="Arial" panose="020B0604020202020204" pitchFamily="34" charset="0"/>
              <a:buChar char="•"/>
            </a:pPr>
            <a:r>
              <a:rPr lang="en-US" sz="1867" dirty="0">
                <a:solidFill>
                  <a:srgbClr val="586187"/>
                </a:solidFill>
                <a:latin typeface="Calibri"/>
              </a:rPr>
              <a:t>Timely and relevant</a:t>
            </a:r>
          </a:p>
          <a:p>
            <a:pPr marL="761939" lvl="1" indent="-304815" defTabSz="914247">
              <a:buFont typeface="Arial" panose="020B0604020202020204" pitchFamily="34" charset="0"/>
              <a:buChar char="•"/>
            </a:pPr>
            <a:r>
              <a:rPr lang="en-US" sz="1600" dirty="0">
                <a:solidFill>
                  <a:prstClr val="black"/>
                </a:solidFill>
                <a:latin typeface="Calibri"/>
              </a:rPr>
              <a:t>Automated</a:t>
            </a:r>
          </a:p>
          <a:p>
            <a:pPr marL="761939" lvl="1" indent="-304815" defTabSz="914247">
              <a:buFont typeface="Arial" panose="020B0604020202020204" pitchFamily="34" charset="0"/>
              <a:buChar char="•"/>
            </a:pPr>
            <a:r>
              <a:rPr lang="en-US" sz="1600" dirty="0">
                <a:solidFill>
                  <a:prstClr val="black"/>
                </a:solidFill>
                <a:latin typeface="Calibri"/>
              </a:rPr>
              <a:t>On demand</a:t>
            </a:r>
          </a:p>
        </p:txBody>
      </p:sp>
      <p:grpSp>
        <p:nvGrpSpPr>
          <p:cNvPr id="42" name="Group 41">
            <a:extLst>
              <a:ext uri="{FF2B5EF4-FFF2-40B4-BE49-F238E27FC236}">
                <a16:creationId xmlns:a16="http://schemas.microsoft.com/office/drawing/2014/main" id="{B407300E-6F13-4334-8F54-81FBD0A3A1EA}"/>
              </a:ext>
            </a:extLst>
          </p:cNvPr>
          <p:cNvGrpSpPr/>
          <p:nvPr/>
        </p:nvGrpSpPr>
        <p:grpSpPr>
          <a:xfrm>
            <a:off x="0" y="262078"/>
            <a:ext cx="4498492" cy="1039659"/>
            <a:chOff x="0" y="412456"/>
            <a:chExt cx="6747738" cy="1559488"/>
          </a:xfrm>
        </p:grpSpPr>
        <p:pic>
          <p:nvPicPr>
            <p:cNvPr id="43" name="Picture 42">
              <a:extLst>
                <a:ext uri="{FF2B5EF4-FFF2-40B4-BE49-F238E27FC236}">
                  <a16:creationId xmlns:a16="http://schemas.microsoft.com/office/drawing/2014/main" id="{4D0FCD57-44A6-4372-B6BA-FBA3C21495DE}"/>
                </a:ext>
              </a:extLst>
            </p:cNvPr>
            <p:cNvPicPr>
              <a:picLocks noChangeAspect="1"/>
            </p:cNvPicPr>
            <p:nvPr/>
          </p:nvPicPr>
          <p:blipFill>
            <a:blip r:embed="rId28"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44" name="Rectangle 43">
              <a:extLst>
                <a:ext uri="{FF2B5EF4-FFF2-40B4-BE49-F238E27FC236}">
                  <a16:creationId xmlns:a16="http://schemas.microsoft.com/office/drawing/2014/main" id="{C46CB895-8150-4CFF-A57D-BB8DA4751365}"/>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8403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heel(1)">
                                      <p:cBhvr>
                                        <p:cTn id="22" dur="2000"/>
                                        <p:tgtEl>
                                          <p:spTgt spid="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1">
                                            <p:txEl>
                                              <p:pRg st="0" end="0"/>
                                            </p:txEl>
                                          </p:spTgt>
                                        </p:tgtEl>
                                        <p:attrNameLst>
                                          <p:attrName>style.visibility</p:attrName>
                                        </p:attrNameLst>
                                      </p:cBhvr>
                                      <p:to>
                                        <p:strVal val="visible"/>
                                      </p:to>
                                    </p:set>
                                    <p:animEffect transition="in" filter="fade">
                                      <p:cBhvr>
                                        <p:cTn id="26" dur="500"/>
                                        <p:tgtEl>
                                          <p:spTgt spid="4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1000"/>
                                  </p:stCondLst>
                                  <p:childTnLst>
                                    <p:set>
                                      <p:cBhvr>
                                        <p:cTn id="30" dur="1" fill="hold">
                                          <p:stCondLst>
                                            <p:cond delay="0"/>
                                          </p:stCondLst>
                                        </p:cTn>
                                        <p:tgtEl>
                                          <p:spTgt spid="41">
                                            <p:txEl>
                                              <p:pRg st="1" end="1"/>
                                            </p:txEl>
                                          </p:spTgt>
                                        </p:tgtEl>
                                        <p:attrNameLst>
                                          <p:attrName>style.visibility</p:attrName>
                                        </p:attrNameLst>
                                      </p:cBhvr>
                                      <p:to>
                                        <p:strVal val="visible"/>
                                      </p:to>
                                    </p:set>
                                    <p:animEffect transition="in" filter="fade">
                                      <p:cBhvr>
                                        <p:cTn id="31" dur="500"/>
                                        <p:tgtEl>
                                          <p:spTgt spid="41">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xEl>
                                              <p:pRg st="2" end="2"/>
                                            </p:txEl>
                                          </p:spTgt>
                                        </p:tgtEl>
                                        <p:attrNameLst>
                                          <p:attrName>style.visibility</p:attrName>
                                        </p:attrNameLst>
                                      </p:cBhvr>
                                      <p:to>
                                        <p:strVal val="visible"/>
                                      </p:to>
                                    </p:set>
                                    <p:animEffect transition="in" filter="fade">
                                      <p:cBhvr>
                                        <p:cTn id="34" dur="500"/>
                                        <p:tgtEl>
                                          <p:spTgt spid="41">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xEl>
                                              <p:pRg st="3" end="3"/>
                                            </p:txEl>
                                          </p:spTgt>
                                        </p:tgtEl>
                                        <p:attrNameLst>
                                          <p:attrName>style.visibility</p:attrName>
                                        </p:attrNameLst>
                                      </p:cBhvr>
                                      <p:to>
                                        <p:strVal val="visible"/>
                                      </p:to>
                                    </p:set>
                                    <p:animEffect transition="in" filter="fade">
                                      <p:cBhvr>
                                        <p:cTn id="37" dur="500"/>
                                        <p:tgtEl>
                                          <p:spTgt spid="41">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xEl>
                                              <p:pRg st="4" end="4"/>
                                            </p:txEl>
                                          </p:spTgt>
                                        </p:tgtEl>
                                        <p:attrNameLst>
                                          <p:attrName>style.visibility</p:attrName>
                                        </p:attrNameLst>
                                      </p:cBhvr>
                                      <p:to>
                                        <p:strVal val="visible"/>
                                      </p:to>
                                    </p:set>
                                    <p:animEffect transition="in" filter="fade">
                                      <p:cBhvr>
                                        <p:cTn id="40" dur="500"/>
                                        <p:tgtEl>
                                          <p:spTgt spid="4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
                                            <p:txEl>
                                              <p:pRg st="5" end="5"/>
                                            </p:txEl>
                                          </p:spTgt>
                                        </p:tgtEl>
                                        <p:attrNameLst>
                                          <p:attrName>style.visibility</p:attrName>
                                        </p:attrNameLst>
                                      </p:cBhvr>
                                      <p:to>
                                        <p:strVal val="visible"/>
                                      </p:to>
                                    </p:set>
                                    <p:animEffect transition="in" filter="fade">
                                      <p:cBhvr>
                                        <p:cTn id="45" dur="500"/>
                                        <p:tgtEl>
                                          <p:spTgt spid="41">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xEl>
                                              <p:pRg st="6" end="6"/>
                                            </p:txEl>
                                          </p:spTgt>
                                        </p:tgtEl>
                                        <p:attrNameLst>
                                          <p:attrName>style.visibility</p:attrName>
                                        </p:attrNameLst>
                                      </p:cBhvr>
                                      <p:to>
                                        <p:strVal val="visible"/>
                                      </p:to>
                                    </p:set>
                                    <p:animEffect transition="in" filter="fade">
                                      <p:cBhvr>
                                        <p:cTn id="48" dur="500"/>
                                        <p:tgtEl>
                                          <p:spTgt spid="41">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xEl>
                                              <p:pRg st="7" end="7"/>
                                            </p:txEl>
                                          </p:spTgt>
                                        </p:tgtEl>
                                        <p:attrNameLst>
                                          <p:attrName>style.visibility</p:attrName>
                                        </p:attrNameLst>
                                      </p:cBhvr>
                                      <p:to>
                                        <p:strVal val="visible"/>
                                      </p:to>
                                    </p:set>
                                    <p:animEffect transition="in" filter="fade">
                                      <p:cBhvr>
                                        <p:cTn id="51" dur="500"/>
                                        <p:tgtEl>
                                          <p:spTgt spid="41">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xEl>
                                              <p:pRg st="8" end="8"/>
                                            </p:txEl>
                                          </p:spTgt>
                                        </p:tgtEl>
                                        <p:attrNameLst>
                                          <p:attrName>style.visibility</p:attrName>
                                        </p:attrNameLst>
                                      </p:cBhvr>
                                      <p:to>
                                        <p:strVal val="visible"/>
                                      </p:to>
                                    </p:set>
                                    <p:animEffect transition="in" filter="fade">
                                      <p:cBhvr>
                                        <p:cTn id="54" dur="500"/>
                                        <p:tgtEl>
                                          <p:spTgt spid="4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xEl>
                                              <p:pRg st="9" end="9"/>
                                            </p:txEl>
                                          </p:spTgt>
                                        </p:tgtEl>
                                        <p:attrNameLst>
                                          <p:attrName>style.visibility</p:attrName>
                                        </p:attrNameLst>
                                      </p:cBhvr>
                                      <p:to>
                                        <p:strVal val="visible"/>
                                      </p:to>
                                    </p:set>
                                    <p:animEffect transition="in" filter="fade">
                                      <p:cBhvr>
                                        <p:cTn id="59" dur="500"/>
                                        <p:tgtEl>
                                          <p:spTgt spid="41">
                                            <p:txEl>
                                              <p:pRg st="9" end="9"/>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xEl>
                                              <p:pRg st="10" end="10"/>
                                            </p:txEl>
                                          </p:spTgt>
                                        </p:tgtEl>
                                        <p:attrNameLst>
                                          <p:attrName>style.visibility</p:attrName>
                                        </p:attrNameLst>
                                      </p:cBhvr>
                                      <p:to>
                                        <p:strVal val="visible"/>
                                      </p:to>
                                    </p:set>
                                    <p:animEffect transition="in" filter="fade">
                                      <p:cBhvr>
                                        <p:cTn id="62" dur="500"/>
                                        <p:tgtEl>
                                          <p:spTgt spid="41">
                                            <p:txEl>
                                              <p:pRg st="10" end="1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xEl>
                                              <p:pRg st="11" end="11"/>
                                            </p:txEl>
                                          </p:spTgt>
                                        </p:tgtEl>
                                        <p:attrNameLst>
                                          <p:attrName>style.visibility</p:attrName>
                                        </p:attrNameLst>
                                      </p:cBhvr>
                                      <p:to>
                                        <p:strVal val="visible"/>
                                      </p:to>
                                    </p:set>
                                    <p:animEffect transition="in" filter="fade">
                                      <p:cBhvr>
                                        <p:cTn id="65" dur="500"/>
                                        <p:tgtEl>
                                          <p:spTgt spid="4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39A530-5F01-4030-966E-322B2777AAD3}"/>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11</a:t>
            </a:fld>
            <a:endParaRPr lang="id-ID">
              <a:solidFill>
                <a:prstClr val="black">
                  <a:tint val="75000"/>
                </a:prstClr>
              </a:solidFill>
              <a:latin typeface="Calibri"/>
            </a:endParaRPr>
          </a:p>
        </p:txBody>
      </p:sp>
      <p:grpSp>
        <p:nvGrpSpPr>
          <p:cNvPr id="13" name="Group 12">
            <a:extLst>
              <a:ext uri="{FF2B5EF4-FFF2-40B4-BE49-F238E27FC236}">
                <a16:creationId xmlns:a16="http://schemas.microsoft.com/office/drawing/2014/main" id="{A864E8D5-AA28-4DCA-861B-69010BB9D2F5}"/>
              </a:ext>
            </a:extLst>
          </p:cNvPr>
          <p:cNvGrpSpPr/>
          <p:nvPr/>
        </p:nvGrpSpPr>
        <p:grpSpPr>
          <a:xfrm>
            <a:off x="880604" y="5043778"/>
            <a:ext cx="4959369" cy="538483"/>
            <a:chOff x="9986412" y="5136237"/>
            <a:chExt cx="7439054" cy="807724"/>
          </a:xfrm>
        </p:grpSpPr>
        <p:grpSp>
          <p:nvGrpSpPr>
            <p:cNvPr id="20" name="Group 19">
              <a:extLst>
                <a:ext uri="{FF2B5EF4-FFF2-40B4-BE49-F238E27FC236}">
                  <a16:creationId xmlns:a16="http://schemas.microsoft.com/office/drawing/2014/main" id="{71483690-8D1F-41E0-876B-4E026F8F5C42}"/>
                </a:ext>
              </a:extLst>
            </p:cNvPr>
            <p:cNvGrpSpPr>
              <a:grpSpLocks noChangeAspect="1"/>
            </p:cNvGrpSpPr>
            <p:nvPr/>
          </p:nvGrpSpPr>
          <p:grpSpPr>
            <a:xfrm>
              <a:off x="9986412" y="5136237"/>
              <a:ext cx="3368156" cy="807724"/>
              <a:chOff x="747112" y="6274842"/>
              <a:chExt cx="5010912" cy="1238478"/>
            </a:xfrm>
          </p:grpSpPr>
          <p:pic>
            <p:nvPicPr>
              <p:cNvPr id="21" name="Picture 20">
                <a:extLst>
                  <a:ext uri="{FF2B5EF4-FFF2-40B4-BE49-F238E27FC236}">
                    <a16:creationId xmlns:a16="http://schemas.microsoft.com/office/drawing/2014/main" id="{65D301F8-D8A5-4308-9D76-D988A526BB0F}"/>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22" name="Rectangle 21">
                <a:extLst>
                  <a:ext uri="{FF2B5EF4-FFF2-40B4-BE49-F238E27FC236}">
                    <a16:creationId xmlns:a16="http://schemas.microsoft.com/office/drawing/2014/main" id="{F2DF218C-1235-4369-984A-1C61733D37E6}"/>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23" name="TextBox 22">
              <a:extLst>
                <a:ext uri="{FF2B5EF4-FFF2-40B4-BE49-F238E27FC236}">
                  <a16:creationId xmlns:a16="http://schemas.microsoft.com/office/drawing/2014/main" id="{5E5BDE75-195A-4799-96AA-B75AF64A2357}"/>
                </a:ext>
              </a:extLst>
            </p:cNvPr>
            <p:cNvSpPr txBox="1"/>
            <p:nvPr/>
          </p:nvSpPr>
          <p:spPr>
            <a:xfrm>
              <a:off x="13331448" y="5230329"/>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Remediate</a:t>
              </a:r>
            </a:p>
          </p:txBody>
        </p:sp>
      </p:grpSp>
      <p:sp>
        <p:nvSpPr>
          <p:cNvPr id="31" name="TextBox 30">
            <a:extLst>
              <a:ext uri="{FF2B5EF4-FFF2-40B4-BE49-F238E27FC236}">
                <a16:creationId xmlns:a16="http://schemas.microsoft.com/office/drawing/2014/main" id="{EA6A46DA-49F2-40EB-8411-663FE2D57239}"/>
              </a:ext>
            </a:extLst>
          </p:cNvPr>
          <p:cNvSpPr txBox="1"/>
          <p:nvPr/>
        </p:nvSpPr>
        <p:spPr>
          <a:xfrm>
            <a:off x="4697506" y="404625"/>
            <a:ext cx="7494494" cy="646331"/>
          </a:xfrm>
          <a:prstGeom prst="rect">
            <a:avLst/>
          </a:prstGeom>
          <a:noFill/>
        </p:spPr>
        <p:txBody>
          <a:bodyPr wrap="square" rtlCol="0">
            <a:spAutoFit/>
          </a:bodyPr>
          <a:lstStyle/>
          <a:p>
            <a:pPr algn="ctr" defTabSz="914247"/>
            <a:r>
              <a:rPr lang="en-US" sz="3600" dirty="0">
                <a:solidFill>
                  <a:prstClr val="white"/>
                </a:solidFill>
                <a:latin typeface="Calibri"/>
              </a:rPr>
              <a:t>Total Document Accessibility Solutions</a:t>
            </a:r>
          </a:p>
        </p:txBody>
      </p:sp>
      <p:grpSp>
        <p:nvGrpSpPr>
          <p:cNvPr id="50" name="Group 49">
            <a:extLst>
              <a:ext uri="{FF2B5EF4-FFF2-40B4-BE49-F238E27FC236}">
                <a16:creationId xmlns:a16="http://schemas.microsoft.com/office/drawing/2014/main" id="{649920F0-B32D-46C1-8D69-E0626A8790ED}"/>
              </a:ext>
            </a:extLst>
          </p:cNvPr>
          <p:cNvGrpSpPr>
            <a:grpSpLocks noChangeAspect="1"/>
          </p:cNvGrpSpPr>
          <p:nvPr/>
        </p:nvGrpSpPr>
        <p:grpSpPr>
          <a:xfrm>
            <a:off x="0" y="274971"/>
            <a:ext cx="4498492" cy="1078792"/>
            <a:chOff x="747112" y="6274842"/>
            <a:chExt cx="5010912" cy="1238478"/>
          </a:xfrm>
        </p:grpSpPr>
        <p:pic>
          <p:nvPicPr>
            <p:cNvPr id="51" name="Picture 50">
              <a:extLst>
                <a:ext uri="{FF2B5EF4-FFF2-40B4-BE49-F238E27FC236}">
                  <a16:creationId xmlns:a16="http://schemas.microsoft.com/office/drawing/2014/main" id="{63B0B3C1-97E9-4537-B709-E4DB96165A02}"/>
                </a:ext>
              </a:extLst>
            </p:cNvPr>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2" name="Rectangle 51">
              <a:extLst>
                <a:ext uri="{FF2B5EF4-FFF2-40B4-BE49-F238E27FC236}">
                  <a16:creationId xmlns:a16="http://schemas.microsoft.com/office/drawing/2014/main" id="{22E388BF-4F46-41F3-8390-877EBFBF5295}"/>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nvGrpSpPr>
          <p:cNvPr id="12" name="Group 11">
            <a:extLst>
              <a:ext uri="{FF2B5EF4-FFF2-40B4-BE49-F238E27FC236}">
                <a16:creationId xmlns:a16="http://schemas.microsoft.com/office/drawing/2014/main" id="{5B399C70-1846-4825-9F11-2A0717461C1A}"/>
              </a:ext>
            </a:extLst>
          </p:cNvPr>
          <p:cNvGrpSpPr/>
          <p:nvPr/>
        </p:nvGrpSpPr>
        <p:grpSpPr>
          <a:xfrm>
            <a:off x="875173" y="4505477"/>
            <a:ext cx="4974783" cy="538483"/>
            <a:chOff x="9961388" y="4328514"/>
            <a:chExt cx="7462174" cy="807724"/>
          </a:xfrm>
        </p:grpSpPr>
        <p:sp>
          <p:nvSpPr>
            <p:cNvPr id="19" name="TextBox 18">
              <a:extLst>
                <a:ext uri="{FF2B5EF4-FFF2-40B4-BE49-F238E27FC236}">
                  <a16:creationId xmlns:a16="http://schemas.microsoft.com/office/drawing/2014/main" id="{9F5806D7-3C0E-4C28-A8F5-4F5EAD32F2E0}"/>
                </a:ext>
              </a:extLst>
            </p:cNvPr>
            <p:cNvSpPr txBox="1"/>
            <p:nvPr/>
          </p:nvSpPr>
          <p:spPr>
            <a:xfrm>
              <a:off x="13329543" y="4426587"/>
              <a:ext cx="4094019" cy="523317"/>
            </a:xfrm>
            <a:prstGeom prst="rect">
              <a:avLst/>
            </a:prstGeom>
            <a:noFill/>
          </p:spPr>
          <p:txBody>
            <a:bodyPr wrap="square" rtlCol="0">
              <a:spAutoFit/>
            </a:bodyPr>
            <a:lstStyle>
              <a:defPPr>
                <a:defRPr lang="id-ID"/>
              </a:defPPr>
              <a:lvl1pPr>
                <a:defRPr sz="2500" b="1">
                  <a:solidFill>
                    <a:srgbClr val="586186"/>
                  </a:solidFill>
                  <a:latin typeface="Segoe UI" panose="020B0502040204020203" pitchFamily="34" charset="0"/>
                  <a:ea typeface="Segoe UI Emoji" panose="020B0502040204020203" pitchFamily="34" charset="0"/>
                  <a:cs typeface="Segoe UI" panose="020B0502040204020203" pitchFamily="34" charset="0"/>
                </a:defRPr>
              </a:lvl1pPr>
            </a:lstStyle>
            <a:p>
              <a:pPr defTabSz="914247"/>
              <a:r>
                <a:rPr lang="en-US" sz="1667" dirty="0" err="1"/>
                <a:t>SiteScan</a:t>
              </a:r>
              <a:endParaRPr lang="en-US" sz="1667" dirty="0"/>
            </a:p>
          </p:txBody>
        </p:sp>
        <p:grpSp>
          <p:nvGrpSpPr>
            <p:cNvPr id="53" name="Group 52">
              <a:extLst>
                <a:ext uri="{FF2B5EF4-FFF2-40B4-BE49-F238E27FC236}">
                  <a16:creationId xmlns:a16="http://schemas.microsoft.com/office/drawing/2014/main" id="{F87FDF27-7F7D-49A0-BE76-7D2F71E8A367}"/>
                </a:ext>
              </a:extLst>
            </p:cNvPr>
            <p:cNvGrpSpPr>
              <a:grpSpLocks noChangeAspect="1"/>
            </p:cNvGrpSpPr>
            <p:nvPr/>
          </p:nvGrpSpPr>
          <p:grpSpPr>
            <a:xfrm>
              <a:off x="9961388" y="4328514"/>
              <a:ext cx="3368156" cy="807724"/>
              <a:chOff x="747112" y="6274842"/>
              <a:chExt cx="5010912" cy="1238478"/>
            </a:xfrm>
          </p:grpSpPr>
          <p:pic>
            <p:nvPicPr>
              <p:cNvPr id="54" name="Picture 53">
                <a:extLst>
                  <a:ext uri="{FF2B5EF4-FFF2-40B4-BE49-F238E27FC236}">
                    <a16:creationId xmlns:a16="http://schemas.microsoft.com/office/drawing/2014/main" id="{4E130F5E-904E-46C9-B8AA-49C1BD0221D9}"/>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5" name="Rectangle 54">
                <a:extLst>
                  <a:ext uri="{FF2B5EF4-FFF2-40B4-BE49-F238E27FC236}">
                    <a16:creationId xmlns:a16="http://schemas.microsoft.com/office/drawing/2014/main" id="{01C76424-90FE-47E1-AB97-CBF065C3AA84}"/>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10" name="Group 9">
            <a:extLst>
              <a:ext uri="{FF2B5EF4-FFF2-40B4-BE49-F238E27FC236}">
                <a16:creationId xmlns:a16="http://schemas.microsoft.com/office/drawing/2014/main" id="{A2FF1F25-6F3B-4BF8-AE57-CE2292BFE2D6}"/>
              </a:ext>
            </a:extLst>
          </p:cNvPr>
          <p:cNvGrpSpPr/>
          <p:nvPr/>
        </p:nvGrpSpPr>
        <p:grpSpPr>
          <a:xfrm>
            <a:off x="880604" y="2908831"/>
            <a:ext cx="4974783" cy="538483"/>
            <a:chOff x="9937903" y="3581470"/>
            <a:chExt cx="7462174" cy="807724"/>
          </a:xfrm>
        </p:grpSpPr>
        <p:sp>
          <p:nvSpPr>
            <p:cNvPr id="27" name="TextBox 26">
              <a:extLst>
                <a:ext uri="{FF2B5EF4-FFF2-40B4-BE49-F238E27FC236}">
                  <a16:creationId xmlns:a16="http://schemas.microsoft.com/office/drawing/2014/main" id="{58139DD0-428C-4839-9D7B-89130FD9570D}"/>
                </a:ext>
              </a:extLst>
            </p:cNvPr>
            <p:cNvSpPr txBox="1"/>
            <p:nvPr/>
          </p:nvSpPr>
          <p:spPr>
            <a:xfrm>
              <a:off x="13306058" y="3680810"/>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Designer</a:t>
              </a:r>
            </a:p>
          </p:txBody>
        </p:sp>
        <p:grpSp>
          <p:nvGrpSpPr>
            <p:cNvPr id="56" name="Group 55">
              <a:extLst>
                <a:ext uri="{FF2B5EF4-FFF2-40B4-BE49-F238E27FC236}">
                  <a16:creationId xmlns:a16="http://schemas.microsoft.com/office/drawing/2014/main" id="{5499F308-9A9F-48FC-AE75-3329BA993403}"/>
                </a:ext>
              </a:extLst>
            </p:cNvPr>
            <p:cNvGrpSpPr>
              <a:grpSpLocks noChangeAspect="1"/>
            </p:cNvGrpSpPr>
            <p:nvPr/>
          </p:nvGrpSpPr>
          <p:grpSpPr>
            <a:xfrm>
              <a:off x="9937903" y="3581470"/>
              <a:ext cx="3368156" cy="807724"/>
              <a:chOff x="747112" y="6274842"/>
              <a:chExt cx="5010912" cy="1238478"/>
            </a:xfrm>
          </p:grpSpPr>
          <p:pic>
            <p:nvPicPr>
              <p:cNvPr id="57" name="Picture 56">
                <a:extLst>
                  <a:ext uri="{FF2B5EF4-FFF2-40B4-BE49-F238E27FC236}">
                    <a16:creationId xmlns:a16="http://schemas.microsoft.com/office/drawing/2014/main" id="{51A4789B-24C4-499E-AB4E-D12F7A81DEE3}"/>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58" name="Rectangle 57">
                <a:extLst>
                  <a:ext uri="{FF2B5EF4-FFF2-40B4-BE49-F238E27FC236}">
                    <a16:creationId xmlns:a16="http://schemas.microsoft.com/office/drawing/2014/main" id="{45C91245-00B0-4F41-85B3-4CCA51FA36B9}"/>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4" name="Group 3">
            <a:extLst>
              <a:ext uri="{FF2B5EF4-FFF2-40B4-BE49-F238E27FC236}">
                <a16:creationId xmlns:a16="http://schemas.microsoft.com/office/drawing/2014/main" id="{18F8FCF7-E013-42A5-8853-8C7FB05AE975}"/>
              </a:ext>
            </a:extLst>
          </p:cNvPr>
          <p:cNvGrpSpPr/>
          <p:nvPr/>
        </p:nvGrpSpPr>
        <p:grpSpPr>
          <a:xfrm>
            <a:off x="880604" y="1314629"/>
            <a:ext cx="4969353" cy="538483"/>
            <a:chOff x="3482224" y="3550929"/>
            <a:chExt cx="7454029" cy="807724"/>
          </a:xfrm>
        </p:grpSpPr>
        <p:sp>
          <p:nvSpPr>
            <p:cNvPr id="11" name="TextBox 10">
              <a:extLst>
                <a:ext uri="{FF2B5EF4-FFF2-40B4-BE49-F238E27FC236}">
                  <a16:creationId xmlns:a16="http://schemas.microsoft.com/office/drawing/2014/main" id="{227A5969-F19F-43D8-AAAE-D41EF2DEE371}"/>
                </a:ext>
              </a:extLst>
            </p:cNvPr>
            <p:cNvSpPr txBox="1"/>
            <p:nvPr/>
          </p:nvSpPr>
          <p:spPr>
            <a:xfrm>
              <a:off x="6842235" y="3645895"/>
              <a:ext cx="4094018" cy="523317"/>
            </a:xfrm>
            <a:prstGeom prst="rect">
              <a:avLst/>
            </a:prstGeom>
            <a:noFill/>
          </p:spPr>
          <p:txBody>
            <a:bodyPr wrap="square" rtlCol="0">
              <a:spAutoFit/>
            </a:bodyPr>
            <a:lstStyle>
              <a:defPPr>
                <a:defRPr lang="id-ID"/>
              </a:defPPr>
              <a:lvl1pPr>
                <a:defRPr sz="2500" b="1">
                  <a:solidFill>
                    <a:srgbClr val="586186"/>
                  </a:solidFill>
                  <a:latin typeface="Segoe UI" panose="020B0502040204020203" pitchFamily="34" charset="0"/>
                  <a:ea typeface="Segoe UI Emoji" panose="020B0502040204020203" pitchFamily="34" charset="0"/>
                  <a:cs typeface="Segoe UI" panose="020B0502040204020203" pitchFamily="34" charset="0"/>
                </a:defRPr>
              </a:lvl1pPr>
            </a:lstStyle>
            <a:p>
              <a:pPr defTabSz="914247"/>
              <a:r>
                <a:rPr lang="en-US" sz="1667" dirty="0"/>
                <a:t>Transactional</a:t>
              </a:r>
            </a:p>
          </p:txBody>
        </p:sp>
        <p:grpSp>
          <p:nvGrpSpPr>
            <p:cNvPr id="59" name="Group 58">
              <a:extLst>
                <a:ext uri="{FF2B5EF4-FFF2-40B4-BE49-F238E27FC236}">
                  <a16:creationId xmlns:a16="http://schemas.microsoft.com/office/drawing/2014/main" id="{C135416F-C744-4618-9AA5-32F54D33874C}"/>
                </a:ext>
              </a:extLst>
            </p:cNvPr>
            <p:cNvGrpSpPr>
              <a:grpSpLocks noChangeAspect="1"/>
            </p:cNvGrpSpPr>
            <p:nvPr/>
          </p:nvGrpSpPr>
          <p:grpSpPr>
            <a:xfrm>
              <a:off x="3482224" y="3550929"/>
              <a:ext cx="3368156" cy="807724"/>
              <a:chOff x="747112" y="6274842"/>
              <a:chExt cx="5010912" cy="1238478"/>
            </a:xfrm>
          </p:grpSpPr>
          <p:pic>
            <p:nvPicPr>
              <p:cNvPr id="60" name="Picture 59">
                <a:extLst>
                  <a:ext uri="{FF2B5EF4-FFF2-40B4-BE49-F238E27FC236}">
                    <a16:creationId xmlns:a16="http://schemas.microsoft.com/office/drawing/2014/main" id="{BD0F0B70-7A22-42B1-8554-CCAA2FAD36EE}"/>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1" name="Rectangle 60">
                <a:extLst>
                  <a:ext uri="{FF2B5EF4-FFF2-40B4-BE49-F238E27FC236}">
                    <a16:creationId xmlns:a16="http://schemas.microsoft.com/office/drawing/2014/main" id="{80253844-4606-448D-8040-D50D494EB7A6}"/>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5" name="Group 4">
            <a:extLst>
              <a:ext uri="{FF2B5EF4-FFF2-40B4-BE49-F238E27FC236}">
                <a16:creationId xmlns:a16="http://schemas.microsoft.com/office/drawing/2014/main" id="{1F998236-F4FE-431B-BB3C-44D1AA84E0B1}"/>
              </a:ext>
            </a:extLst>
          </p:cNvPr>
          <p:cNvGrpSpPr/>
          <p:nvPr/>
        </p:nvGrpSpPr>
        <p:grpSpPr>
          <a:xfrm>
            <a:off x="880604" y="1853272"/>
            <a:ext cx="4969353" cy="538483"/>
            <a:chOff x="3490370" y="4343583"/>
            <a:chExt cx="7454029" cy="807724"/>
          </a:xfrm>
        </p:grpSpPr>
        <p:sp>
          <p:nvSpPr>
            <p:cNvPr id="7" name="TextBox 6">
              <a:extLst>
                <a:ext uri="{FF2B5EF4-FFF2-40B4-BE49-F238E27FC236}">
                  <a16:creationId xmlns:a16="http://schemas.microsoft.com/office/drawing/2014/main" id="{967F8350-DC06-45FD-A66B-A1768F20CAFA}"/>
                </a:ext>
              </a:extLst>
            </p:cNvPr>
            <p:cNvSpPr txBox="1"/>
            <p:nvPr/>
          </p:nvSpPr>
          <p:spPr>
            <a:xfrm>
              <a:off x="6850381" y="4442443"/>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Publisher</a:t>
              </a:r>
            </a:p>
          </p:txBody>
        </p:sp>
        <p:grpSp>
          <p:nvGrpSpPr>
            <p:cNvPr id="62" name="Group 61">
              <a:extLst>
                <a:ext uri="{FF2B5EF4-FFF2-40B4-BE49-F238E27FC236}">
                  <a16:creationId xmlns:a16="http://schemas.microsoft.com/office/drawing/2014/main" id="{116B873C-C364-4B0A-A713-4F506A8275BB}"/>
                </a:ext>
              </a:extLst>
            </p:cNvPr>
            <p:cNvGrpSpPr>
              <a:grpSpLocks noChangeAspect="1"/>
            </p:cNvGrpSpPr>
            <p:nvPr/>
          </p:nvGrpSpPr>
          <p:grpSpPr>
            <a:xfrm>
              <a:off x="3490370" y="4343583"/>
              <a:ext cx="3368156" cy="807724"/>
              <a:chOff x="747112" y="6274842"/>
              <a:chExt cx="5010912" cy="1238478"/>
            </a:xfrm>
          </p:grpSpPr>
          <p:pic>
            <p:nvPicPr>
              <p:cNvPr id="63" name="Picture 62">
                <a:extLst>
                  <a:ext uri="{FF2B5EF4-FFF2-40B4-BE49-F238E27FC236}">
                    <a16:creationId xmlns:a16="http://schemas.microsoft.com/office/drawing/2014/main" id="{7CA6067F-FCCC-42DF-9C67-D2C57DE3F878}"/>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4" name="Rectangle 63">
                <a:extLst>
                  <a:ext uri="{FF2B5EF4-FFF2-40B4-BE49-F238E27FC236}">
                    <a16:creationId xmlns:a16="http://schemas.microsoft.com/office/drawing/2014/main" id="{2EE919C8-8219-41FC-823C-D22461089A34}"/>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6" name="Group 5">
            <a:extLst>
              <a:ext uri="{FF2B5EF4-FFF2-40B4-BE49-F238E27FC236}">
                <a16:creationId xmlns:a16="http://schemas.microsoft.com/office/drawing/2014/main" id="{E34088AF-04AF-43D8-92C0-0068BA100ADA}"/>
              </a:ext>
            </a:extLst>
          </p:cNvPr>
          <p:cNvGrpSpPr/>
          <p:nvPr/>
        </p:nvGrpSpPr>
        <p:grpSpPr>
          <a:xfrm>
            <a:off x="875173" y="3988768"/>
            <a:ext cx="4969353" cy="538483"/>
            <a:chOff x="3490370" y="5136237"/>
            <a:chExt cx="7454029" cy="807724"/>
          </a:xfrm>
        </p:grpSpPr>
        <p:sp>
          <p:nvSpPr>
            <p:cNvPr id="15" name="TextBox 14">
              <a:extLst>
                <a:ext uri="{FF2B5EF4-FFF2-40B4-BE49-F238E27FC236}">
                  <a16:creationId xmlns:a16="http://schemas.microsoft.com/office/drawing/2014/main" id="{57C1D129-23A2-4827-9F4B-9375FD76A022}"/>
                </a:ext>
              </a:extLst>
            </p:cNvPr>
            <p:cNvSpPr txBox="1"/>
            <p:nvPr/>
          </p:nvSpPr>
          <p:spPr>
            <a:xfrm>
              <a:off x="6850381" y="5228670"/>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Validator</a:t>
              </a:r>
            </a:p>
          </p:txBody>
        </p:sp>
        <p:grpSp>
          <p:nvGrpSpPr>
            <p:cNvPr id="65" name="Group 64">
              <a:extLst>
                <a:ext uri="{FF2B5EF4-FFF2-40B4-BE49-F238E27FC236}">
                  <a16:creationId xmlns:a16="http://schemas.microsoft.com/office/drawing/2014/main" id="{A960EEB5-ACC7-43F6-9FBD-B5469BC76004}"/>
                </a:ext>
              </a:extLst>
            </p:cNvPr>
            <p:cNvGrpSpPr>
              <a:grpSpLocks noChangeAspect="1"/>
            </p:cNvGrpSpPr>
            <p:nvPr/>
          </p:nvGrpSpPr>
          <p:grpSpPr>
            <a:xfrm>
              <a:off x="3490370" y="5136237"/>
              <a:ext cx="3368156" cy="807724"/>
              <a:chOff x="747112" y="6274842"/>
              <a:chExt cx="5010912" cy="1238478"/>
            </a:xfrm>
          </p:grpSpPr>
          <p:pic>
            <p:nvPicPr>
              <p:cNvPr id="66" name="Picture 65">
                <a:extLst>
                  <a:ext uri="{FF2B5EF4-FFF2-40B4-BE49-F238E27FC236}">
                    <a16:creationId xmlns:a16="http://schemas.microsoft.com/office/drawing/2014/main" id="{5C403D71-62B3-4513-83F9-7331BC08396A}"/>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67" name="Rectangle 66">
                <a:extLst>
                  <a:ext uri="{FF2B5EF4-FFF2-40B4-BE49-F238E27FC236}">
                    <a16:creationId xmlns:a16="http://schemas.microsoft.com/office/drawing/2014/main" id="{70BFC693-6901-4D0B-8C0D-26FFF62743E9}"/>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8" name="Group 7">
            <a:extLst>
              <a:ext uri="{FF2B5EF4-FFF2-40B4-BE49-F238E27FC236}">
                <a16:creationId xmlns:a16="http://schemas.microsoft.com/office/drawing/2014/main" id="{D1ACC1F1-6E08-48F3-975E-1DBDBE5BDC2D}"/>
              </a:ext>
            </a:extLst>
          </p:cNvPr>
          <p:cNvGrpSpPr/>
          <p:nvPr/>
        </p:nvGrpSpPr>
        <p:grpSpPr>
          <a:xfrm>
            <a:off x="880604" y="6081495"/>
            <a:ext cx="4974783" cy="538483"/>
            <a:chOff x="3490370" y="5928891"/>
            <a:chExt cx="7462174" cy="807724"/>
          </a:xfrm>
        </p:grpSpPr>
        <p:grpSp>
          <p:nvGrpSpPr>
            <p:cNvPr id="38" name="Group 37">
              <a:extLst>
                <a:ext uri="{FF2B5EF4-FFF2-40B4-BE49-F238E27FC236}">
                  <a16:creationId xmlns:a16="http://schemas.microsoft.com/office/drawing/2014/main" id="{93DEFCD3-075B-4366-B33F-D581AE534EB7}"/>
                </a:ext>
              </a:extLst>
            </p:cNvPr>
            <p:cNvGrpSpPr>
              <a:grpSpLocks noChangeAspect="1"/>
            </p:cNvGrpSpPr>
            <p:nvPr/>
          </p:nvGrpSpPr>
          <p:grpSpPr>
            <a:xfrm>
              <a:off x="3490370" y="5928891"/>
              <a:ext cx="3368156" cy="807724"/>
              <a:chOff x="747112" y="6274842"/>
              <a:chExt cx="5010912" cy="1238478"/>
            </a:xfrm>
          </p:grpSpPr>
          <p:pic>
            <p:nvPicPr>
              <p:cNvPr id="39" name="Picture 38">
                <a:extLst>
                  <a:ext uri="{FF2B5EF4-FFF2-40B4-BE49-F238E27FC236}">
                    <a16:creationId xmlns:a16="http://schemas.microsoft.com/office/drawing/2014/main" id="{8F18B593-A022-4BC3-B133-2B2C6F59E2BB}"/>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0" name="Rectangle 39">
                <a:extLst>
                  <a:ext uri="{FF2B5EF4-FFF2-40B4-BE49-F238E27FC236}">
                    <a16:creationId xmlns:a16="http://schemas.microsoft.com/office/drawing/2014/main" id="{FBC557EC-43C2-4A2F-A93D-A9E4DFF1A7DE}"/>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68" name="TextBox 67">
              <a:extLst>
                <a:ext uri="{FF2B5EF4-FFF2-40B4-BE49-F238E27FC236}">
                  <a16:creationId xmlns:a16="http://schemas.microsoft.com/office/drawing/2014/main" id="{C25316D3-CA19-4092-B1DA-2FE53B76D586}"/>
                </a:ext>
              </a:extLst>
            </p:cNvPr>
            <p:cNvSpPr txBox="1"/>
            <p:nvPr/>
          </p:nvSpPr>
          <p:spPr>
            <a:xfrm>
              <a:off x="6858525" y="6021450"/>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Dashboard</a:t>
              </a:r>
            </a:p>
          </p:txBody>
        </p:sp>
      </p:grpSp>
      <p:grpSp>
        <p:nvGrpSpPr>
          <p:cNvPr id="9" name="Group 8">
            <a:extLst>
              <a:ext uri="{FF2B5EF4-FFF2-40B4-BE49-F238E27FC236}">
                <a16:creationId xmlns:a16="http://schemas.microsoft.com/office/drawing/2014/main" id="{DFD5DDAA-8FB9-4FEF-8B49-BDD2CF440BA5}"/>
              </a:ext>
            </a:extLst>
          </p:cNvPr>
          <p:cNvGrpSpPr/>
          <p:nvPr/>
        </p:nvGrpSpPr>
        <p:grpSpPr>
          <a:xfrm>
            <a:off x="880604" y="5562727"/>
            <a:ext cx="4974783" cy="538483"/>
            <a:chOff x="3482224" y="6717833"/>
            <a:chExt cx="7462174" cy="807724"/>
          </a:xfrm>
        </p:grpSpPr>
        <p:grpSp>
          <p:nvGrpSpPr>
            <p:cNvPr id="41" name="Group 40">
              <a:extLst>
                <a:ext uri="{FF2B5EF4-FFF2-40B4-BE49-F238E27FC236}">
                  <a16:creationId xmlns:a16="http://schemas.microsoft.com/office/drawing/2014/main" id="{B6BD3BE2-DAFA-4465-9FB3-D9E666B04EBF}"/>
                </a:ext>
              </a:extLst>
            </p:cNvPr>
            <p:cNvGrpSpPr>
              <a:grpSpLocks noChangeAspect="1"/>
            </p:cNvGrpSpPr>
            <p:nvPr/>
          </p:nvGrpSpPr>
          <p:grpSpPr>
            <a:xfrm>
              <a:off x="3482224" y="6717833"/>
              <a:ext cx="3368156" cy="807724"/>
              <a:chOff x="747112" y="6274842"/>
              <a:chExt cx="5010912" cy="1238478"/>
            </a:xfrm>
          </p:grpSpPr>
          <p:pic>
            <p:nvPicPr>
              <p:cNvPr id="42" name="Picture 41">
                <a:extLst>
                  <a:ext uri="{FF2B5EF4-FFF2-40B4-BE49-F238E27FC236}">
                    <a16:creationId xmlns:a16="http://schemas.microsoft.com/office/drawing/2014/main" id="{142B00CE-B49F-4F2C-AEBA-9BDA5A944E7E}"/>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3" name="Rectangle 42">
                <a:extLst>
                  <a:ext uri="{FF2B5EF4-FFF2-40B4-BE49-F238E27FC236}">
                    <a16:creationId xmlns:a16="http://schemas.microsoft.com/office/drawing/2014/main" id="{D7D6BB64-239A-4628-965B-8725B5798611}"/>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69" name="TextBox 68">
              <a:extLst>
                <a:ext uri="{FF2B5EF4-FFF2-40B4-BE49-F238E27FC236}">
                  <a16:creationId xmlns:a16="http://schemas.microsoft.com/office/drawing/2014/main" id="{6E8FCA1F-2D5B-4CE5-864F-34E09FCAEAA3}"/>
                </a:ext>
              </a:extLst>
            </p:cNvPr>
            <p:cNvSpPr txBox="1"/>
            <p:nvPr/>
          </p:nvSpPr>
          <p:spPr>
            <a:xfrm>
              <a:off x="6850379" y="6814104"/>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Assessment</a:t>
              </a:r>
            </a:p>
          </p:txBody>
        </p:sp>
      </p:grpSp>
      <p:grpSp>
        <p:nvGrpSpPr>
          <p:cNvPr id="14" name="Group 13">
            <a:extLst>
              <a:ext uri="{FF2B5EF4-FFF2-40B4-BE49-F238E27FC236}">
                <a16:creationId xmlns:a16="http://schemas.microsoft.com/office/drawing/2014/main" id="{3C68086A-5402-4230-8B65-DEA05B65B2BE}"/>
              </a:ext>
            </a:extLst>
          </p:cNvPr>
          <p:cNvGrpSpPr/>
          <p:nvPr/>
        </p:nvGrpSpPr>
        <p:grpSpPr>
          <a:xfrm>
            <a:off x="880604" y="3447637"/>
            <a:ext cx="4958101" cy="538483"/>
            <a:chOff x="9986412" y="5928543"/>
            <a:chExt cx="7437151" cy="807724"/>
          </a:xfrm>
        </p:grpSpPr>
        <p:grpSp>
          <p:nvGrpSpPr>
            <p:cNvPr id="44" name="Group 43">
              <a:extLst>
                <a:ext uri="{FF2B5EF4-FFF2-40B4-BE49-F238E27FC236}">
                  <a16:creationId xmlns:a16="http://schemas.microsoft.com/office/drawing/2014/main" id="{84393B70-4DC7-4379-A264-194E779F1A0E}"/>
                </a:ext>
              </a:extLst>
            </p:cNvPr>
            <p:cNvGrpSpPr>
              <a:grpSpLocks noChangeAspect="1"/>
            </p:cNvGrpSpPr>
            <p:nvPr/>
          </p:nvGrpSpPr>
          <p:grpSpPr>
            <a:xfrm>
              <a:off x="9986412" y="5928543"/>
              <a:ext cx="3368156" cy="807724"/>
              <a:chOff x="747112" y="6274842"/>
              <a:chExt cx="5010912" cy="1238478"/>
            </a:xfrm>
          </p:grpSpPr>
          <p:pic>
            <p:nvPicPr>
              <p:cNvPr id="45" name="Picture 44">
                <a:extLst>
                  <a:ext uri="{FF2B5EF4-FFF2-40B4-BE49-F238E27FC236}">
                    <a16:creationId xmlns:a16="http://schemas.microsoft.com/office/drawing/2014/main" id="{5FC9F92C-A94A-4237-A7FE-3E3393C619DB}"/>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46" name="Rectangle 45">
                <a:extLst>
                  <a:ext uri="{FF2B5EF4-FFF2-40B4-BE49-F238E27FC236}">
                    <a16:creationId xmlns:a16="http://schemas.microsoft.com/office/drawing/2014/main" id="{6DDFBE7F-87FB-4364-9489-31527B585EB5}"/>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70" name="TextBox 69">
              <a:extLst>
                <a:ext uri="{FF2B5EF4-FFF2-40B4-BE49-F238E27FC236}">
                  <a16:creationId xmlns:a16="http://schemas.microsoft.com/office/drawing/2014/main" id="{649E52D9-23E2-47BB-A0DF-5F2D7589F497}"/>
                </a:ext>
              </a:extLst>
            </p:cNvPr>
            <p:cNvSpPr txBox="1"/>
            <p:nvPr/>
          </p:nvSpPr>
          <p:spPr>
            <a:xfrm>
              <a:off x="13329545" y="6018330"/>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Gateway</a:t>
              </a:r>
            </a:p>
          </p:txBody>
        </p:sp>
      </p:grpSp>
      <p:pic>
        <p:nvPicPr>
          <p:cNvPr id="72" name="Picture 71">
            <a:extLst>
              <a:ext uri="{FF2B5EF4-FFF2-40B4-BE49-F238E27FC236}">
                <a16:creationId xmlns:a16="http://schemas.microsoft.com/office/drawing/2014/main" id="{1DBD4136-FA63-419C-9AD6-D7473E31F70B}"/>
              </a:ext>
            </a:extLst>
          </p:cNvPr>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838200" y="2312649"/>
            <a:ext cx="2852331" cy="528520"/>
          </a:xfrm>
          <a:prstGeom prst="rect">
            <a:avLst/>
          </a:prstGeom>
        </p:spPr>
      </p:pic>
      <p:sp>
        <p:nvSpPr>
          <p:cNvPr id="17" name="TextBox 16">
            <a:extLst>
              <a:ext uri="{FF2B5EF4-FFF2-40B4-BE49-F238E27FC236}">
                <a16:creationId xmlns:a16="http://schemas.microsoft.com/office/drawing/2014/main" id="{308C5C68-75D6-42FF-9781-A44B1346CE04}"/>
              </a:ext>
            </a:extLst>
          </p:cNvPr>
          <p:cNvSpPr txBox="1"/>
          <p:nvPr/>
        </p:nvSpPr>
        <p:spPr>
          <a:xfrm>
            <a:off x="5366048" y="1388101"/>
            <a:ext cx="6203031" cy="5159169"/>
          </a:xfrm>
          <a:prstGeom prst="rect">
            <a:avLst/>
          </a:prstGeom>
          <a:noFill/>
        </p:spPr>
        <p:txBody>
          <a:bodyPr wrap="square" rtlCol="0">
            <a:spAutoFit/>
          </a:bodyPr>
          <a:lstStyle/>
          <a:p>
            <a:pPr defTabSz="914247"/>
            <a:r>
              <a:rPr lang="en-US" sz="1733" dirty="0">
                <a:solidFill>
                  <a:srgbClr val="25408F"/>
                </a:solidFill>
                <a:latin typeface="Calibri"/>
              </a:rPr>
              <a:t>Automatic tagging of high-volume transactional documents</a:t>
            </a:r>
          </a:p>
          <a:p>
            <a:pPr defTabSz="914247"/>
            <a:endParaRPr lang="en-US" sz="1733" dirty="0">
              <a:solidFill>
                <a:srgbClr val="25408F"/>
              </a:solidFill>
              <a:latin typeface="Calibri"/>
            </a:endParaRPr>
          </a:p>
          <a:p>
            <a:pPr defTabSz="914247"/>
            <a:r>
              <a:rPr lang="en-US" sz="1733" dirty="0">
                <a:solidFill>
                  <a:srgbClr val="25408F"/>
                </a:solidFill>
                <a:latin typeface="Calibri"/>
              </a:rPr>
              <a:t>Automatic tagging of all types of static documents</a:t>
            </a:r>
          </a:p>
          <a:p>
            <a:pPr defTabSz="914247"/>
            <a:endParaRPr lang="en-US" sz="1733" dirty="0">
              <a:solidFill>
                <a:srgbClr val="25408F"/>
              </a:solidFill>
              <a:latin typeface="Calibri"/>
            </a:endParaRPr>
          </a:p>
          <a:p>
            <a:pPr defTabSz="914247"/>
            <a:r>
              <a:rPr lang="en-US" sz="1733" dirty="0">
                <a:solidFill>
                  <a:srgbClr val="25408F"/>
                </a:solidFill>
                <a:latin typeface="Calibri"/>
              </a:rPr>
              <a:t>Fast, cost-effective, automated self-service document remediation</a:t>
            </a:r>
          </a:p>
          <a:p>
            <a:pPr defTabSz="914247"/>
            <a:endParaRPr lang="en-US" sz="1733" dirty="0">
              <a:solidFill>
                <a:srgbClr val="25408F"/>
              </a:solidFill>
              <a:latin typeface="Calibri"/>
            </a:endParaRPr>
          </a:p>
          <a:p>
            <a:pPr defTabSz="914247"/>
            <a:r>
              <a:rPr lang="en-US" sz="1733" dirty="0">
                <a:solidFill>
                  <a:srgbClr val="25408F"/>
                </a:solidFill>
                <a:latin typeface="Calibri"/>
              </a:rPr>
              <a:t>Designer for configuring transactional tagging rules</a:t>
            </a:r>
          </a:p>
          <a:p>
            <a:pPr defTabSz="914247"/>
            <a:endParaRPr lang="en-US" sz="1733" dirty="0">
              <a:solidFill>
                <a:srgbClr val="25408F"/>
              </a:solidFill>
              <a:latin typeface="Calibri"/>
            </a:endParaRPr>
          </a:p>
          <a:p>
            <a:pPr defTabSz="914247"/>
            <a:r>
              <a:rPr lang="en-US" sz="1733" dirty="0">
                <a:solidFill>
                  <a:srgbClr val="25408F"/>
                </a:solidFill>
                <a:latin typeface="Calibri"/>
              </a:rPr>
              <a:t>Connectors for ECM and Content Services platforms</a:t>
            </a:r>
          </a:p>
          <a:p>
            <a:pPr defTabSz="914247"/>
            <a:endParaRPr lang="en-US" sz="1733" dirty="0">
              <a:solidFill>
                <a:srgbClr val="25408F"/>
              </a:solidFill>
              <a:latin typeface="Calibri"/>
            </a:endParaRPr>
          </a:p>
          <a:p>
            <a:pPr defTabSz="914247"/>
            <a:r>
              <a:rPr lang="en-US" sz="1733" dirty="0">
                <a:solidFill>
                  <a:srgbClr val="25408F"/>
                </a:solidFill>
                <a:latin typeface="Calibri"/>
              </a:rPr>
              <a:t>Validate that documents are accessible</a:t>
            </a:r>
          </a:p>
          <a:p>
            <a:pPr defTabSz="914247"/>
            <a:endParaRPr lang="en-US" sz="1733" dirty="0">
              <a:solidFill>
                <a:srgbClr val="25408F"/>
              </a:solidFill>
              <a:latin typeface="Calibri"/>
            </a:endParaRPr>
          </a:p>
          <a:p>
            <a:pPr defTabSz="914247"/>
            <a:r>
              <a:rPr lang="en-US" sz="1733" dirty="0">
                <a:solidFill>
                  <a:srgbClr val="25408F"/>
                </a:solidFill>
                <a:latin typeface="Calibri"/>
              </a:rPr>
              <a:t>Scope website PDF accessibility state</a:t>
            </a:r>
          </a:p>
          <a:p>
            <a:pPr defTabSz="914247"/>
            <a:endParaRPr lang="en-US" sz="1733" dirty="0">
              <a:solidFill>
                <a:srgbClr val="25408F"/>
              </a:solidFill>
              <a:latin typeface="Calibri"/>
            </a:endParaRPr>
          </a:p>
          <a:p>
            <a:pPr defTabSz="914247"/>
            <a:r>
              <a:rPr lang="en-US" sz="1733" dirty="0">
                <a:solidFill>
                  <a:srgbClr val="25408F"/>
                </a:solidFill>
                <a:latin typeface="Calibri"/>
              </a:rPr>
              <a:t>Document remediation and QA services</a:t>
            </a:r>
          </a:p>
          <a:p>
            <a:pPr defTabSz="914247"/>
            <a:endParaRPr lang="en-US" sz="1733" dirty="0">
              <a:solidFill>
                <a:srgbClr val="25408F"/>
              </a:solidFill>
              <a:latin typeface="Calibri"/>
            </a:endParaRPr>
          </a:p>
          <a:p>
            <a:pPr defTabSz="914247"/>
            <a:r>
              <a:rPr lang="en-US" sz="1733" dirty="0">
                <a:solidFill>
                  <a:srgbClr val="25408F"/>
                </a:solidFill>
                <a:latin typeface="Calibri"/>
              </a:rPr>
              <a:t>Assess enterprise document accessibility needs</a:t>
            </a:r>
          </a:p>
          <a:p>
            <a:pPr defTabSz="914247"/>
            <a:endParaRPr lang="en-US" sz="1733" dirty="0">
              <a:solidFill>
                <a:srgbClr val="25408F"/>
              </a:solidFill>
              <a:latin typeface="Calibri"/>
            </a:endParaRPr>
          </a:p>
          <a:p>
            <a:pPr defTabSz="914247"/>
            <a:r>
              <a:rPr lang="en-US" sz="1733" dirty="0">
                <a:solidFill>
                  <a:srgbClr val="25408F"/>
                </a:solidFill>
                <a:latin typeface="Calibri"/>
              </a:rPr>
              <a:t>Dashboard for managing remediation projects and SLAs</a:t>
            </a:r>
          </a:p>
        </p:txBody>
      </p:sp>
    </p:spTree>
    <p:extLst>
      <p:ext uri="{BB962C8B-B14F-4D97-AF65-F5344CB8AC3E}">
        <p14:creationId xmlns:p14="http://schemas.microsoft.com/office/powerpoint/2010/main" val="198631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FC5771-9C63-4416-8C50-9AA7E152DAA4}"/>
              </a:ext>
            </a:extLst>
          </p:cNvPr>
          <p:cNvSpPr txBox="1"/>
          <p:nvPr/>
        </p:nvSpPr>
        <p:spPr>
          <a:xfrm>
            <a:off x="4697506" y="404625"/>
            <a:ext cx="7494494" cy="646331"/>
          </a:xfrm>
          <a:prstGeom prst="rect">
            <a:avLst/>
          </a:prstGeom>
          <a:noFill/>
        </p:spPr>
        <p:txBody>
          <a:bodyPr wrap="square" rtlCol="0">
            <a:spAutoFit/>
          </a:bodyPr>
          <a:lstStyle/>
          <a:p>
            <a:pPr algn="ctr" defTabSz="914247"/>
            <a:r>
              <a:rPr lang="en-US" sz="3600" dirty="0">
                <a:solidFill>
                  <a:prstClr val="white"/>
                </a:solidFill>
                <a:latin typeface="Calibri"/>
              </a:rPr>
              <a:t>Total Document Accessibility Solutions</a:t>
            </a:r>
          </a:p>
        </p:txBody>
      </p:sp>
      <p:sp>
        <p:nvSpPr>
          <p:cNvPr id="8" name="Rectangle 7">
            <a:extLst>
              <a:ext uri="{FF2B5EF4-FFF2-40B4-BE49-F238E27FC236}">
                <a16:creationId xmlns:a16="http://schemas.microsoft.com/office/drawing/2014/main" id="{E4A16691-08F7-4B50-8E1E-91D11E72D26C}"/>
              </a:ext>
            </a:extLst>
          </p:cNvPr>
          <p:cNvSpPr/>
          <p:nvPr/>
        </p:nvSpPr>
        <p:spPr>
          <a:xfrm>
            <a:off x="1094190" y="1474395"/>
            <a:ext cx="5726573" cy="3696585"/>
          </a:xfrm>
          <a:prstGeom prst="rect">
            <a:avLst/>
          </a:prstGeom>
        </p:spPr>
        <p:txBody>
          <a:bodyPr wrap="square">
            <a:noAutofit/>
          </a:bodyPr>
          <a:lstStyle/>
          <a:p>
            <a:pPr defTabSz="914247"/>
            <a:r>
              <a:rPr lang="en-US" sz="3200" dirty="0">
                <a:solidFill>
                  <a:srgbClr val="25408F"/>
                </a:solidFill>
                <a:latin typeface="Calibri"/>
              </a:rPr>
              <a:t>Transactional Documents</a:t>
            </a:r>
          </a:p>
          <a:p>
            <a:pPr marL="381019" indent="-381019" defTabSz="914446">
              <a:spcBef>
                <a:spcPct val="20000"/>
              </a:spcBef>
              <a:buFont typeface="Arial" panose="020B0604020202020204" pitchFamily="34" charset="0"/>
              <a:buChar char="•"/>
            </a:pPr>
            <a:r>
              <a:rPr lang="en-US" sz="2667" dirty="0">
                <a:solidFill>
                  <a:srgbClr val="25408F"/>
                </a:solidFill>
                <a:latin typeface="Calibri"/>
              </a:rPr>
              <a:t>Automated conversion</a:t>
            </a:r>
          </a:p>
          <a:p>
            <a:pPr marL="742987" lvl="1" indent="-285764" defTabSz="914446">
              <a:spcBef>
                <a:spcPct val="20000"/>
              </a:spcBef>
              <a:buFont typeface="Arial" pitchFamily="34" charset="0"/>
              <a:buChar char="–"/>
            </a:pPr>
            <a:r>
              <a:rPr lang="en-US" sz="2400" dirty="0">
                <a:solidFill>
                  <a:prstClr val="black"/>
                </a:solidFill>
                <a:latin typeface="Calibri"/>
              </a:rPr>
              <a:t>Batch and dynamic (archive retrieval)</a:t>
            </a:r>
          </a:p>
          <a:p>
            <a:pPr marL="742987" lvl="1" indent="-285764" defTabSz="914446">
              <a:spcBef>
                <a:spcPct val="20000"/>
              </a:spcBef>
              <a:buFont typeface="Arial" pitchFamily="34" charset="0"/>
              <a:buChar char="–"/>
            </a:pPr>
            <a:r>
              <a:rPr lang="en-US" sz="2400" dirty="0">
                <a:solidFill>
                  <a:prstClr val="black"/>
                </a:solidFill>
                <a:latin typeface="Calibri"/>
              </a:rPr>
              <a:t>GUI automated designer</a:t>
            </a:r>
          </a:p>
          <a:p>
            <a:pPr marL="381019" indent="-381019" defTabSz="914446">
              <a:spcBef>
                <a:spcPct val="20000"/>
              </a:spcBef>
              <a:buFont typeface="Arial" panose="020B0604020202020204" pitchFamily="34" charset="0"/>
              <a:buChar char="•"/>
            </a:pPr>
            <a:r>
              <a:rPr lang="en-US" sz="2667" dirty="0">
                <a:solidFill>
                  <a:srgbClr val="25408F"/>
                </a:solidFill>
                <a:latin typeface="Calibri"/>
              </a:rPr>
              <a:t>Outsourced Accessibility Services</a:t>
            </a:r>
          </a:p>
          <a:p>
            <a:pPr marL="742987" lvl="1" indent="-285764" defTabSz="914446">
              <a:spcBef>
                <a:spcPct val="20000"/>
              </a:spcBef>
              <a:buFont typeface="Arial" pitchFamily="34" charset="0"/>
              <a:buChar char="–"/>
            </a:pPr>
            <a:r>
              <a:rPr lang="en-US" sz="2400" dirty="0">
                <a:solidFill>
                  <a:prstClr val="black"/>
                </a:solidFill>
                <a:latin typeface="Calibri"/>
              </a:rPr>
              <a:t>Document remediation</a:t>
            </a:r>
          </a:p>
          <a:p>
            <a:pPr marL="742987" lvl="1" indent="-285764" defTabSz="914446">
              <a:spcBef>
                <a:spcPct val="20000"/>
              </a:spcBef>
              <a:buFont typeface="Arial" pitchFamily="34" charset="0"/>
              <a:buChar char="–"/>
            </a:pPr>
            <a:r>
              <a:rPr lang="en-US" sz="2400" dirty="0">
                <a:solidFill>
                  <a:prstClr val="black"/>
                </a:solidFill>
                <a:latin typeface="Calibri"/>
              </a:rPr>
              <a:t>Braille, Large Print, eText, Audio, Accessible PDF</a:t>
            </a:r>
          </a:p>
          <a:p>
            <a:pPr marL="742987" lvl="1" indent="-285764" defTabSz="914446">
              <a:spcBef>
                <a:spcPct val="20000"/>
              </a:spcBef>
              <a:buFont typeface="Arial" pitchFamily="34" charset="0"/>
              <a:buChar char="–"/>
            </a:pPr>
            <a:r>
              <a:rPr lang="en-US" sz="2400" dirty="0">
                <a:solidFill>
                  <a:prstClr val="black"/>
                </a:solidFill>
                <a:latin typeface="Calibri"/>
              </a:rPr>
              <a:t>Creation and mailing services</a:t>
            </a:r>
          </a:p>
        </p:txBody>
      </p:sp>
      <p:pic>
        <p:nvPicPr>
          <p:cNvPr id="3" name="Picture 2" descr="A screenshot of a cell phone&#10;&#10;Description automatically generated">
            <a:extLst>
              <a:ext uri="{FF2B5EF4-FFF2-40B4-BE49-F238E27FC236}">
                <a16:creationId xmlns:a16="http://schemas.microsoft.com/office/drawing/2014/main" id="{5C9C1AD2-F24D-46FA-A865-F02B1C11E7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856829">
            <a:off x="6718203" y="1725245"/>
            <a:ext cx="3642675" cy="2813835"/>
          </a:xfrm>
          <a:prstGeom prst="rect">
            <a:avLst/>
          </a:prstGeom>
          <a:ln>
            <a:solidFill>
              <a:schemeClr val="accent1"/>
            </a:solidFill>
          </a:ln>
        </p:spPr>
      </p:pic>
      <p:pic>
        <p:nvPicPr>
          <p:cNvPr id="14" name="Picture 13" descr="A screenshot of a cell phone&#10;&#10;Description automatically generated">
            <a:extLst>
              <a:ext uri="{FF2B5EF4-FFF2-40B4-BE49-F238E27FC236}">
                <a16:creationId xmlns:a16="http://schemas.microsoft.com/office/drawing/2014/main" id="{0638747B-A45F-4F48-9DCD-265E8FAA404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239722">
            <a:off x="8777890" y="2444549"/>
            <a:ext cx="3453617" cy="2517799"/>
          </a:xfrm>
          <a:prstGeom prst="rect">
            <a:avLst/>
          </a:prstGeom>
          <a:ln>
            <a:solidFill>
              <a:schemeClr val="accent1"/>
            </a:solidFill>
          </a:ln>
        </p:spPr>
      </p:pic>
      <p:pic>
        <p:nvPicPr>
          <p:cNvPr id="11" name="Picture 10" descr="A screenshot of a cell phone&#10;&#10;Description automatically generated">
            <a:extLst>
              <a:ext uri="{FF2B5EF4-FFF2-40B4-BE49-F238E27FC236}">
                <a16:creationId xmlns:a16="http://schemas.microsoft.com/office/drawing/2014/main" id="{C8C7E1FC-2F02-4674-A87E-B52095A9A95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31418" y="2670275"/>
            <a:ext cx="2507359" cy="3581942"/>
          </a:xfrm>
          <a:prstGeom prst="rect">
            <a:avLst/>
          </a:prstGeom>
          <a:ln>
            <a:solidFill>
              <a:schemeClr val="accent1"/>
            </a:solidFill>
          </a:ln>
        </p:spPr>
      </p:pic>
      <p:grpSp>
        <p:nvGrpSpPr>
          <p:cNvPr id="16" name="Group 15">
            <a:extLst>
              <a:ext uri="{FF2B5EF4-FFF2-40B4-BE49-F238E27FC236}">
                <a16:creationId xmlns:a16="http://schemas.microsoft.com/office/drawing/2014/main" id="{24369868-AD87-47F9-A078-80BE2A3B5E0E}"/>
              </a:ext>
            </a:extLst>
          </p:cNvPr>
          <p:cNvGrpSpPr/>
          <p:nvPr/>
        </p:nvGrpSpPr>
        <p:grpSpPr>
          <a:xfrm>
            <a:off x="0" y="262078"/>
            <a:ext cx="4498492" cy="1039659"/>
            <a:chOff x="0" y="412456"/>
            <a:chExt cx="6747738" cy="1559488"/>
          </a:xfrm>
        </p:grpSpPr>
        <p:pic>
          <p:nvPicPr>
            <p:cNvPr id="17" name="Picture 16">
              <a:extLst>
                <a:ext uri="{FF2B5EF4-FFF2-40B4-BE49-F238E27FC236}">
                  <a16:creationId xmlns:a16="http://schemas.microsoft.com/office/drawing/2014/main" id="{7BBF6D84-E51F-487F-BEA8-34BA62A277A3}"/>
                </a:ext>
              </a:extLst>
            </p:cNvPr>
            <p:cNvPicPr>
              <a:picLocks noChangeAspect="1"/>
            </p:cNvPicPr>
            <p:nvPr/>
          </p:nvPicPr>
          <p:blipFill>
            <a:blip r:embed="rId9"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18" name="Rectangle 17">
              <a:extLst>
                <a:ext uri="{FF2B5EF4-FFF2-40B4-BE49-F238E27FC236}">
                  <a16:creationId xmlns:a16="http://schemas.microsoft.com/office/drawing/2014/main" id="{D5105101-E6E2-4F1E-B68E-910B8E2B24E0}"/>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293263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up)">
                                      <p:cBhvr>
                                        <p:cTn id="10" dur="500"/>
                                        <p:tgtEl>
                                          <p:spTgt spid="8">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up)">
                                      <p:cBhvr>
                                        <p:cTn id="13" dur="500"/>
                                        <p:tgtEl>
                                          <p:spTgt spid="8">
                                            <p:txEl>
                                              <p:pRg st="1" end="1"/>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up)">
                                      <p:cBhvr>
                                        <p:cTn id="16" dur="500"/>
                                        <p:tgtEl>
                                          <p:spTgt spid="8">
                                            <p:txEl>
                                              <p:pRg st="2" end="2"/>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500"/>
                                        <p:tgtEl>
                                          <p:spTgt spid="8">
                                            <p:txEl>
                                              <p:pRg st="3" end="3"/>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up)">
                                      <p:cBhvr>
                                        <p:cTn id="22" dur="500"/>
                                        <p:tgtEl>
                                          <p:spTgt spid="8">
                                            <p:txEl>
                                              <p:pRg st="4" end="4"/>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wipe(up)">
                                      <p:cBhvr>
                                        <p:cTn id="25" dur="500"/>
                                        <p:tgtEl>
                                          <p:spTgt spid="8">
                                            <p:txEl>
                                              <p:pRg st="5" end="5"/>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wipe(up)">
                                      <p:cBhvr>
                                        <p:cTn id="28" dur="500"/>
                                        <p:tgtEl>
                                          <p:spTgt spid="8">
                                            <p:txEl>
                                              <p:pRg st="6" end="6"/>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wipe(up)">
                                      <p:cBhvr>
                                        <p:cTn id="3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44111-7F23-4023-9336-6CC0242AF7C5}"/>
              </a:ext>
            </a:extLst>
          </p:cNvPr>
          <p:cNvSpPr/>
          <p:nvPr/>
        </p:nvSpPr>
        <p:spPr>
          <a:xfrm flipH="1">
            <a:off x="1555210" y="1866502"/>
            <a:ext cx="3721898" cy="949171"/>
          </a:xfrm>
          <a:prstGeom prst="rect">
            <a:avLst/>
          </a:prstGeom>
        </p:spPr>
        <p:txBody>
          <a:bodyPr wrap="square">
            <a:spAutoFit/>
          </a:bodyPr>
          <a:lstStyle/>
          <a:p>
            <a:pPr>
              <a:lnSpc>
                <a:spcPct val="120000"/>
              </a:lnSpc>
            </a:pPr>
            <a:r>
              <a:rPr lang="en-US" sz="2400" b="1" dirty="0">
                <a:solidFill>
                  <a:srgbClr val="194792"/>
                </a:solidFill>
                <a:ea typeface="Open Sans" panose="020B0606030504020204" pitchFamily="34" charset="0"/>
                <a:cs typeface="Open Sans" panose="020B0606030504020204" pitchFamily="34" charset="0"/>
              </a:rPr>
              <a:t>Template (rules) based tagging</a:t>
            </a:r>
          </a:p>
        </p:txBody>
      </p:sp>
      <p:sp>
        <p:nvSpPr>
          <p:cNvPr id="6" name="Rectangle 5">
            <a:extLst>
              <a:ext uri="{FF2B5EF4-FFF2-40B4-BE49-F238E27FC236}">
                <a16:creationId xmlns:a16="http://schemas.microsoft.com/office/drawing/2014/main" id="{53544111-7F23-4023-9336-6CC0242AF7C5}"/>
              </a:ext>
            </a:extLst>
          </p:cNvPr>
          <p:cNvSpPr/>
          <p:nvPr/>
        </p:nvSpPr>
        <p:spPr>
          <a:xfrm flipH="1">
            <a:off x="568475" y="3482131"/>
            <a:ext cx="3735012" cy="949171"/>
          </a:xfrm>
          <a:prstGeom prst="rect">
            <a:avLst/>
          </a:prstGeom>
        </p:spPr>
        <p:txBody>
          <a:bodyPr wrap="square">
            <a:spAutoFit/>
          </a:bodyPr>
          <a:lstStyle/>
          <a:p>
            <a:pPr>
              <a:lnSpc>
                <a:spcPct val="120000"/>
              </a:lnSpc>
            </a:pPr>
            <a:r>
              <a:rPr lang="en-US" sz="2400" b="1" dirty="0">
                <a:solidFill>
                  <a:srgbClr val="194792"/>
                </a:solidFill>
                <a:ea typeface="Open Sans" panose="020B0606030504020204" pitchFamily="34" charset="0"/>
                <a:cs typeface="Open Sans" panose="020B0606030504020204" pitchFamily="34" charset="0"/>
              </a:rPr>
              <a:t>Hundreds of thousands of pages per second</a:t>
            </a:r>
          </a:p>
        </p:txBody>
      </p:sp>
      <p:sp>
        <p:nvSpPr>
          <p:cNvPr id="8" name="Rectangle 7">
            <a:extLst>
              <a:ext uri="{FF2B5EF4-FFF2-40B4-BE49-F238E27FC236}">
                <a16:creationId xmlns:a16="http://schemas.microsoft.com/office/drawing/2014/main" id="{53544111-7F23-4023-9336-6CC0242AF7C5}"/>
              </a:ext>
            </a:extLst>
          </p:cNvPr>
          <p:cNvSpPr/>
          <p:nvPr/>
        </p:nvSpPr>
        <p:spPr>
          <a:xfrm flipH="1">
            <a:off x="1587867" y="5144125"/>
            <a:ext cx="3735012" cy="949171"/>
          </a:xfrm>
          <a:prstGeom prst="rect">
            <a:avLst/>
          </a:prstGeom>
        </p:spPr>
        <p:txBody>
          <a:bodyPr wrap="square">
            <a:spAutoFit/>
          </a:bodyPr>
          <a:lstStyle/>
          <a:p>
            <a:pPr>
              <a:lnSpc>
                <a:spcPct val="120000"/>
              </a:lnSpc>
            </a:pPr>
            <a:r>
              <a:rPr lang="en-US" sz="2400" b="1" dirty="0">
                <a:solidFill>
                  <a:srgbClr val="194792"/>
                </a:solidFill>
                <a:ea typeface="Open Sans" panose="020B0606030504020204" pitchFamily="34" charset="0"/>
                <a:cs typeface="Open Sans" panose="020B0606030504020204" pitchFamily="34" charset="0"/>
              </a:rPr>
              <a:t>On-demand or batch processing</a:t>
            </a:r>
          </a:p>
        </p:txBody>
      </p:sp>
      <p:sp>
        <p:nvSpPr>
          <p:cNvPr id="10" name="Rectangle 9">
            <a:extLst>
              <a:ext uri="{FF2B5EF4-FFF2-40B4-BE49-F238E27FC236}">
                <a16:creationId xmlns:a16="http://schemas.microsoft.com/office/drawing/2014/main" id="{53544111-7F23-4023-9336-6CC0242AF7C5}"/>
              </a:ext>
            </a:extLst>
          </p:cNvPr>
          <p:cNvSpPr/>
          <p:nvPr/>
        </p:nvSpPr>
        <p:spPr>
          <a:xfrm flipH="1">
            <a:off x="6900379" y="1854283"/>
            <a:ext cx="3735012" cy="949171"/>
          </a:xfrm>
          <a:prstGeom prst="rect">
            <a:avLst/>
          </a:prstGeom>
        </p:spPr>
        <p:txBody>
          <a:bodyPr wrap="square">
            <a:spAutoFit/>
          </a:bodyPr>
          <a:lstStyle/>
          <a:p>
            <a:pPr algn="r">
              <a:lnSpc>
                <a:spcPct val="120000"/>
              </a:lnSpc>
            </a:pPr>
            <a:r>
              <a:rPr lang="en-US" sz="2400" b="1" dirty="0">
                <a:solidFill>
                  <a:srgbClr val="194792"/>
                </a:solidFill>
                <a:ea typeface="Open Sans" panose="020B0606030504020204" pitchFamily="34" charset="0"/>
                <a:cs typeface="Open Sans" panose="020B0606030504020204" pitchFamily="34" charset="0"/>
              </a:rPr>
              <a:t>Remediate documents at archive ingestion</a:t>
            </a:r>
          </a:p>
        </p:txBody>
      </p:sp>
      <p:sp>
        <p:nvSpPr>
          <p:cNvPr id="12" name="Rectangle 11">
            <a:extLst>
              <a:ext uri="{FF2B5EF4-FFF2-40B4-BE49-F238E27FC236}">
                <a16:creationId xmlns:a16="http://schemas.microsoft.com/office/drawing/2014/main" id="{53544111-7F23-4023-9336-6CC0242AF7C5}"/>
              </a:ext>
            </a:extLst>
          </p:cNvPr>
          <p:cNvSpPr/>
          <p:nvPr/>
        </p:nvSpPr>
        <p:spPr>
          <a:xfrm flipH="1">
            <a:off x="7924800" y="3476657"/>
            <a:ext cx="3735012" cy="949171"/>
          </a:xfrm>
          <a:prstGeom prst="rect">
            <a:avLst/>
          </a:prstGeom>
        </p:spPr>
        <p:txBody>
          <a:bodyPr wrap="square">
            <a:spAutoFit/>
          </a:bodyPr>
          <a:lstStyle/>
          <a:p>
            <a:pPr algn="r">
              <a:lnSpc>
                <a:spcPct val="120000"/>
              </a:lnSpc>
            </a:pPr>
            <a:r>
              <a:rPr lang="en-US" sz="2400" b="1" dirty="0">
                <a:solidFill>
                  <a:srgbClr val="194792"/>
                </a:solidFill>
                <a:ea typeface="Open Sans" panose="020B0606030504020204" pitchFamily="34" charset="0"/>
                <a:cs typeface="Open Sans" panose="020B0606030504020204" pitchFamily="34" charset="0"/>
              </a:rPr>
              <a:t>Remediate archived documents on-the-fly</a:t>
            </a:r>
          </a:p>
        </p:txBody>
      </p:sp>
      <p:sp>
        <p:nvSpPr>
          <p:cNvPr id="14" name="Rectangle 13">
            <a:extLst>
              <a:ext uri="{FF2B5EF4-FFF2-40B4-BE49-F238E27FC236}">
                <a16:creationId xmlns:a16="http://schemas.microsoft.com/office/drawing/2014/main" id="{53544111-7F23-4023-9336-6CC0242AF7C5}"/>
              </a:ext>
            </a:extLst>
          </p:cNvPr>
          <p:cNvSpPr/>
          <p:nvPr/>
        </p:nvSpPr>
        <p:spPr>
          <a:xfrm flipH="1">
            <a:off x="6572555" y="5132492"/>
            <a:ext cx="4062836" cy="949171"/>
          </a:xfrm>
          <a:prstGeom prst="rect">
            <a:avLst/>
          </a:prstGeom>
        </p:spPr>
        <p:txBody>
          <a:bodyPr wrap="square">
            <a:spAutoFit/>
          </a:bodyPr>
          <a:lstStyle/>
          <a:p>
            <a:pPr algn="r">
              <a:lnSpc>
                <a:spcPct val="120000"/>
              </a:lnSpc>
            </a:pPr>
            <a:r>
              <a:rPr lang="en-US" sz="2400" b="1" dirty="0">
                <a:solidFill>
                  <a:srgbClr val="194792"/>
                </a:solidFill>
                <a:ea typeface="Open Sans" panose="020B0606030504020204" pitchFamily="34" charset="0"/>
                <a:cs typeface="Open Sans" panose="020B0606030504020204" pitchFamily="34" charset="0"/>
              </a:rPr>
              <a:t>Best approach for high volume transactional documents</a:t>
            </a:r>
          </a:p>
        </p:txBody>
      </p:sp>
      <p:sp>
        <p:nvSpPr>
          <p:cNvPr id="19" name="Title 5">
            <a:extLst>
              <a:ext uri="{FF2B5EF4-FFF2-40B4-BE49-F238E27FC236}">
                <a16:creationId xmlns:a16="http://schemas.microsoft.com/office/drawing/2014/main" id="{6AFAFBC9-B973-4C30-A026-4C9E59E6E988}"/>
              </a:ext>
            </a:extLst>
          </p:cNvPr>
          <p:cNvSpPr txBox="1">
            <a:spLocks/>
          </p:cNvSpPr>
          <p:nvPr/>
        </p:nvSpPr>
        <p:spPr>
          <a:xfrm>
            <a:off x="2933701" y="1205880"/>
            <a:ext cx="6324599"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b="1" dirty="0">
                <a:latin typeface="+mn-lt"/>
              </a:rPr>
              <a:t>AccessibilityNow Transactional</a:t>
            </a:r>
          </a:p>
        </p:txBody>
      </p:sp>
      <p:pic>
        <p:nvPicPr>
          <p:cNvPr id="3" name="Picture 2">
            <a:extLst>
              <a:ext uri="{FF2B5EF4-FFF2-40B4-BE49-F238E27FC236}">
                <a16:creationId xmlns:a16="http://schemas.microsoft.com/office/drawing/2014/main" id="{3B4AEA43-EBFA-4D11-A7FD-9F66D47B3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054" y="2980232"/>
            <a:ext cx="3501892" cy="1969814"/>
          </a:xfrm>
          <a:prstGeom prst="rect">
            <a:avLst/>
          </a:prstGeom>
          <a:ln>
            <a:solidFill>
              <a:schemeClr val="tx1"/>
            </a:solidFill>
          </a:ln>
        </p:spPr>
      </p:pic>
    </p:spTree>
    <p:extLst>
      <p:ext uri="{BB962C8B-B14F-4D97-AF65-F5344CB8AC3E}">
        <p14:creationId xmlns:p14="http://schemas.microsoft.com/office/powerpoint/2010/main" val="74137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E2A748D-2929-4C2A-BF4F-B289ABD1BB2D}"/>
              </a:ext>
            </a:extLst>
          </p:cNvPr>
          <p:cNvPicPr>
            <a:picLocks noChangeAspect="1"/>
          </p:cNvPicPr>
          <p:nvPr/>
        </p:nvPicPr>
        <p:blipFill>
          <a:blip r:embed="rId3"/>
          <a:stretch>
            <a:fillRect/>
          </a:stretch>
        </p:blipFill>
        <p:spPr>
          <a:xfrm rot="932346">
            <a:off x="8212419" y="1669810"/>
            <a:ext cx="3147601" cy="3694623"/>
          </a:xfrm>
          <a:prstGeom prst="rect">
            <a:avLst/>
          </a:prstGeom>
          <a:ln>
            <a:solidFill>
              <a:schemeClr val="accent1"/>
            </a:solidFill>
          </a:ln>
        </p:spPr>
      </p:pic>
      <p:pic>
        <p:nvPicPr>
          <p:cNvPr id="17" name="Picture 16">
            <a:extLst>
              <a:ext uri="{FF2B5EF4-FFF2-40B4-BE49-F238E27FC236}">
                <a16:creationId xmlns:a16="http://schemas.microsoft.com/office/drawing/2014/main" id="{A3350427-3E55-49C6-8F2F-949E3D86CDB5}"/>
              </a:ext>
            </a:extLst>
          </p:cNvPr>
          <p:cNvPicPr>
            <a:picLocks noChangeAspect="1"/>
          </p:cNvPicPr>
          <p:nvPr/>
        </p:nvPicPr>
        <p:blipFill>
          <a:blip r:embed="rId4"/>
          <a:stretch>
            <a:fillRect/>
          </a:stretch>
        </p:blipFill>
        <p:spPr>
          <a:xfrm rot="216144">
            <a:off x="6192656" y="2007763"/>
            <a:ext cx="3164801" cy="4194928"/>
          </a:xfrm>
          <a:prstGeom prst="rect">
            <a:avLst/>
          </a:prstGeom>
          <a:ln>
            <a:solidFill>
              <a:schemeClr val="accent1"/>
            </a:solidFill>
          </a:ln>
        </p:spPr>
      </p:pic>
      <p:sp>
        <p:nvSpPr>
          <p:cNvPr id="7" name="TextBox 6">
            <a:extLst>
              <a:ext uri="{FF2B5EF4-FFF2-40B4-BE49-F238E27FC236}">
                <a16:creationId xmlns:a16="http://schemas.microsoft.com/office/drawing/2014/main" id="{69FC5771-9C63-4416-8C50-9AA7E152DAA4}"/>
              </a:ext>
            </a:extLst>
          </p:cNvPr>
          <p:cNvSpPr txBox="1"/>
          <p:nvPr/>
        </p:nvSpPr>
        <p:spPr>
          <a:xfrm>
            <a:off x="4697506" y="404625"/>
            <a:ext cx="7494494" cy="646331"/>
          </a:xfrm>
          <a:prstGeom prst="rect">
            <a:avLst/>
          </a:prstGeom>
          <a:noFill/>
        </p:spPr>
        <p:txBody>
          <a:bodyPr wrap="square" rtlCol="0">
            <a:spAutoFit/>
          </a:bodyPr>
          <a:lstStyle/>
          <a:p>
            <a:pPr algn="ctr" defTabSz="914247"/>
            <a:r>
              <a:rPr lang="en-US" sz="3600" dirty="0">
                <a:solidFill>
                  <a:prstClr val="white"/>
                </a:solidFill>
                <a:latin typeface="Calibri"/>
              </a:rPr>
              <a:t>Total Document Accessibility Solutions</a:t>
            </a:r>
          </a:p>
        </p:txBody>
      </p:sp>
      <p:sp>
        <p:nvSpPr>
          <p:cNvPr id="8" name="Rectangle 7">
            <a:extLst>
              <a:ext uri="{FF2B5EF4-FFF2-40B4-BE49-F238E27FC236}">
                <a16:creationId xmlns:a16="http://schemas.microsoft.com/office/drawing/2014/main" id="{E4A16691-08F7-4B50-8E1E-91D11E72D26C}"/>
              </a:ext>
            </a:extLst>
          </p:cNvPr>
          <p:cNvSpPr/>
          <p:nvPr/>
        </p:nvSpPr>
        <p:spPr>
          <a:xfrm>
            <a:off x="1094190" y="1474395"/>
            <a:ext cx="5726573" cy="3696585"/>
          </a:xfrm>
          <a:prstGeom prst="rect">
            <a:avLst/>
          </a:prstGeom>
        </p:spPr>
        <p:txBody>
          <a:bodyPr wrap="square">
            <a:noAutofit/>
          </a:bodyPr>
          <a:lstStyle/>
          <a:p>
            <a:pPr defTabSz="914247"/>
            <a:r>
              <a:rPr lang="en-US" sz="3200" dirty="0">
                <a:solidFill>
                  <a:prstClr val="black"/>
                </a:solidFill>
                <a:latin typeface="Calibri"/>
              </a:rPr>
              <a:t>Static Documents</a:t>
            </a:r>
            <a:endParaRPr lang="id-ID" sz="3200" dirty="0">
              <a:solidFill>
                <a:prstClr val="black"/>
              </a:solidFill>
              <a:latin typeface="Calibri"/>
            </a:endParaRPr>
          </a:p>
          <a:p>
            <a:pPr defTabSz="914247"/>
            <a:endParaRPr lang="en-US" sz="1933" dirty="0">
              <a:solidFill>
                <a:prstClr val="black"/>
              </a:solidFill>
              <a:latin typeface="Calibri"/>
            </a:endParaRPr>
          </a:p>
          <a:p>
            <a:pPr marL="304815" indent="-304815" defTabSz="914446">
              <a:spcBef>
                <a:spcPct val="20000"/>
              </a:spcBef>
              <a:buFont typeface="Arial" pitchFamily="34" charset="0"/>
              <a:buChar char="•"/>
            </a:pPr>
            <a:r>
              <a:rPr lang="en-US" sz="2667" dirty="0">
                <a:solidFill>
                  <a:srgbClr val="25408F"/>
                </a:solidFill>
                <a:latin typeface="Calibri"/>
              </a:rPr>
              <a:t>All other documents</a:t>
            </a:r>
          </a:p>
          <a:p>
            <a:pPr marL="304815" indent="-304815" defTabSz="914446">
              <a:spcBef>
                <a:spcPct val="20000"/>
              </a:spcBef>
              <a:buFont typeface="Arial" pitchFamily="34" charset="0"/>
              <a:buChar char="•"/>
            </a:pPr>
            <a:r>
              <a:rPr lang="en-US" sz="2667" dirty="0">
                <a:solidFill>
                  <a:srgbClr val="25408F"/>
                </a:solidFill>
                <a:latin typeface="Calibri"/>
              </a:rPr>
              <a:t>Automated Conversion</a:t>
            </a:r>
          </a:p>
          <a:p>
            <a:pPr marL="838143" lvl="1" indent="-381019" defTabSz="914446">
              <a:spcBef>
                <a:spcPct val="20000"/>
              </a:spcBef>
              <a:buFont typeface="Calibri" panose="020F0502020204030204" pitchFamily="34" charset="0"/>
              <a:buChar char="⁻"/>
            </a:pPr>
            <a:r>
              <a:rPr lang="en-US" sz="2667" dirty="0">
                <a:solidFill>
                  <a:srgbClr val="25408F"/>
                </a:solidFill>
                <a:latin typeface="Calibri"/>
              </a:rPr>
              <a:t>On premise software</a:t>
            </a:r>
          </a:p>
          <a:p>
            <a:pPr marL="838143" lvl="1" indent="-381019" defTabSz="914446">
              <a:spcBef>
                <a:spcPct val="20000"/>
              </a:spcBef>
              <a:buFont typeface="Calibri" panose="020F0502020204030204" pitchFamily="34" charset="0"/>
              <a:buChar char="⁻"/>
            </a:pPr>
            <a:r>
              <a:rPr lang="en-US" sz="2667" dirty="0">
                <a:solidFill>
                  <a:srgbClr val="25408F"/>
                </a:solidFill>
                <a:latin typeface="Calibri"/>
              </a:rPr>
              <a:t>SaaS Cloud-based</a:t>
            </a:r>
          </a:p>
          <a:p>
            <a:pPr marL="838143" lvl="1" indent="-381019" defTabSz="914446">
              <a:spcBef>
                <a:spcPct val="20000"/>
              </a:spcBef>
              <a:buFont typeface="Calibri" panose="020F0502020204030204" pitchFamily="34" charset="0"/>
              <a:buChar char="⁻"/>
            </a:pPr>
            <a:r>
              <a:rPr lang="en-US" sz="2667" dirty="0">
                <a:solidFill>
                  <a:srgbClr val="25408F"/>
                </a:solidFill>
                <a:latin typeface="Calibri"/>
              </a:rPr>
              <a:t>Self Service </a:t>
            </a:r>
          </a:p>
          <a:p>
            <a:pPr marL="304815" indent="-304815" defTabSz="914446">
              <a:spcBef>
                <a:spcPct val="20000"/>
              </a:spcBef>
              <a:buFont typeface="Arial" pitchFamily="34" charset="0"/>
              <a:buChar char="•"/>
            </a:pPr>
            <a:r>
              <a:rPr lang="en-US" sz="2667" dirty="0">
                <a:solidFill>
                  <a:srgbClr val="25408F"/>
                </a:solidFill>
                <a:latin typeface="Calibri"/>
              </a:rPr>
              <a:t>Outsourced Accessibility Services</a:t>
            </a:r>
          </a:p>
          <a:p>
            <a:pPr marL="304815" indent="-304815" defTabSz="914446">
              <a:spcBef>
                <a:spcPct val="20000"/>
              </a:spcBef>
              <a:buFont typeface="Arial" pitchFamily="34" charset="0"/>
              <a:buChar char="•"/>
            </a:pPr>
            <a:r>
              <a:rPr lang="en-US" sz="2667" dirty="0">
                <a:solidFill>
                  <a:srgbClr val="25408F"/>
                </a:solidFill>
                <a:latin typeface="Calibri"/>
              </a:rPr>
              <a:t>Document Validation Software</a:t>
            </a:r>
          </a:p>
        </p:txBody>
      </p:sp>
      <p:pic>
        <p:nvPicPr>
          <p:cNvPr id="14" name="Picture 13" descr="A screenshot of a social media post&#10;&#10;Description automatically generated">
            <a:extLst>
              <a:ext uri="{FF2B5EF4-FFF2-40B4-BE49-F238E27FC236}">
                <a16:creationId xmlns:a16="http://schemas.microsoft.com/office/drawing/2014/main" id="{1496BC26-6027-4E1C-AF6B-B5FB1EDBD59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236382">
            <a:off x="8267449" y="2672015"/>
            <a:ext cx="2776408" cy="3539921"/>
          </a:xfrm>
          <a:prstGeom prst="rect">
            <a:avLst/>
          </a:prstGeom>
          <a:ln>
            <a:solidFill>
              <a:schemeClr val="accent1"/>
            </a:solidFill>
          </a:ln>
        </p:spPr>
      </p:pic>
      <p:grpSp>
        <p:nvGrpSpPr>
          <p:cNvPr id="18" name="Group 17">
            <a:extLst>
              <a:ext uri="{FF2B5EF4-FFF2-40B4-BE49-F238E27FC236}">
                <a16:creationId xmlns:a16="http://schemas.microsoft.com/office/drawing/2014/main" id="{2E658044-3CB2-4F18-A6C1-83DD611C0FFE}"/>
              </a:ext>
            </a:extLst>
          </p:cNvPr>
          <p:cNvGrpSpPr/>
          <p:nvPr/>
        </p:nvGrpSpPr>
        <p:grpSpPr>
          <a:xfrm>
            <a:off x="0" y="262078"/>
            <a:ext cx="4498492" cy="1039659"/>
            <a:chOff x="0" y="412456"/>
            <a:chExt cx="6747738" cy="1559488"/>
          </a:xfrm>
        </p:grpSpPr>
        <p:pic>
          <p:nvPicPr>
            <p:cNvPr id="19" name="Picture 18">
              <a:extLst>
                <a:ext uri="{FF2B5EF4-FFF2-40B4-BE49-F238E27FC236}">
                  <a16:creationId xmlns:a16="http://schemas.microsoft.com/office/drawing/2014/main" id="{DD7BF86B-1EE4-4D24-A1A6-BEC0131C0F29}"/>
                </a:ext>
              </a:extLst>
            </p:cNvPr>
            <p:cNvPicPr>
              <a:picLocks noChangeAspect="1"/>
            </p:cNvPicPr>
            <p:nvPr/>
          </p:nvPicPr>
          <p:blipFill>
            <a:blip r:embed="rId7"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20" name="Rectangle 19">
              <a:extLst>
                <a:ext uri="{FF2B5EF4-FFF2-40B4-BE49-F238E27FC236}">
                  <a16:creationId xmlns:a16="http://schemas.microsoft.com/office/drawing/2014/main" id="{4CE8A5EE-69EA-4FE9-B3D1-DACEC4569A3A}"/>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13838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wipe(up)">
                                      <p:cBhvr>
                                        <p:cTn id="10" dur="500"/>
                                        <p:tgtEl>
                                          <p:spTgt spid="8">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up)">
                                      <p:cBhvr>
                                        <p:cTn id="13" dur="500"/>
                                        <p:tgtEl>
                                          <p:spTgt spid="8">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up)">
                                      <p:cBhvr>
                                        <p:cTn id="16" dur="500"/>
                                        <p:tgtEl>
                                          <p:spTgt spid="8">
                                            <p:txEl>
                                              <p:pRg st="2" end="2"/>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up)">
                                      <p:cBhvr>
                                        <p:cTn id="19" dur="500"/>
                                        <p:tgtEl>
                                          <p:spTgt spid="8">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up)">
                                      <p:cBhvr>
                                        <p:cTn id="22" dur="500"/>
                                        <p:tgtEl>
                                          <p:spTgt spid="8">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up)">
                                      <p:cBhvr>
                                        <p:cTn id="25" dur="500"/>
                                        <p:tgtEl>
                                          <p:spTgt spid="8">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wipe(up)">
                                      <p:cBhvr>
                                        <p:cTn id="28" dur="500"/>
                                        <p:tgtEl>
                                          <p:spTgt spid="8">
                                            <p:txEl>
                                              <p:pRg st="7" end="7"/>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wipe(up)">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3DF007-1C7B-4002-90C1-CE5194D795BE}"/>
              </a:ext>
            </a:extLst>
          </p:cNvPr>
          <p:cNvSpPr>
            <a:spLocks noGrp="1"/>
          </p:cNvSpPr>
          <p:nvPr>
            <p:ph type="title"/>
          </p:nvPr>
        </p:nvSpPr>
        <p:spPr>
          <a:xfrm>
            <a:off x="551384" y="1301506"/>
            <a:ext cx="8534878" cy="701675"/>
          </a:xfrm>
        </p:spPr>
        <p:txBody>
          <a:bodyPr/>
          <a:lstStyle/>
          <a:p>
            <a:r>
              <a:rPr lang="en-CA" dirty="0">
                <a:solidFill>
                  <a:schemeClr val="tx1"/>
                </a:solidFill>
                <a:latin typeface="+mn-lt"/>
              </a:rPr>
              <a:t>AccessibilityNow Publisher</a:t>
            </a:r>
            <a:endParaRPr lang="en-US" dirty="0">
              <a:solidFill>
                <a:schemeClr val="tx1"/>
              </a:solidFill>
              <a:latin typeface="+mn-lt"/>
            </a:endParaRPr>
          </a:p>
        </p:txBody>
      </p:sp>
      <p:sp>
        <p:nvSpPr>
          <p:cNvPr id="8" name="Text Placeholder 7">
            <a:extLst>
              <a:ext uri="{FF2B5EF4-FFF2-40B4-BE49-F238E27FC236}">
                <a16:creationId xmlns:a16="http://schemas.microsoft.com/office/drawing/2014/main" id="{F47BF449-46C9-49F9-9BFD-E498343D1271}"/>
              </a:ext>
            </a:extLst>
          </p:cNvPr>
          <p:cNvSpPr>
            <a:spLocks noGrp="1"/>
          </p:cNvSpPr>
          <p:nvPr>
            <p:ph type="body" sz="quarter" idx="10"/>
          </p:nvPr>
        </p:nvSpPr>
        <p:spPr>
          <a:xfrm>
            <a:off x="6172200" y="2211288"/>
            <a:ext cx="5181600" cy="3810000"/>
          </a:xfrm>
        </p:spPr>
        <p:txBody>
          <a:bodyPr/>
          <a:lstStyle/>
          <a:p>
            <a:r>
              <a:rPr lang="en-CA" b="0" dirty="0">
                <a:latin typeface="+mn-lt"/>
              </a:rPr>
              <a:t>Can be automated like a drop box</a:t>
            </a:r>
          </a:p>
          <a:p>
            <a:r>
              <a:rPr lang="en-CA" b="0" dirty="0">
                <a:latin typeface="+mn-lt"/>
              </a:rPr>
              <a:t>Users can upload and pull from an outbox or work can be routed</a:t>
            </a:r>
          </a:p>
          <a:p>
            <a:pPr lvl="0">
              <a:defRPr/>
            </a:pPr>
            <a:r>
              <a:rPr lang="en-US" b="0" dirty="0">
                <a:latin typeface="+mn-lt"/>
              </a:rPr>
              <a:t>Automates converting unstructured documents to accessible PDF or HTML5 in real-time </a:t>
            </a:r>
          </a:p>
          <a:p>
            <a:pPr lvl="0">
              <a:defRPr/>
            </a:pPr>
            <a:r>
              <a:rPr lang="en-US" b="0" dirty="0">
                <a:latin typeface="+mn-lt"/>
              </a:rPr>
              <a:t>Eliminates high percentage of manual remediation/tagging via artificial intelligence</a:t>
            </a:r>
          </a:p>
          <a:p>
            <a:pPr lvl="0">
              <a:defRPr/>
            </a:pPr>
            <a:r>
              <a:rPr lang="en-US" b="0" dirty="0">
                <a:latin typeface="+mn-lt"/>
              </a:rPr>
              <a:t>Requires some manual quality assurance</a:t>
            </a:r>
          </a:p>
          <a:p>
            <a:pPr lvl="0">
              <a:defRPr/>
            </a:pPr>
            <a:r>
              <a:rPr lang="en-US" b="0" dirty="0">
                <a:latin typeface="+mn-lt"/>
              </a:rPr>
              <a:t>Reduces turnaround from days to minutes</a:t>
            </a:r>
          </a:p>
          <a:p>
            <a:pPr lvl="0">
              <a:defRPr/>
            </a:pPr>
            <a:r>
              <a:rPr lang="en-US" b="0" dirty="0">
                <a:latin typeface="+mn-lt"/>
              </a:rPr>
              <a:t>Cuts cost in half for ad hoc remediation</a:t>
            </a:r>
          </a:p>
          <a:p>
            <a:endParaRPr lang="en-US" dirty="0">
              <a:latin typeface="+mn-lt"/>
            </a:endParaRPr>
          </a:p>
        </p:txBody>
      </p:sp>
      <p:sp>
        <p:nvSpPr>
          <p:cNvPr id="9" name="Text Placeholder 8">
            <a:extLst>
              <a:ext uri="{FF2B5EF4-FFF2-40B4-BE49-F238E27FC236}">
                <a16:creationId xmlns:a16="http://schemas.microsoft.com/office/drawing/2014/main" id="{CB7BB051-ED94-479E-93D1-7EC06415CDF8}"/>
              </a:ext>
            </a:extLst>
          </p:cNvPr>
          <p:cNvSpPr>
            <a:spLocks noGrp="1"/>
          </p:cNvSpPr>
          <p:nvPr>
            <p:ph type="body" sz="quarter" idx="11"/>
          </p:nvPr>
        </p:nvSpPr>
        <p:spPr>
          <a:xfrm>
            <a:off x="6172200" y="1723256"/>
            <a:ext cx="4748336" cy="576064"/>
          </a:xfrm>
        </p:spPr>
        <p:txBody>
          <a:bodyPr/>
          <a:lstStyle/>
          <a:p>
            <a:r>
              <a:rPr lang="en-CA" dirty="0">
                <a:latin typeface="+mn-lt"/>
              </a:rPr>
              <a:t>On premises server-based solution for static documents</a:t>
            </a:r>
            <a:endParaRPr lang="en-US" dirty="0">
              <a:latin typeface="+mn-lt"/>
            </a:endParaRPr>
          </a:p>
        </p:txBody>
      </p:sp>
      <p:pic>
        <p:nvPicPr>
          <p:cNvPr id="10" name="Picture 1" descr="image001">
            <a:extLst>
              <a:ext uri="{FF2B5EF4-FFF2-40B4-BE49-F238E27FC236}">
                <a16:creationId xmlns:a16="http://schemas.microsoft.com/office/drawing/2014/main" id="{2E99CBC9-F571-436B-A373-88081D8BB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57" y="2507427"/>
            <a:ext cx="5686090" cy="28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86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21688B-5C46-4557-9E67-0E15ADC5D448}"/>
              </a:ext>
            </a:extLst>
          </p:cNvPr>
          <p:cNvPicPr>
            <a:picLocks noChangeAspect="1"/>
          </p:cNvPicPr>
          <p:nvPr/>
        </p:nvPicPr>
        <p:blipFill>
          <a:blip r:embed="rId2"/>
          <a:stretch>
            <a:fillRect/>
          </a:stretch>
        </p:blipFill>
        <p:spPr>
          <a:xfrm>
            <a:off x="0" y="127000"/>
            <a:ext cx="12192000" cy="6604000"/>
          </a:xfrm>
          <a:prstGeom prst="rect">
            <a:avLst/>
          </a:prstGeom>
        </p:spPr>
      </p:pic>
      <p:sp>
        <p:nvSpPr>
          <p:cNvPr id="5" name="Action Button: Blank 4">
            <a:hlinkClick r:id="rId3" highlightClick="1"/>
            <a:extLst>
              <a:ext uri="{FF2B5EF4-FFF2-40B4-BE49-F238E27FC236}">
                <a16:creationId xmlns:a16="http://schemas.microsoft.com/office/drawing/2014/main" id="{27ACCB25-72AF-40E6-A538-C483614B51F9}"/>
              </a:ext>
            </a:extLst>
          </p:cNvPr>
          <p:cNvSpPr/>
          <p:nvPr/>
        </p:nvSpPr>
        <p:spPr>
          <a:xfrm>
            <a:off x="1933575" y="952500"/>
            <a:ext cx="1714500" cy="381000"/>
          </a:xfrm>
          <a:prstGeom prst="actionButtonBlan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504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ccessibility blind">
            <a:extLst>
              <a:ext uri="{FF2B5EF4-FFF2-40B4-BE49-F238E27FC236}">
                <a16:creationId xmlns:a16="http://schemas.microsoft.com/office/drawing/2014/main" id="{0910CC6C-6901-4CEF-87C5-6D0FB60958BE}"/>
              </a:ext>
            </a:extLst>
          </p:cNvPr>
          <p:cNvPicPr>
            <a:picLocks noChangeAspect="1" noChangeArrowheads="1"/>
          </p:cNvPicPr>
          <p:nvPr/>
        </p:nvPicPr>
        <p:blipFill>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11954" y="1225205"/>
            <a:ext cx="12279086" cy="58901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45C5E02-5F7F-4705-A1D2-B08E2933636E}"/>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17</a:t>
            </a:fld>
            <a:endParaRPr lang="id-ID" dirty="0">
              <a:solidFill>
                <a:prstClr val="black">
                  <a:tint val="75000"/>
                </a:prstClr>
              </a:solidFill>
              <a:latin typeface="Calibri"/>
            </a:endParaRPr>
          </a:p>
        </p:txBody>
      </p:sp>
      <p:sp>
        <p:nvSpPr>
          <p:cNvPr id="2" name="Content Placeholder 1">
            <a:extLst>
              <a:ext uri="{FF2B5EF4-FFF2-40B4-BE49-F238E27FC236}">
                <a16:creationId xmlns:a16="http://schemas.microsoft.com/office/drawing/2014/main" id="{248D2194-7C56-4A0E-98A3-4EFBF46B888A}"/>
              </a:ext>
            </a:extLst>
          </p:cNvPr>
          <p:cNvSpPr>
            <a:spLocks noGrp="1"/>
          </p:cNvSpPr>
          <p:nvPr>
            <p:ph idx="4294967295"/>
          </p:nvPr>
        </p:nvSpPr>
        <p:spPr>
          <a:xfrm>
            <a:off x="6469280" y="2233633"/>
            <a:ext cx="5710767" cy="4036483"/>
          </a:xfrm>
        </p:spPr>
        <p:txBody>
          <a:bodyPr>
            <a:normAutofit/>
          </a:bodyPr>
          <a:lstStyle/>
          <a:p>
            <a:pPr marL="381019" indent="-381019" defTabSz="914446">
              <a:spcBef>
                <a:spcPct val="20000"/>
              </a:spcBef>
            </a:pPr>
            <a:r>
              <a:rPr lang="en-US" sz="2667" dirty="0"/>
              <a:t>Consulting services</a:t>
            </a:r>
          </a:p>
          <a:p>
            <a:pPr marL="381019" indent="-381019" defTabSz="914446">
              <a:spcBef>
                <a:spcPct val="20000"/>
              </a:spcBef>
            </a:pPr>
            <a:r>
              <a:rPr lang="en-US" sz="2667" dirty="0"/>
              <a:t>Training</a:t>
            </a:r>
          </a:p>
          <a:p>
            <a:pPr marL="381019" indent="-381019" defTabSz="914446">
              <a:spcBef>
                <a:spcPct val="20000"/>
              </a:spcBef>
            </a:pPr>
            <a:r>
              <a:rPr lang="en-US" sz="2667" dirty="0"/>
              <a:t>Validation</a:t>
            </a:r>
          </a:p>
        </p:txBody>
      </p:sp>
      <p:sp>
        <p:nvSpPr>
          <p:cNvPr id="3" name="Title 2">
            <a:extLst>
              <a:ext uri="{FF2B5EF4-FFF2-40B4-BE49-F238E27FC236}">
                <a16:creationId xmlns:a16="http://schemas.microsoft.com/office/drawing/2014/main" id="{FD993EA8-84F5-4E3D-A0B8-0F5AF73DFC31}"/>
              </a:ext>
            </a:extLst>
          </p:cNvPr>
          <p:cNvSpPr>
            <a:spLocks noGrp="1"/>
          </p:cNvSpPr>
          <p:nvPr>
            <p:ph type="title" idx="4294967295"/>
          </p:nvPr>
        </p:nvSpPr>
        <p:spPr>
          <a:xfrm>
            <a:off x="4511987" y="102659"/>
            <a:ext cx="7680013" cy="1326091"/>
          </a:xfrm>
        </p:spPr>
        <p:txBody>
          <a:bodyPr>
            <a:normAutofit/>
          </a:bodyPr>
          <a:lstStyle/>
          <a:p>
            <a:pPr algn="r"/>
            <a:r>
              <a:rPr lang="en-US" sz="3600" dirty="0"/>
              <a:t>Total Document Accessibility Solutions </a:t>
            </a:r>
          </a:p>
        </p:txBody>
      </p:sp>
      <p:sp>
        <p:nvSpPr>
          <p:cNvPr id="7" name="Content Placeholder 1">
            <a:extLst>
              <a:ext uri="{FF2B5EF4-FFF2-40B4-BE49-F238E27FC236}">
                <a16:creationId xmlns:a16="http://schemas.microsoft.com/office/drawing/2014/main" id="{1DB809BE-8E60-4429-82E1-D3394E5106F4}"/>
              </a:ext>
            </a:extLst>
          </p:cNvPr>
          <p:cNvSpPr txBox="1">
            <a:spLocks/>
          </p:cNvSpPr>
          <p:nvPr/>
        </p:nvSpPr>
        <p:spPr>
          <a:xfrm>
            <a:off x="504035" y="2233633"/>
            <a:ext cx="5294086" cy="3928111"/>
          </a:xfrm>
          <a:prstGeom prst="rect">
            <a:avLst/>
          </a:prstGeom>
        </p:spPr>
        <p:txBody>
          <a:bodyPr vert="horz" lIns="91420" tIns="45711" rIns="91420" bIns="45711" rtlCol="0">
            <a:normAutofit/>
          </a:bodyPr>
          <a:lstStyle>
            <a:lvl1pPr marL="342826" indent="-342826" algn="l" defTabSz="1371302" rtl="0" eaLnBrk="1" latinLnBrk="0" hangingPunct="1">
              <a:lnSpc>
                <a:spcPct val="90000"/>
              </a:lnSpc>
              <a:spcBef>
                <a:spcPts val="1500"/>
              </a:spcBef>
              <a:buFont typeface="Arial" panose="020B0604020202020204" pitchFamily="34" charset="0"/>
              <a:buChar char="•"/>
              <a:defRPr sz="4200" kern="1200">
                <a:solidFill>
                  <a:srgbClr val="25408F"/>
                </a:solidFill>
                <a:latin typeface="+mn-lt"/>
                <a:ea typeface="+mn-ea"/>
                <a:cs typeface="+mn-cs"/>
              </a:defRPr>
            </a:lvl1pPr>
            <a:lvl2pPr marL="1028478" indent="-342826" algn="l" defTabSz="1371302" rtl="0" eaLnBrk="1" latinLnBrk="0" hangingPunct="1">
              <a:lnSpc>
                <a:spcPct val="90000"/>
              </a:lnSpc>
              <a:spcBef>
                <a:spcPts val="750"/>
              </a:spcBef>
              <a:buFont typeface="Arial" panose="020B0604020202020204" pitchFamily="34" charset="0"/>
              <a:buChar char="•"/>
              <a:defRPr sz="3600" kern="1200">
                <a:solidFill>
                  <a:srgbClr val="00B0F0"/>
                </a:solidFill>
                <a:latin typeface="+mn-lt"/>
                <a:ea typeface="+mn-ea"/>
                <a:cs typeface="+mn-cs"/>
              </a:defRPr>
            </a:lvl2pPr>
            <a:lvl3pPr marL="1714128" indent="-342826" algn="l" defTabSz="1371302" rtl="0" eaLnBrk="1" latinLnBrk="0" hangingPunct="1">
              <a:lnSpc>
                <a:spcPct val="90000"/>
              </a:lnSpc>
              <a:spcBef>
                <a:spcPts val="750"/>
              </a:spcBef>
              <a:buFont typeface="Arial" panose="020B0604020202020204" pitchFamily="34" charset="0"/>
              <a:buChar char="•"/>
              <a:defRPr sz="3000" kern="1200">
                <a:solidFill>
                  <a:srgbClr val="25408F"/>
                </a:solidFill>
                <a:latin typeface="+mn-lt"/>
                <a:ea typeface="+mn-ea"/>
                <a:cs typeface="+mn-cs"/>
              </a:defRPr>
            </a:lvl3pPr>
            <a:lvl4pPr marL="2399780" indent="-342826" algn="l" defTabSz="1371302" rtl="0" eaLnBrk="1" latinLnBrk="0" hangingPunct="1">
              <a:lnSpc>
                <a:spcPct val="90000"/>
              </a:lnSpc>
              <a:spcBef>
                <a:spcPts val="750"/>
              </a:spcBef>
              <a:buFont typeface="Arial" panose="020B0604020202020204" pitchFamily="34" charset="0"/>
              <a:buChar char="•"/>
              <a:defRPr sz="2600" kern="1200">
                <a:solidFill>
                  <a:srgbClr val="00B0F0"/>
                </a:solidFill>
                <a:latin typeface="+mn-lt"/>
                <a:ea typeface="+mn-ea"/>
                <a:cs typeface="+mn-cs"/>
              </a:defRPr>
            </a:lvl4pPr>
            <a:lvl5pPr marL="308543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5pPr>
            <a:lvl6pPr marL="377108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6pPr>
            <a:lvl7pPr marL="4456734"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7pPr>
            <a:lvl8pPr marL="5142386"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8pPr>
            <a:lvl9pPr marL="5828038"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9pPr>
          </a:lstStyle>
          <a:p>
            <a:pPr marL="381019" indent="-381019" defTabSz="914446">
              <a:spcBef>
                <a:spcPct val="20000"/>
              </a:spcBef>
            </a:pPr>
            <a:r>
              <a:rPr lang="en-US" sz="2667" dirty="0">
                <a:latin typeface="Calibri"/>
              </a:rPr>
              <a:t>Document remediation</a:t>
            </a:r>
          </a:p>
          <a:p>
            <a:pPr marL="838143" lvl="1" indent="-381019" defTabSz="914446">
              <a:spcBef>
                <a:spcPct val="20000"/>
              </a:spcBef>
            </a:pPr>
            <a:r>
              <a:rPr lang="en-US" sz="2267" dirty="0">
                <a:latin typeface="Calibri"/>
              </a:rPr>
              <a:t>Accessible PDF and HTML5</a:t>
            </a:r>
          </a:p>
          <a:p>
            <a:pPr marL="838143" lvl="1" indent="-381019" defTabSz="914446">
              <a:spcBef>
                <a:spcPct val="20000"/>
              </a:spcBef>
            </a:pPr>
            <a:r>
              <a:rPr lang="en-US" sz="2267" dirty="0">
                <a:latin typeface="Calibri"/>
              </a:rPr>
              <a:t>Braille, Large Print, eText, Audio</a:t>
            </a:r>
          </a:p>
          <a:p>
            <a:pPr marL="381019" indent="-381019" defTabSz="914446">
              <a:spcBef>
                <a:spcPct val="20000"/>
              </a:spcBef>
            </a:pPr>
            <a:r>
              <a:rPr lang="en-US" sz="2667" dirty="0">
                <a:latin typeface="Calibri"/>
              </a:rPr>
              <a:t>Fulfillment and mailing services</a:t>
            </a:r>
          </a:p>
          <a:p>
            <a:pPr marL="381019" indent="-381019" defTabSz="914446">
              <a:spcBef>
                <a:spcPct val="20000"/>
              </a:spcBef>
            </a:pPr>
            <a:r>
              <a:rPr lang="en-US" sz="2667" dirty="0">
                <a:latin typeface="Calibri"/>
              </a:rPr>
              <a:t>Assessment</a:t>
            </a:r>
          </a:p>
          <a:p>
            <a:pPr marL="228562" indent="-228562" defTabSz="914247">
              <a:spcBef>
                <a:spcPts val="1000"/>
              </a:spcBef>
            </a:pPr>
            <a:endParaRPr lang="en-US" sz="2800" dirty="0">
              <a:solidFill>
                <a:prstClr val="black"/>
              </a:solidFill>
              <a:latin typeface="Calibri"/>
            </a:endParaRPr>
          </a:p>
        </p:txBody>
      </p:sp>
      <p:pic>
        <p:nvPicPr>
          <p:cNvPr id="8" name="Picture 7">
            <a:extLst>
              <a:ext uri="{FF2B5EF4-FFF2-40B4-BE49-F238E27FC236}">
                <a16:creationId xmlns:a16="http://schemas.microsoft.com/office/drawing/2014/main" id="{A34360F1-ECDC-40A1-865D-97DB63E1A5F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4035" y="4277176"/>
            <a:ext cx="11209483" cy="2361389"/>
          </a:xfrm>
          <a:prstGeom prst="rect">
            <a:avLst/>
          </a:prstGeom>
        </p:spPr>
      </p:pic>
      <p:sp>
        <p:nvSpPr>
          <p:cNvPr id="4" name="Rectangle 3">
            <a:extLst>
              <a:ext uri="{FF2B5EF4-FFF2-40B4-BE49-F238E27FC236}">
                <a16:creationId xmlns:a16="http://schemas.microsoft.com/office/drawing/2014/main" id="{423C30EB-3B9C-40E0-AE7E-A2DB16DA3247}"/>
              </a:ext>
            </a:extLst>
          </p:cNvPr>
          <p:cNvSpPr/>
          <p:nvPr/>
        </p:nvSpPr>
        <p:spPr>
          <a:xfrm>
            <a:off x="1949488" y="1533746"/>
            <a:ext cx="8293024" cy="584775"/>
          </a:xfrm>
          <a:prstGeom prst="rect">
            <a:avLst/>
          </a:prstGeom>
        </p:spPr>
        <p:txBody>
          <a:bodyPr wrap="square">
            <a:spAutoFit/>
          </a:bodyPr>
          <a:lstStyle/>
          <a:p>
            <a:pPr algn="ctr" defTabSz="914247"/>
            <a:r>
              <a:rPr lang="en-US" sz="3200" dirty="0">
                <a:solidFill>
                  <a:srgbClr val="25408F"/>
                </a:solidFill>
                <a:latin typeface="Calibri"/>
              </a:rPr>
              <a:t>Outsourced Accessibility Services</a:t>
            </a:r>
          </a:p>
        </p:txBody>
      </p:sp>
      <p:grpSp>
        <p:nvGrpSpPr>
          <p:cNvPr id="17" name="Group 16">
            <a:extLst>
              <a:ext uri="{FF2B5EF4-FFF2-40B4-BE49-F238E27FC236}">
                <a16:creationId xmlns:a16="http://schemas.microsoft.com/office/drawing/2014/main" id="{CA87252C-4DF2-4455-AE3B-111BDD461664}"/>
              </a:ext>
            </a:extLst>
          </p:cNvPr>
          <p:cNvGrpSpPr/>
          <p:nvPr/>
        </p:nvGrpSpPr>
        <p:grpSpPr>
          <a:xfrm>
            <a:off x="0" y="262078"/>
            <a:ext cx="4498492" cy="1039659"/>
            <a:chOff x="0" y="412456"/>
            <a:chExt cx="6747738" cy="1559488"/>
          </a:xfrm>
        </p:grpSpPr>
        <p:pic>
          <p:nvPicPr>
            <p:cNvPr id="15" name="Picture 14">
              <a:extLst>
                <a:ext uri="{FF2B5EF4-FFF2-40B4-BE49-F238E27FC236}">
                  <a16:creationId xmlns:a16="http://schemas.microsoft.com/office/drawing/2014/main" id="{35EFBCE4-4AF4-4234-89EC-ED62EE3CBDE4}"/>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16" name="Rectangle 15">
              <a:extLst>
                <a:ext uri="{FF2B5EF4-FFF2-40B4-BE49-F238E27FC236}">
                  <a16:creationId xmlns:a16="http://schemas.microsoft.com/office/drawing/2014/main" id="{59C8AE4E-9F86-485F-B0BF-F23BF0137866}"/>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3314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054756-D1C4-4A7E-A25C-599B5BC4C6FC}"/>
              </a:ext>
            </a:extLst>
          </p:cNvPr>
          <p:cNvSpPr>
            <a:spLocks noGrp="1"/>
          </p:cNvSpPr>
          <p:nvPr>
            <p:ph type="body" idx="1"/>
          </p:nvPr>
        </p:nvSpPr>
        <p:spPr>
          <a:xfrm>
            <a:off x="3754361" y="4254863"/>
            <a:ext cx="5919108" cy="1989514"/>
          </a:xfrm>
        </p:spPr>
        <p:txBody>
          <a:bodyPr>
            <a:normAutofit fontScale="77500" lnSpcReduction="20000"/>
          </a:bodyPr>
          <a:lstStyle/>
          <a:p>
            <a:pPr algn="ctr"/>
            <a:r>
              <a:rPr lang="en-US" sz="3867" b="1" dirty="0">
                <a:solidFill>
                  <a:srgbClr val="25408F"/>
                </a:solidFill>
                <a:latin typeface="Calibri" panose="020F0502020204030204" pitchFamily="34" charset="0"/>
                <a:cs typeface="Calibri" panose="020F0502020204030204" pitchFamily="34" charset="0"/>
              </a:rPr>
              <a:t>Four Use Cases</a:t>
            </a:r>
          </a:p>
          <a:p>
            <a:pPr marL="381019" indent="-381019">
              <a:buFont typeface="Arial" panose="020B0604020202020204" pitchFamily="34" charset="0"/>
              <a:buChar char="•"/>
            </a:pPr>
            <a:r>
              <a:rPr lang="en-US" sz="2933" dirty="0">
                <a:solidFill>
                  <a:srgbClr val="25408F"/>
                </a:solidFill>
                <a:latin typeface="Calibri" panose="020F0502020204030204" pitchFamily="34" charset="0"/>
                <a:cs typeface="Calibri" panose="020F0502020204030204" pitchFamily="34" charset="0"/>
              </a:rPr>
              <a:t>Website Document Remediation</a:t>
            </a:r>
          </a:p>
          <a:p>
            <a:pPr marL="381019" indent="-381019">
              <a:buFont typeface="Arial" panose="020B0604020202020204" pitchFamily="34" charset="0"/>
              <a:buChar char="•"/>
            </a:pPr>
            <a:r>
              <a:rPr lang="en-US" sz="2933" dirty="0">
                <a:solidFill>
                  <a:srgbClr val="25408F"/>
                </a:solidFill>
                <a:latin typeface="Calibri" panose="020F0502020204030204" pitchFamily="34" charset="0"/>
                <a:cs typeface="Calibri" panose="020F0502020204030204" pitchFamily="34" charset="0"/>
              </a:rPr>
              <a:t>Static Documents</a:t>
            </a:r>
          </a:p>
          <a:p>
            <a:pPr marL="381019" indent="-381019">
              <a:buFont typeface="Arial" panose="020B0604020202020204" pitchFamily="34" charset="0"/>
              <a:buChar char="•"/>
            </a:pPr>
            <a:r>
              <a:rPr lang="en-US" sz="2933" dirty="0">
                <a:solidFill>
                  <a:srgbClr val="25408F"/>
                </a:solidFill>
                <a:latin typeface="Calibri" panose="020F0502020204030204" pitchFamily="34" charset="0"/>
                <a:cs typeface="Calibri" panose="020F0502020204030204" pitchFamily="34" charset="0"/>
              </a:rPr>
              <a:t>Transactional Documents, Batch Mode</a:t>
            </a:r>
          </a:p>
          <a:p>
            <a:pPr marL="381019" indent="-381019">
              <a:buFont typeface="Arial" panose="020B0604020202020204" pitchFamily="34" charset="0"/>
              <a:buChar char="•"/>
            </a:pPr>
            <a:r>
              <a:rPr lang="en-US" sz="2933" dirty="0">
                <a:solidFill>
                  <a:srgbClr val="25408F"/>
                </a:solidFill>
                <a:latin typeface="Calibri" panose="020F0502020204030204" pitchFamily="34" charset="0"/>
                <a:cs typeface="Calibri" panose="020F0502020204030204" pitchFamily="34" charset="0"/>
              </a:rPr>
              <a:t>Transactional Documents, Dynamic Mode</a:t>
            </a:r>
          </a:p>
          <a:p>
            <a:pPr algn="ctr"/>
            <a:endParaRPr lang="en-US" sz="2933" b="1"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5E9F43BA-E107-450B-A62C-543411B3E29C}"/>
              </a:ext>
            </a:extLst>
          </p:cNvPr>
          <p:cNvSpPr>
            <a:spLocks noGrp="1"/>
          </p:cNvSpPr>
          <p:nvPr>
            <p:ph type="ftr" sz="quarter" idx="11"/>
          </p:nvPr>
        </p:nvSpPr>
        <p:spPr/>
        <p:txBody>
          <a:bodyPr/>
          <a:lstStyle/>
          <a:p>
            <a:pPr defTabSz="914247"/>
            <a:r>
              <a:rPr lang="en-US">
                <a:solidFill>
                  <a:prstClr val="black">
                    <a:tint val="75000"/>
                  </a:prstClr>
                </a:solidFill>
                <a:latin typeface="Calibri"/>
              </a:rPr>
              <a:t>www.crawfordtech.com</a:t>
            </a:r>
            <a:endParaRPr lang="id-ID" dirty="0">
              <a:solidFill>
                <a:prstClr val="black">
                  <a:tint val="75000"/>
                </a:prstClr>
              </a:solidFill>
              <a:latin typeface="Calibri"/>
            </a:endParaRPr>
          </a:p>
        </p:txBody>
      </p:sp>
      <p:sp>
        <p:nvSpPr>
          <p:cNvPr id="3" name="Slide Number Placeholder 2">
            <a:extLst>
              <a:ext uri="{FF2B5EF4-FFF2-40B4-BE49-F238E27FC236}">
                <a16:creationId xmlns:a16="http://schemas.microsoft.com/office/drawing/2014/main" id="{184B4C73-FF68-4F06-8CE0-AF58968DD7BF}"/>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18</a:t>
            </a:fld>
            <a:endParaRPr lang="id-ID">
              <a:solidFill>
                <a:prstClr val="black">
                  <a:tint val="75000"/>
                </a:prstClr>
              </a:solidFill>
              <a:latin typeface="Calibri"/>
            </a:endParaRPr>
          </a:p>
        </p:txBody>
      </p:sp>
      <p:grpSp>
        <p:nvGrpSpPr>
          <p:cNvPr id="7" name="Group 6">
            <a:extLst>
              <a:ext uri="{FF2B5EF4-FFF2-40B4-BE49-F238E27FC236}">
                <a16:creationId xmlns:a16="http://schemas.microsoft.com/office/drawing/2014/main" id="{93A1BC75-D3AA-4ECC-BA63-798674196DB6}"/>
              </a:ext>
            </a:extLst>
          </p:cNvPr>
          <p:cNvGrpSpPr>
            <a:grpSpLocks noChangeAspect="1"/>
          </p:cNvGrpSpPr>
          <p:nvPr/>
        </p:nvGrpSpPr>
        <p:grpSpPr>
          <a:xfrm>
            <a:off x="3030551" y="3018218"/>
            <a:ext cx="5835332" cy="1348619"/>
            <a:chOff x="0" y="412456"/>
            <a:chExt cx="6747738" cy="1559488"/>
          </a:xfrm>
        </p:grpSpPr>
        <p:pic>
          <p:nvPicPr>
            <p:cNvPr id="8" name="Picture 7">
              <a:extLst>
                <a:ext uri="{FF2B5EF4-FFF2-40B4-BE49-F238E27FC236}">
                  <a16:creationId xmlns:a16="http://schemas.microsoft.com/office/drawing/2014/main" id="{571865A0-C9AC-4487-8B67-3CCBC1E88757}"/>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9" name="Rectangle 8">
              <a:extLst>
                <a:ext uri="{FF2B5EF4-FFF2-40B4-BE49-F238E27FC236}">
                  <a16:creationId xmlns:a16="http://schemas.microsoft.com/office/drawing/2014/main" id="{447B32D1-38F3-4DD3-8B1B-1EDAC5795E9F}"/>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91792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E5C35A15-A3F6-43F6-8CEB-C40E0E9D3759}"/>
              </a:ext>
            </a:extLst>
          </p:cNvPr>
          <p:cNvGrpSpPr/>
          <p:nvPr/>
        </p:nvGrpSpPr>
        <p:grpSpPr>
          <a:xfrm>
            <a:off x="3781275" y="2501465"/>
            <a:ext cx="4974783" cy="538483"/>
            <a:chOff x="3490370" y="5928891"/>
            <a:chExt cx="7462174" cy="807724"/>
          </a:xfrm>
        </p:grpSpPr>
        <p:grpSp>
          <p:nvGrpSpPr>
            <p:cNvPr id="95" name="Group 94">
              <a:extLst>
                <a:ext uri="{FF2B5EF4-FFF2-40B4-BE49-F238E27FC236}">
                  <a16:creationId xmlns:a16="http://schemas.microsoft.com/office/drawing/2014/main" id="{165AFDFD-37EB-4ED2-BA65-590C38DBDC5B}"/>
                </a:ext>
              </a:extLst>
            </p:cNvPr>
            <p:cNvGrpSpPr>
              <a:grpSpLocks noChangeAspect="1"/>
            </p:cNvGrpSpPr>
            <p:nvPr/>
          </p:nvGrpSpPr>
          <p:grpSpPr>
            <a:xfrm>
              <a:off x="3490370" y="5928891"/>
              <a:ext cx="3368156" cy="807724"/>
              <a:chOff x="747112" y="6274842"/>
              <a:chExt cx="5010912" cy="1238478"/>
            </a:xfrm>
          </p:grpSpPr>
          <p:pic>
            <p:nvPicPr>
              <p:cNvPr id="97" name="Picture 96">
                <a:extLst>
                  <a:ext uri="{FF2B5EF4-FFF2-40B4-BE49-F238E27FC236}">
                    <a16:creationId xmlns:a16="http://schemas.microsoft.com/office/drawing/2014/main" id="{70890FC9-2A49-47F4-85C0-BB0193799514}"/>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98" name="Rectangle 97">
                <a:extLst>
                  <a:ext uri="{FF2B5EF4-FFF2-40B4-BE49-F238E27FC236}">
                    <a16:creationId xmlns:a16="http://schemas.microsoft.com/office/drawing/2014/main" id="{BD3BA9E7-9DC9-4E23-8150-2882F59213F2}"/>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96" name="TextBox 95">
              <a:extLst>
                <a:ext uri="{FF2B5EF4-FFF2-40B4-BE49-F238E27FC236}">
                  <a16:creationId xmlns:a16="http://schemas.microsoft.com/office/drawing/2014/main" id="{9B0C11ED-1557-40EE-A4E3-1373F85412E2}"/>
                </a:ext>
              </a:extLst>
            </p:cNvPr>
            <p:cNvSpPr txBox="1"/>
            <p:nvPr/>
          </p:nvSpPr>
          <p:spPr>
            <a:xfrm>
              <a:off x="6858525" y="6021450"/>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Dashboard</a:t>
              </a:r>
            </a:p>
          </p:txBody>
        </p:sp>
      </p:grpSp>
      <p:sp>
        <p:nvSpPr>
          <p:cNvPr id="3" name="Title 2">
            <a:extLst>
              <a:ext uri="{FF2B5EF4-FFF2-40B4-BE49-F238E27FC236}">
                <a16:creationId xmlns:a16="http://schemas.microsoft.com/office/drawing/2014/main" id="{FD993EA8-84F5-4E3D-A0B8-0F5AF73DFC31}"/>
              </a:ext>
            </a:extLst>
          </p:cNvPr>
          <p:cNvSpPr>
            <a:spLocks noGrp="1"/>
          </p:cNvSpPr>
          <p:nvPr>
            <p:ph type="title" idx="4294967295"/>
          </p:nvPr>
        </p:nvSpPr>
        <p:spPr>
          <a:xfrm>
            <a:off x="4845432" y="30617"/>
            <a:ext cx="7530337" cy="1325033"/>
          </a:xfrm>
        </p:spPr>
        <p:txBody>
          <a:bodyPr>
            <a:normAutofit/>
          </a:bodyPr>
          <a:lstStyle/>
          <a:p>
            <a:r>
              <a:rPr lang="en-US" sz="3600" dirty="0"/>
              <a:t>Website Document Remediation</a:t>
            </a:r>
          </a:p>
        </p:txBody>
      </p:sp>
      <p:grpSp>
        <p:nvGrpSpPr>
          <p:cNvPr id="6" name="Group 5">
            <a:extLst>
              <a:ext uri="{FF2B5EF4-FFF2-40B4-BE49-F238E27FC236}">
                <a16:creationId xmlns:a16="http://schemas.microsoft.com/office/drawing/2014/main" id="{25037B2B-6B90-491B-9C37-0133CC8CDA39}"/>
              </a:ext>
            </a:extLst>
          </p:cNvPr>
          <p:cNvGrpSpPr>
            <a:grpSpLocks noChangeAspect="1"/>
          </p:cNvGrpSpPr>
          <p:nvPr/>
        </p:nvGrpSpPr>
        <p:grpSpPr>
          <a:xfrm>
            <a:off x="4556020" y="3654339"/>
            <a:ext cx="2135120" cy="1489723"/>
            <a:chOff x="5955017" y="4614870"/>
            <a:chExt cx="4461405" cy="3112826"/>
          </a:xfrm>
        </p:grpSpPr>
        <p:pic>
          <p:nvPicPr>
            <p:cNvPr id="13" name="Picture 12" descr="A screenshot of a cell phone&#10;&#10;Description automatically generated">
              <a:extLst>
                <a:ext uri="{FF2B5EF4-FFF2-40B4-BE49-F238E27FC236}">
                  <a16:creationId xmlns:a16="http://schemas.microsoft.com/office/drawing/2014/main" id="{1F628F63-928F-44E5-827F-EB33E153006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55017" y="5262066"/>
              <a:ext cx="1951214" cy="2095748"/>
            </a:xfrm>
            <a:prstGeom prst="rect">
              <a:avLst/>
            </a:prstGeom>
          </p:spPr>
        </p:pic>
        <p:grpSp>
          <p:nvGrpSpPr>
            <p:cNvPr id="2" name="Group 1">
              <a:extLst>
                <a:ext uri="{FF2B5EF4-FFF2-40B4-BE49-F238E27FC236}">
                  <a16:creationId xmlns:a16="http://schemas.microsoft.com/office/drawing/2014/main" id="{A49BBA76-761F-433D-B258-6FFC898743E7}"/>
                </a:ext>
              </a:extLst>
            </p:cNvPr>
            <p:cNvGrpSpPr/>
            <p:nvPr/>
          </p:nvGrpSpPr>
          <p:grpSpPr>
            <a:xfrm>
              <a:off x="8139734" y="4614870"/>
              <a:ext cx="2266101" cy="1523979"/>
              <a:chOff x="7437019" y="2905575"/>
              <a:chExt cx="2266101" cy="1523979"/>
            </a:xfrm>
          </p:grpSpPr>
          <p:pic>
            <p:nvPicPr>
              <p:cNvPr id="26" name="Picture 25">
                <a:extLst>
                  <a:ext uri="{FF2B5EF4-FFF2-40B4-BE49-F238E27FC236}">
                    <a16:creationId xmlns:a16="http://schemas.microsoft.com/office/drawing/2014/main" id="{BF5812C0-9F46-4D0D-9412-927D5A7BA1D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79141" y="2905575"/>
                <a:ext cx="1523979" cy="1523979"/>
              </a:xfrm>
              <a:prstGeom prst="rect">
                <a:avLst/>
              </a:prstGeom>
            </p:spPr>
          </p:pic>
          <p:pic>
            <p:nvPicPr>
              <p:cNvPr id="33" name="Picture 32" descr="A close up of a logo&#10;&#10;Description automatically generated">
                <a:extLst>
                  <a:ext uri="{FF2B5EF4-FFF2-40B4-BE49-F238E27FC236}">
                    <a16:creationId xmlns:a16="http://schemas.microsoft.com/office/drawing/2014/main" id="{0C335DB5-F676-4FAC-BC1A-877146B55B8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437019" y="3308612"/>
                <a:ext cx="742122" cy="742122"/>
              </a:xfrm>
              <a:prstGeom prst="rect">
                <a:avLst/>
              </a:prstGeom>
            </p:spPr>
          </p:pic>
        </p:grpSp>
        <p:grpSp>
          <p:nvGrpSpPr>
            <p:cNvPr id="4" name="Group 3">
              <a:extLst>
                <a:ext uri="{FF2B5EF4-FFF2-40B4-BE49-F238E27FC236}">
                  <a16:creationId xmlns:a16="http://schemas.microsoft.com/office/drawing/2014/main" id="{7B8ACC8B-DC8A-485E-B7C5-E2996AB6219F}"/>
                </a:ext>
              </a:extLst>
            </p:cNvPr>
            <p:cNvGrpSpPr/>
            <p:nvPr/>
          </p:nvGrpSpPr>
          <p:grpSpPr>
            <a:xfrm>
              <a:off x="8208074" y="6203717"/>
              <a:ext cx="2208348" cy="1523979"/>
              <a:chOff x="7443645" y="4542597"/>
              <a:chExt cx="2208348" cy="1523979"/>
            </a:xfrm>
          </p:grpSpPr>
          <p:pic>
            <p:nvPicPr>
              <p:cNvPr id="28" name="Picture 27">
                <a:extLst>
                  <a:ext uri="{FF2B5EF4-FFF2-40B4-BE49-F238E27FC236}">
                    <a16:creationId xmlns:a16="http://schemas.microsoft.com/office/drawing/2014/main" id="{65212C2F-ACD3-4D65-9881-C8413B2F9E0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28014" y="4542597"/>
                <a:ext cx="1523979" cy="1523979"/>
              </a:xfrm>
              <a:prstGeom prst="rect">
                <a:avLst/>
              </a:prstGeom>
            </p:spPr>
          </p:pic>
          <p:pic>
            <p:nvPicPr>
              <p:cNvPr id="36" name="Picture 35" descr="A picture containing object&#10;&#10;Description automatically generated">
                <a:extLst>
                  <a:ext uri="{FF2B5EF4-FFF2-40B4-BE49-F238E27FC236}">
                    <a16:creationId xmlns:a16="http://schemas.microsoft.com/office/drawing/2014/main" id="{AF74068F-D248-40D5-ABC8-E81A6AD03865}"/>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443645" y="5143500"/>
                <a:ext cx="735496" cy="735496"/>
              </a:xfrm>
              <a:prstGeom prst="rect">
                <a:avLst/>
              </a:prstGeom>
            </p:spPr>
          </p:pic>
        </p:grpSp>
      </p:grpSp>
      <p:grpSp>
        <p:nvGrpSpPr>
          <p:cNvPr id="7" name="Group 6">
            <a:extLst>
              <a:ext uri="{FF2B5EF4-FFF2-40B4-BE49-F238E27FC236}">
                <a16:creationId xmlns:a16="http://schemas.microsoft.com/office/drawing/2014/main" id="{56FF3DE1-A38E-4E6F-B84C-E0CAF3EB80B4}"/>
              </a:ext>
            </a:extLst>
          </p:cNvPr>
          <p:cNvGrpSpPr>
            <a:grpSpLocks noChangeAspect="1"/>
          </p:cNvGrpSpPr>
          <p:nvPr/>
        </p:nvGrpSpPr>
        <p:grpSpPr>
          <a:xfrm>
            <a:off x="732125" y="3626592"/>
            <a:ext cx="2587470" cy="1479065"/>
            <a:chOff x="429941" y="5006371"/>
            <a:chExt cx="4695472" cy="2684053"/>
          </a:xfrm>
        </p:grpSpPr>
        <p:grpSp>
          <p:nvGrpSpPr>
            <p:cNvPr id="20" name="Group 19">
              <a:extLst>
                <a:ext uri="{FF2B5EF4-FFF2-40B4-BE49-F238E27FC236}">
                  <a16:creationId xmlns:a16="http://schemas.microsoft.com/office/drawing/2014/main" id="{B744C9CD-D129-4300-AC64-2AEC90B439EF}"/>
                </a:ext>
              </a:extLst>
            </p:cNvPr>
            <p:cNvGrpSpPr/>
            <p:nvPr/>
          </p:nvGrpSpPr>
          <p:grpSpPr>
            <a:xfrm>
              <a:off x="429941" y="5006371"/>
              <a:ext cx="2455479" cy="2684053"/>
              <a:chOff x="436479" y="5282674"/>
              <a:chExt cx="2455479" cy="2684053"/>
            </a:xfrm>
          </p:grpSpPr>
          <p:pic>
            <p:nvPicPr>
              <p:cNvPr id="19" name="Picture 18">
                <a:extLst>
                  <a:ext uri="{FF2B5EF4-FFF2-40B4-BE49-F238E27FC236}">
                    <a16:creationId xmlns:a16="http://schemas.microsoft.com/office/drawing/2014/main" id="{5A6F1E3E-6708-4FB8-BCA9-7CFBF8EC40A1}"/>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36479" y="5511248"/>
                <a:ext cx="2455479" cy="2455479"/>
              </a:xfrm>
              <a:prstGeom prst="rect">
                <a:avLst/>
              </a:prstGeom>
            </p:spPr>
          </p:pic>
          <p:pic>
            <p:nvPicPr>
              <p:cNvPr id="18" name="Picture 17" descr="A close up of a toy&#10;&#10;Description automatically generated">
                <a:extLst>
                  <a:ext uri="{FF2B5EF4-FFF2-40B4-BE49-F238E27FC236}">
                    <a16:creationId xmlns:a16="http://schemas.microsoft.com/office/drawing/2014/main" id="{501923A7-2984-4A16-85B6-BCEB00DD87E7}"/>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860017">
                <a:off x="1145509" y="5282674"/>
                <a:ext cx="1586822" cy="1192643"/>
              </a:xfrm>
              <a:prstGeom prst="rect">
                <a:avLst/>
              </a:prstGeom>
            </p:spPr>
          </p:pic>
        </p:grpSp>
        <p:pic>
          <p:nvPicPr>
            <p:cNvPr id="22" name="Picture 21">
              <a:extLst>
                <a:ext uri="{FF2B5EF4-FFF2-40B4-BE49-F238E27FC236}">
                  <a16:creationId xmlns:a16="http://schemas.microsoft.com/office/drawing/2014/main" id="{7263B0F7-4BC0-4E5A-BA06-8B985816EC70}"/>
                </a:ext>
              </a:extLst>
            </p:cNvPr>
            <p:cNvPicPr>
              <a:picLocks noChangeAspect="1"/>
            </p:cNvPicPr>
            <p:nvPr/>
          </p:nvPicPr>
          <p:blipFill>
            <a:blip r:embed="rId16" cstate="print">
              <a:biLevel thresh="50000"/>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2701646" y="5226663"/>
              <a:ext cx="2423767" cy="2186858"/>
            </a:xfrm>
            <a:prstGeom prst="rect">
              <a:avLst/>
            </a:prstGeom>
          </p:spPr>
        </p:pic>
      </p:grpSp>
      <p:sp>
        <p:nvSpPr>
          <p:cNvPr id="35" name="Arrow: Right 34">
            <a:extLst>
              <a:ext uri="{FF2B5EF4-FFF2-40B4-BE49-F238E27FC236}">
                <a16:creationId xmlns:a16="http://schemas.microsoft.com/office/drawing/2014/main" id="{A863C573-0DC1-4AD1-87BC-21C68E92E6D1}"/>
              </a:ext>
            </a:extLst>
          </p:cNvPr>
          <p:cNvSpPr/>
          <p:nvPr/>
        </p:nvSpPr>
        <p:spPr>
          <a:xfrm>
            <a:off x="3589447" y="4180643"/>
            <a:ext cx="699472" cy="441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
        <p:nvSpPr>
          <p:cNvPr id="37" name="TextBox 36">
            <a:extLst>
              <a:ext uri="{FF2B5EF4-FFF2-40B4-BE49-F238E27FC236}">
                <a16:creationId xmlns:a16="http://schemas.microsoft.com/office/drawing/2014/main" id="{B1E1439F-23C2-42A4-9E86-51BB68848651}"/>
              </a:ext>
            </a:extLst>
          </p:cNvPr>
          <p:cNvSpPr txBox="1"/>
          <p:nvPr/>
        </p:nvSpPr>
        <p:spPr>
          <a:xfrm>
            <a:off x="1145323" y="3014304"/>
            <a:ext cx="1879818" cy="502766"/>
          </a:xfrm>
          <a:prstGeom prst="rect">
            <a:avLst/>
          </a:prstGeom>
          <a:solidFill>
            <a:schemeClr val="accent2"/>
          </a:solidFill>
          <a:ln>
            <a:solidFill>
              <a:schemeClr val="tx2"/>
            </a:solidFill>
          </a:ln>
        </p:spPr>
        <p:txBody>
          <a:bodyPr wrap="square" rtlCol="0">
            <a:spAutoFit/>
          </a:bodyPr>
          <a:lstStyle/>
          <a:p>
            <a:pPr algn="ctr" defTabSz="914247"/>
            <a:r>
              <a:rPr lang="en-US" sz="2667" dirty="0">
                <a:solidFill>
                  <a:prstClr val="white"/>
                </a:solidFill>
                <a:latin typeface="Calibri"/>
              </a:rPr>
              <a:t>Examine</a:t>
            </a:r>
          </a:p>
        </p:txBody>
      </p:sp>
      <p:sp>
        <p:nvSpPr>
          <p:cNvPr id="43" name="TextBox 42">
            <a:extLst>
              <a:ext uri="{FF2B5EF4-FFF2-40B4-BE49-F238E27FC236}">
                <a16:creationId xmlns:a16="http://schemas.microsoft.com/office/drawing/2014/main" id="{69D3CB43-7056-4E2A-BF7C-944C94DD39F6}"/>
              </a:ext>
            </a:extLst>
          </p:cNvPr>
          <p:cNvSpPr txBox="1"/>
          <p:nvPr/>
        </p:nvSpPr>
        <p:spPr>
          <a:xfrm>
            <a:off x="4661664" y="3014304"/>
            <a:ext cx="1879818" cy="502766"/>
          </a:xfrm>
          <a:prstGeom prst="rect">
            <a:avLst/>
          </a:prstGeom>
          <a:solidFill>
            <a:schemeClr val="accent3"/>
          </a:solidFill>
          <a:ln>
            <a:solidFill>
              <a:schemeClr val="tx2"/>
            </a:solidFill>
          </a:ln>
        </p:spPr>
        <p:txBody>
          <a:bodyPr wrap="square" rtlCol="0">
            <a:spAutoFit/>
          </a:bodyPr>
          <a:lstStyle/>
          <a:p>
            <a:pPr algn="ctr" defTabSz="914247"/>
            <a:r>
              <a:rPr lang="en-US" sz="2667" dirty="0">
                <a:solidFill>
                  <a:prstClr val="white"/>
                </a:solidFill>
                <a:latin typeface="Calibri"/>
              </a:rPr>
              <a:t>Evaluate</a:t>
            </a:r>
          </a:p>
        </p:txBody>
      </p:sp>
      <p:sp>
        <p:nvSpPr>
          <p:cNvPr id="44" name="TextBox 43">
            <a:extLst>
              <a:ext uri="{FF2B5EF4-FFF2-40B4-BE49-F238E27FC236}">
                <a16:creationId xmlns:a16="http://schemas.microsoft.com/office/drawing/2014/main" id="{E5C2616C-2964-451E-9E3D-B6C055FDE9AD}"/>
              </a:ext>
            </a:extLst>
          </p:cNvPr>
          <p:cNvSpPr txBox="1"/>
          <p:nvPr/>
        </p:nvSpPr>
        <p:spPr>
          <a:xfrm>
            <a:off x="7994293" y="3010607"/>
            <a:ext cx="1879818" cy="502766"/>
          </a:xfrm>
          <a:prstGeom prst="rect">
            <a:avLst/>
          </a:prstGeom>
          <a:solidFill>
            <a:schemeClr val="accent5"/>
          </a:solidFill>
          <a:ln>
            <a:solidFill>
              <a:schemeClr val="tx2"/>
            </a:solidFill>
          </a:ln>
        </p:spPr>
        <p:txBody>
          <a:bodyPr wrap="square" rtlCol="0">
            <a:spAutoFit/>
          </a:bodyPr>
          <a:lstStyle/>
          <a:p>
            <a:pPr algn="ctr" defTabSz="914247"/>
            <a:r>
              <a:rPr lang="en-US" sz="2667" dirty="0">
                <a:solidFill>
                  <a:prstClr val="white"/>
                </a:solidFill>
                <a:latin typeface="Calibri"/>
              </a:rPr>
              <a:t>Execute</a:t>
            </a:r>
          </a:p>
        </p:txBody>
      </p:sp>
      <p:sp>
        <p:nvSpPr>
          <p:cNvPr id="45" name="TextBox 44">
            <a:extLst>
              <a:ext uri="{FF2B5EF4-FFF2-40B4-BE49-F238E27FC236}">
                <a16:creationId xmlns:a16="http://schemas.microsoft.com/office/drawing/2014/main" id="{E48182FC-6F87-440A-9FE2-23B1E440FA09}"/>
              </a:ext>
            </a:extLst>
          </p:cNvPr>
          <p:cNvSpPr txBox="1"/>
          <p:nvPr/>
        </p:nvSpPr>
        <p:spPr>
          <a:xfrm>
            <a:off x="7255582" y="1763253"/>
            <a:ext cx="1879818" cy="502766"/>
          </a:xfrm>
          <a:prstGeom prst="rect">
            <a:avLst/>
          </a:prstGeom>
          <a:solidFill>
            <a:schemeClr val="accent1"/>
          </a:solidFill>
          <a:ln>
            <a:solidFill>
              <a:schemeClr val="tx2"/>
            </a:solidFill>
          </a:ln>
        </p:spPr>
        <p:txBody>
          <a:bodyPr wrap="square" rtlCol="0">
            <a:spAutoFit/>
          </a:bodyPr>
          <a:lstStyle/>
          <a:p>
            <a:pPr algn="ctr" defTabSz="914247"/>
            <a:r>
              <a:rPr lang="en-US" sz="2667" dirty="0">
                <a:solidFill>
                  <a:prstClr val="white"/>
                </a:solidFill>
                <a:latin typeface="Calibri"/>
              </a:rPr>
              <a:t>Manage</a:t>
            </a:r>
          </a:p>
        </p:txBody>
      </p:sp>
      <p:pic>
        <p:nvPicPr>
          <p:cNvPr id="27" name="Picture 26">
            <a:extLst>
              <a:ext uri="{FF2B5EF4-FFF2-40B4-BE49-F238E27FC236}">
                <a16:creationId xmlns:a16="http://schemas.microsoft.com/office/drawing/2014/main" id="{C316C02E-128B-49E7-8951-71AED10541CE}"/>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4326732" y="1217060"/>
            <a:ext cx="2615093" cy="1347282"/>
          </a:xfrm>
          <a:prstGeom prst="rect">
            <a:avLst/>
          </a:prstGeom>
        </p:spPr>
      </p:pic>
      <p:grpSp>
        <p:nvGrpSpPr>
          <p:cNvPr id="8" name="Group 7">
            <a:extLst>
              <a:ext uri="{FF2B5EF4-FFF2-40B4-BE49-F238E27FC236}">
                <a16:creationId xmlns:a16="http://schemas.microsoft.com/office/drawing/2014/main" id="{1F60C679-3EA0-4731-879C-8C79DA30B05F}"/>
              </a:ext>
            </a:extLst>
          </p:cNvPr>
          <p:cNvGrpSpPr/>
          <p:nvPr/>
        </p:nvGrpSpPr>
        <p:grpSpPr>
          <a:xfrm>
            <a:off x="7914380" y="4024804"/>
            <a:ext cx="1812833" cy="835757"/>
            <a:chOff x="12248231" y="6028153"/>
            <a:chExt cx="2719249" cy="1253635"/>
          </a:xfrm>
        </p:grpSpPr>
        <p:pic>
          <p:nvPicPr>
            <p:cNvPr id="56" name="Picture 55">
              <a:extLst>
                <a:ext uri="{FF2B5EF4-FFF2-40B4-BE49-F238E27FC236}">
                  <a16:creationId xmlns:a16="http://schemas.microsoft.com/office/drawing/2014/main" id="{313E297A-4214-425A-97EA-038001593D0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248231" y="6028153"/>
              <a:ext cx="1309921" cy="1253635"/>
            </a:xfrm>
            <a:prstGeom prst="rect">
              <a:avLst/>
            </a:prstGeom>
          </p:spPr>
        </p:pic>
        <p:pic>
          <p:nvPicPr>
            <p:cNvPr id="57" name="Picture 56">
              <a:extLst>
                <a:ext uri="{FF2B5EF4-FFF2-40B4-BE49-F238E27FC236}">
                  <a16:creationId xmlns:a16="http://schemas.microsoft.com/office/drawing/2014/main" id="{E9A3CC21-DF94-4BE7-8F21-31AA7B4E4C9B}"/>
                </a:ext>
              </a:extLst>
            </p:cNvPr>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13777965" y="6089705"/>
              <a:ext cx="1189515" cy="1130530"/>
            </a:xfrm>
            <a:prstGeom prst="rect">
              <a:avLst/>
            </a:prstGeom>
          </p:spPr>
        </p:pic>
      </p:grpSp>
      <p:grpSp>
        <p:nvGrpSpPr>
          <p:cNvPr id="47" name="Group 46">
            <a:extLst>
              <a:ext uri="{FF2B5EF4-FFF2-40B4-BE49-F238E27FC236}">
                <a16:creationId xmlns:a16="http://schemas.microsoft.com/office/drawing/2014/main" id="{F3D7C62C-82B0-47CB-BEC9-5A37BBB5B211}"/>
              </a:ext>
            </a:extLst>
          </p:cNvPr>
          <p:cNvGrpSpPr/>
          <p:nvPr/>
        </p:nvGrpSpPr>
        <p:grpSpPr>
          <a:xfrm>
            <a:off x="477442" y="5162322"/>
            <a:ext cx="4974783" cy="538483"/>
            <a:chOff x="9961388" y="4328514"/>
            <a:chExt cx="7462174" cy="807724"/>
          </a:xfrm>
        </p:grpSpPr>
        <p:sp>
          <p:nvSpPr>
            <p:cNvPr id="67" name="TextBox 66">
              <a:extLst>
                <a:ext uri="{FF2B5EF4-FFF2-40B4-BE49-F238E27FC236}">
                  <a16:creationId xmlns:a16="http://schemas.microsoft.com/office/drawing/2014/main" id="{D45DD990-DE5C-4D07-BAD3-4EB412155815}"/>
                </a:ext>
              </a:extLst>
            </p:cNvPr>
            <p:cNvSpPr txBox="1"/>
            <p:nvPr/>
          </p:nvSpPr>
          <p:spPr>
            <a:xfrm>
              <a:off x="13329543" y="4420654"/>
              <a:ext cx="4094019" cy="523317"/>
            </a:xfrm>
            <a:prstGeom prst="rect">
              <a:avLst/>
            </a:prstGeom>
            <a:noFill/>
          </p:spPr>
          <p:txBody>
            <a:bodyPr wrap="square" rtlCol="0">
              <a:spAutoFit/>
            </a:bodyPr>
            <a:lstStyle>
              <a:defPPr>
                <a:defRPr lang="id-ID"/>
              </a:defPPr>
              <a:lvl1pPr>
                <a:defRPr sz="2500" b="1">
                  <a:solidFill>
                    <a:srgbClr val="586186"/>
                  </a:solidFill>
                  <a:latin typeface="Segoe UI" panose="020B0502040204020203" pitchFamily="34" charset="0"/>
                  <a:ea typeface="Segoe UI Emoji" panose="020B0502040204020203" pitchFamily="34" charset="0"/>
                  <a:cs typeface="Segoe UI" panose="020B0502040204020203" pitchFamily="34" charset="0"/>
                </a:defRPr>
              </a:lvl1pPr>
            </a:lstStyle>
            <a:p>
              <a:pPr defTabSz="914247"/>
              <a:r>
                <a:rPr lang="en-US" sz="1667" dirty="0" err="1"/>
                <a:t>SiteScan</a:t>
              </a:r>
              <a:endParaRPr lang="en-US" sz="1667" dirty="0"/>
            </a:p>
          </p:txBody>
        </p:sp>
        <p:grpSp>
          <p:nvGrpSpPr>
            <p:cNvPr id="68" name="Group 67">
              <a:extLst>
                <a:ext uri="{FF2B5EF4-FFF2-40B4-BE49-F238E27FC236}">
                  <a16:creationId xmlns:a16="http://schemas.microsoft.com/office/drawing/2014/main" id="{0F68B8D7-9DA2-4CEA-B63D-BD9574C68D24}"/>
                </a:ext>
              </a:extLst>
            </p:cNvPr>
            <p:cNvGrpSpPr>
              <a:grpSpLocks noChangeAspect="1"/>
            </p:cNvGrpSpPr>
            <p:nvPr/>
          </p:nvGrpSpPr>
          <p:grpSpPr>
            <a:xfrm>
              <a:off x="9961388" y="4328514"/>
              <a:ext cx="3368156" cy="807724"/>
              <a:chOff x="747112" y="6274842"/>
              <a:chExt cx="5010912" cy="1238478"/>
            </a:xfrm>
          </p:grpSpPr>
          <p:pic>
            <p:nvPicPr>
              <p:cNvPr id="69" name="Picture 68">
                <a:extLst>
                  <a:ext uri="{FF2B5EF4-FFF2-40B4-BE49-F238E27FC236}">
                    <a16:creationId xmlns:a16="http://schemas.microsoft.com/office/drawing/2014/main" id="{2C3C76CA-F24D-40AF-8B80-279B1190E08E}"/>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70" name="Rectangle 69">
                <a:extLst>
                  <a:ext uri="{FF2B5EF4-FFF2-40B4-BE49-F238E27FC236}">
                    <a16:creationId xmlns:a16="http://schemas.microsoft.com/office/drawing/2014/main" id="{2EA13A15-4E0B-451D-AFA1-036FB40586A8}"/>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sp>
        <p:nvSpPr>
          <p:cNvPr id="71" name="Arrow: Right 70">
            <a:extLst>
              <a:ext uri="{FF2B5EF4-FFF2-40B4-BE49-F238E27FC236}">
                <a16:creationId xmlns:a16="http://schemas.microsoft.com/office/drawing/2014/main" id="{0C7558CD-EE83-44AF-8D0B-CA587ED97F0B}"/>
              </a:ext>
            </a:extLst>
          </p:cNvPr>
          <p:cNvSpPr/>
          <p:nvPr/>
        </p:nvSpPr>
        <p:spPr>
          <a:xfrm>
            <a:off x="6862031" y="4180643"/>
            <a:ext cx="699472" cy="441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nvGrpSpPr>
          <p:cNvPr id="72" name="Group 71">
            <a:extLst>
              <a:ext uri="{FF2B5EF4-FFF2-40B4-BE49-F238E27FC236}">
                <a16:creationId xmlns:a16="http://schemas.microsoft.com/office/drawing/2014/main" id="{A3941985-21FA-4594-9E45-26B5E5B08F59}"/>
              </a:ext>
            </a:extLst>
          </p:cNvPr>
          <p:cNvGrpSpPr/>
          <p:nvPr/>
        </p:nvGrpSpPr>
        <p:grpSpPr>
          <a:xfrm>
            <a:off x="3896429" y="5141184"/>
            <a:ext cx="4969353" cy="538483"/>
            <a:chOff x="3490370" y="5136237"/>
            <a:chExt cx="7454029" cy="807724"/>
          </a:xfrm>
        </p:grpSpPr>
        <p:sp>
          <p:nvSpPr>
            <p:cNvPr id="73" name="TextBox 72">
              <a:extLst>
                <a:ext uri="{FF2B5EF4-FFF2-40B4-BE49-F238E27FC236}">
                  <a16:creationId xmlns:a16="http://schemas.microsoft.com/office/drawing/2014/main" id="{542C91FD-095E-4A25-9639-0F52895C18CF}"/>
                </a:ext>
              </a:extLst>
            </p:cNvPr>
            <p:cNvSpPr txBox="1"/>
            <p:nvPr/>
          </p:nvSpPr>
          <p:spPr>
            <a:xfrm>
              <a:off x="6850381" y="5228670"/>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Validator</a:t>
              </a:r>
            </a:p>
          </p:txBody>
        </p:sp>
        <p:grpSp>
          <p:nvGrpSpPr>
            <p:cNvPr id="74" name="Group 73">
              <a:extLst>
                <a:ext uri="{FF2B5EF4-FFF2-40B4-BE49-F238E27FC236}">
                  <a16:creationId xmlns:a16="http://schemas.microsoft.com/office/drawing/2014/main" id="{0BD34CF1-4C60-42B9-BFF6-6987A065C783}"/>
                </a:ext>
              </a:extLst>
            </p:cNvPr>
            <p:cNvGrpSpPr>
              <a:grpSpLocks noChangeAspect="1"/>
            </p:cNvGrpSpPr>
            <p:nvPr/>
          </p:nvGrpSpPr>
          <p:grpSpPr>
            <a:xfrm>
              <a:off x="3490370" y="5136237"/>
              <a:ext cx="3368156" cy="807724"/>
              <a:chOff x="747112" y="6274842"/>
              <a:chExt cx="5010912" cy="1238478"/>
            </a:xfrm>
          </p:grpSpPr>
          <p:pic>
            <p:nvPicPr>
              <p:cNvPr id="75" name="Picture 74">
                <a:extLst>
                  <a:ext uri="{FF2B5EF4-FFF2-40B4-BE49-F238E27FC236}">
                    <a16:creationId xmlns:a16="http://schemas.microsoft.com/office/drawing/2014/main" id="{D2AEEA3A-86F2-4467-A3CB-6452945E62B5}"/>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76" name="Rectangle 75">
                <a:extLst>
                  <a:ext uri="{FF2B5EF4-FFF2-40B4-BE49-F238E27FC236}">
                    <a16:creationId xmlns:a16="http://schemas.microsoft.com/office/drawing/2014/main" id="{67027ACA-99C9-4E9F-A110-DF45EF7D92A7}"/>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sp>
        <p:nvSpPr>
          <p:cNvPr id="92" name="Arrow: Right 91">
            <a:extLst>
              <a:ext uri="{FF2B5EF4-FFF2-40B4-BE49-F238E27FC236}">
                <a16:creationId xmlns:a16="http://schemas.microsoft.com/office/drawing/2014/main" id="{E2DA1A7E-957A-4596-8988-E03005728313}"/>
              </a:ext>
            </a:extLst>
          </p:cNvPr>
          <p:cNvSpPr/>
          <p:nvPr/>
        </p:nvSpPr>
        <p:spPr>
          <a:xfrm>
            <a:off x="10111771" y="4180643"/>
            <a:ext cx="699472" cy="441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pic>
        <p:nvPicPr>
          <p:cNvPr id="93" name="Picture 2" descr="Image result for accessible html5 image">
            <a:extLst>
              <a:ext uri="{FF2B5EF4-FFF2-40B4-BE49-F238E27FC236}">
                <a16:creationId xmlns:a16="http://schemas.microsoft.com/office/drawing/2014/main" id="{19ADD050-F898-4287-AA36-5701BA35AF2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944894" y="4463177"/>
            <a:ext cx="959467" cy="979780"/>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C8D32EAF-1AAD-4579-8BD5-3A49B9D01B4B}"/>
              </a:ext>
            </a:extLst>
          </p:cNvPr>
          <p:cNvGrpSpPr/>
          <p:nvPr/>
        </p:nvGrpSpPr>
        <p:grpSpPr>
          <a:xfrm>
            <a:off x="-12802" y="231053"/>
            <a:ext cx="4498492" cy="1039659"/>
            <a:chOff x="0" y="412456"/>
            <a:chExt cx="6747738" cy="1559488"/>
          </a:xfrm>
        </p:grpSpPr>
        <p:pic>
          <p:nvPicPr>
            <p:cNvPr id="58" name="Picture 57">
              <a:extLst>
                <a:ext uri="{FF2B5EF4-FFF2-40B4-BE49-F238E27FC236}">
                  <a16:creationId xmlns:a16="http://schemas.microsoft.com/office/drawing/2014/main" id="{2FF8B3CD-129E-44E4-90C6-BC0E17862B58}"/>
                </a:ext>
              </a:extLst>
            </p:cNvPr>
            <p:cNvPicPr>
              <a:picLocks noChangeAspect="1"/>
            </p:cNvPicPr>
            <p:nvPr/>
          </p:nvPicPr>
          <p:blipFill>
            <a:blip r:embed="rId2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59" name="Rectangle 58">
              <a:extLst>
                <a:ext uri="{FF2B5EF4-FFF2-40B4-BE49-F238E27FC236}">
                  <a16:creationId xmlns:a16="http://schemas.microsoft.com/office/drawing/2014/main" id="{3411F43E-6487-47D4-9CBA-793EFB1FCC21}"/>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nvGrpSpPr>
          <p:cNvPr id="87" name="Group 86">
            <a:extLst>
              <a:ext uri="{FF2B5EF4-FFF2-40B4-BE49-F238E27FC236}">
                <a16:creationId xmlns:a16="http://schemas.microsoft.com/office/drawing/2014/main" id="{9A68BC4C-F24C-4531-80BE-C06F10EE0C0D}"/>
              </a:ext>
            </a:extLst>
          </p:cNvPr>
          <p:cNvGrpSpPr/>
          <p:nvPr/>
        </p:nvGrpSpPr>
        <p:grpSpPr>
          <a:xfrm>
            <a:off x="7310999" y="4896104"/>
            <a:ext cx="4969353" cy="538483"/>
            <a:chOff x="3490370" y="4343583"/>
            <a:chExt cx="7454029" cy="807724"/>
          </a:xfrm>
        </p:grpSpPr>
        <p:sp>
          <p:nvSpPr>
            <p:cNvPr id="88" name="TextBox 87">
              <a:extLst>
                <a:ext uri="{FF2B5EF4-FFF2-40B4-BE49-F238E27FC236}">
                  <a16:creationId xmlns:a16="http://schemas.microsoft.com/office/drawing/2014/main" id="{D7D01B9E-2197-4C76-94EB-8A39E55746D9}"/>
                </a:ext>
              </a:extLst>
            </p:cNvPr>
            <p:cNvSpPr txBox="1"/>
            <p:nvPr/>
          </p:nvSpPr>
          <p:spPr>
            <a:xfrm>
              <a:off x="6850381" y="4442443"/>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Publisher</a:t>
              </a:r>
            </a:p>
          </p:txBody>
        </p:sp>
        <p:grpSp>
          <p:nvGrpSpPr>
            <p:cNvPr id="89" name="Group 88">
              <a:extLst>
                <a:ext uri="{FF2B5EF4-FFF2-40B4-BE49-F238E27FC236}">
                  <a16:creationId xmlns:a16="http://schemas.microsoft.com/office/drawing/2014/main" id="{5D034548-AFD7-4481-83F1-5EBC97AC5069}"/>
                </a:ext>
              </a:extLst>
            </p:cNvPr>
            <p:cNvGrpSpPr>
              <a:grpSpLocks noChangeAspect="1"/>
            </p:cNvGrpSpPr>
            <p:nvPr/>
          </p:nvGrpSpPr>
          <p:grpSpPr>
            <a:xfrm>
              <a:off x="3490370" y="4343583"/>
              <a:ext cx="3368156" cy="807724"/>
              <a:chOff x="747112" y="6274842"/>
              <a:chExt cx="5010912" cy="1238478"/>
            </a:xfrm>
          </p:grpSpPr>
          <p:pic>
            <p:nvPicPr>
              <p:cNvPr id="90" name="Picture 89">
                <a:extLst>
                  <a:ext uri="{FF2B5EF4-FFF2-40B4-BE49-F238E27FC236}">
                    <a16:creationId xmlns:a16="http://schemas.microsoft.com/office/drawing/2014/main" id="{9C6C6F34-20DE-4D11-A1ED-84D38FB82017}"/>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91" name="Rectangle 90">
                <a:extLst>
                  <a:ext uri="{FF2B5EF4-FFF2-40B4-BE49-F238E27FC236}">
                    <a16:creationId xmlns:a16="http://schemas.microsoft.com/office/drawing/2014/main" id="{BE2F1D5C-D134-4B5C-88BB-5F8035CC5879}"/>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pSp>
        <p:nvGrpSpPr>
          <p:cNvPr id="82" name="Group 81">
            <a:extLst>
              <a:ext uri="{FF2B5EF4-FFF2-40B4-BE49-F238E27FC236}">
                <a16:creationId xmlns:a16="http://schemas.microsoft.com/office/drawing/2014/main" id="{79C00004-35C6-414A-8D8E-D7FC414E9998}"/>
              </a:ext>
            </a:extLst>
          </p:cNvPr>
          <p:cNvGrpSpPr/>
          <p:nvPr/>
        </p:nvGrpSpPr>
        <p:grpSpPr>
          <a:xfrm>
            <a:off x="8195490" y="5855871"/>
            <a:ext cx="4959369" cy="538483"/>
            <a:chOff x="9986412" y="5136237"/>
            <a:chExt cx="7439054" cy="807724"/>
          </a:xfrm>
        </p:grpSpPr>
        <p:grpSp>
          <p:nvGrpSpPr>
            <p:cNvPr id="83" name="Group 82">
              <a:extLst>
                <a:ext uri="{FF2B5EF4-FFF2-40B4-BE49-F238E27FC236}">
                  <a16:creationId xmlns:a16="http://schemas.microsoft.com/office/drawing/2014/main" id="{E77E572F-3AA8-4CC5-A3E6-A45CD7872E2E}"/>
                </a:ext>
              </a:extLst>
            </p:cNvPr>
            <p:cNvGrpSpPr>
              <a:grpSpLocks noChangeAspect="1"/>
            </p:cNvGrpSpPr>
            <p:nvPr/>
          </p:nvGrpSpPr>
          <p:grpSpPr>
            <a:xfrm>
              <a:off x="9986412" y="5136237"/>
              <a:ext cx="3368156" cy="807724"/>
              <a:chOff x="747112" y="6274842"/>
              <a:chExt cx="5010912" cy="1238478"/>
            </a:xfrm>
          </p:grpSpPr>
          <p:pic>
            <p:nvPicPr>
              <p:cNvPr id="85" name="Picture 84">
                <a:extLst>
                  <a:ext uri="{FF2B5EF4-FFF2-40B4-BE49-F238E27FC236}">
                    <a16:creationId xmlns:a16="http://schemas.microsoft.com/office/drawing/2014/main" id="{2E8065A2-6EE0-4128-ABAD-DD7438760EDD}"/>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86" name="Rectangle 85">
                <a:extLst>
                  <a:ext uri="{FF2B5EF4-FFF2-40B4-BE49-F238E27FC236}">
                    <a16:creationId xmlns:a16="http://schemas.microsoft.com/office/drawing/2014/main" id="{05915295-813B-47CA-B54B-BF47AFE71D67}"/>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84" name="TextBox 83">
              <a:extLst>
                <a:ext uri="{FF2B5EF4-FFF2-40B4-BE49-F238E27FC236}">
                  <a16:creationId xmlns:a16="http://schemas.microsoft.com/office/drawing/2014/main" id="{AC9B038F-7799-4109-9B79-0CD2C927FF17}"/>
                </a:ext>
              </a:extLst>
            </p:cNvPr>
            <p:cNvSpPr txBox="1"/>
            <p:nvPr/>
          </p:nvSpPr>
          <p:spPr>
            <a:xfrm>
              <a:off x="13331448" y="5230329"/>
              <a:ext cx="4094018"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Services</a:t>
              </a:r>
            </a:p>
          </p:txBody>
        </p:sp>
      </p:grpSp>
      <p:pic>
        <p:nvPicPr>
          <p:cNvPr id="60" name="Picture 59">
            <a:extLst>
              <a:ext uri="{FF2B5EF4-FFF2-40B4-BE49-F238E27FC236}">
                <a16:creationId xmlns:a16="http://schemas.microsoft.com/office/drawing/2014/main" id="{B6A5D7D3-0052-492C-9B91-B8E869FDBD30}"/>
              </a:ext>
            </a:extLst>
          </p:cNvPr>
          <p:cNvPicPr>
            <a:picLocks noChangeAspect="1"/>
          </p:cNvPicPr>
          <p:nvPr/>
        </p:nvPicPr>
        <p:blipFill>
          <a:blip r:embed="rId24">
            <a:clrChange>
              <a:clrFrom>
                <a:srgbClr val="FFFFFF"/>
              </a:clrFrom>
              <a:clrTo>
                <a:srgbClr val="FFFFFF">
                  <a:alpha val="0"/>
                </a:srgbClr>
              </a:clrTo>
            </a:clrChange>
            <a:duotone>
              <a:prstClr val="black"/>
              <a:schemeClr val="accent1">
                <a:tint val="45000"/>
                <a:satMod val="400000"/>
              </a:schemeClr>
            </a:duotone>
          </a:blip>
          <a:stretch>
            <a:fillRect/>
          </a:stretch>
        </p:blipFill>
        <p:spPr>
          <a:xfrm>
            <a:off x="7709234" y="5296507"/>
            <a:ext cx="2852331" cy="528520"/>
          </a:xfrm>
          <a:prstGeom prst="rect">
            <a:avLst/>
          </a:prstGeom>
        </p:spPr>
      </p:pic>
      <p:sp>
        <p:nvSpPr>
          <p:cNvPr id="11" name="Rectangle 10">
            <a:extLst>
              <a:ext uri="{FF2B5EF4-FFF2-40B4-BE49-F238E27FC236}">
                <a16:creationId xmlns:a16="http://schemas.microsoft.com/office/drawing/2014/main" id="{9F9C64A2-44C5-475D-B4A3-E9D3CAC6EB2B}"/>
              </a:ext>
            </a:extLst>
          </p:cNvPr>
          <p:cNvSpPr/>
          <p:nvPr/>
        </p:nvSpPr>
        <p:spPr>
          <a:xfrm>
            <a:off x="7807159" y="2881207"/>
            <a:ext cx="2178819" cy="2061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
        <p:nvSpPr>
          <p:cNvPr id="61" name="TextBox 60">
            <a:extLst>
              <a:ext uri="{FF2B5EF4-FFF2-40B4-BE49-F238E27FC236}">
                <a16:creationId xmlns:a16="http://schemas.microsoft.com/office/drawing/2014/main" id="{DDC8682D-9B3C-4719-8A3B-FBA0554C8594}"/>
              </a:ext>
            </a:extLst>
          </p:cNvPr>
          <p:cNvSpPr txBox="1"/>
          <p:nvPr/>
        </p:nvSpPr>
        <p:spPr>
          <a:xfrm>
            <a:off x="7807158" y="6355351"/>
            <a:ext cx="3636635" cy="348878"/>
          </a:xfrm>
          <a:prstGeom prst="rect">
            <a:avLst/>
          </a:prstGeom>
          <a:noFill/>
          <a:ln>
            <a:noFill/>
          </a:ln>
        </p:spPr>
        <p:txBody>
          <a:bodyPr wrap="square" rtlCol="0">
            <a:spAutoFit/>
          </a:bodyPr>
          <a:lstStyle/>
          <a:p>
            <a:pPr defTabSz="914247"/>
            <a:r>
              <a:rPr lang="en-US" sz="1667" b="1" dirty="0">
                <a:solidFill>
                  <a:prstClr val="black"/>
                </a:solidFill>
                <a:latin typeface="Segoe UI Semibold" panose="020B0702040204020203" pitchFamily="34" charset="0"/>
                <a:cs typeface="Segoe UI Semibold" panose="020B0702040204020203" pitchFamily="34" charset="0"/>
              </a:rPr>
              <a:t>Internal Remediation and Testing</a:t>
            </a:r>
          </a:p>
        </p:txBody>
      </p:sp>
      <p:pic>
        <p:nvPicPr>
          <p:cNvPr id="62" name="Picture 61" descr="A close up of a logo&#10;&#10;Description automatically generated">
            <a:extLst>
              <a:ext uri="{FF2B5EF4-FFF2-40B4-BE49-F238E27FC236}">
                <a16:creationId xmlns:a16="http://schemas.microsoft.com/office/drawing/2014/main" id="{0D36090D-7BA5-45A7-B97C-87A323574F5F}"/>
              </a:ext>
            </a:extLst>
          </p:cNvPr>
          <p:cNvPicPr>
            <a:picLocks noChangeAspect="1"/>
          </p:cNvPicPr>
          <p:nvPr/>
        </p:nvPicPr>
        <p:blipFill>
          <a:blip r:embed="rId25" cstate="print">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a:off x="7344581" y="6294960"/>
            <a:ext cx="505225" cy="505225"/>
          </a:xfrm>
          <a:prstGeom prst="rect">
            <a:avLst/>
          </a:prstGeom>
        </p:spPr>
      </p:pic>
      <p:pic>
        <p:nvPicPr>
          <p:cNvPr id="9" name="Picture 8" descr="A close up of a logo&#10;&#10;Description automatically generated">
            <a:extLst>
              <a:ext uri="{FF2B5EF4-FFF2-40B4-BE49-F238E27FC236}">
                <a16:creationId xmlns:a16="http://schemas.microsoft.com/office/drawing/2014/main" id="{E97CFBA4-2DDA-4D75-B675-670071ABC3A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046678" y="3147114"/>
            <a:ext cx="753987" cy="923805"/>
          </a:xfrm>
          <a:prstGeom prst="rect">
            <a:avLst/>
          </a:prstGeom>
        </p:spPr>
      </p:pic>
    </p:spTree>
    <p:extLst>
      <p:ext uri="{BB962C8B-B14F-4D97-AF65-F5344CB8AC3E}">
        <p14:creationId xmlns:p14="http://schemas.microsoft.com/office/powerpoint/2010/main" val="2743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500"/>
                            </p:stCondLst>
                            <p:childTnLst>
                              <p:par>
                                <p:cTn id="37" presetID="1" presetClass="entr" presetSubtype="0" fill="hold" nodeType="afterEffect">
                                  <p:stCondLst>
                                    <p:cond delay="50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childTnLst>
                          </p:cTn>
                        </p:par>
                        <p:par>
                          <p:cTn id="48" fill="hold">
                            <p:stCondLst>
                              <p:cond delay="500"/>
                            </p:stCondLst>
                            <p:childTnLst>
                              <p:par>
                                <p:cTn id="49" presetID="10" presetClass="entr" presetSubtype="0" fill="hold" nodeType="afterEffect">
                                  <p:stCondLst>
                                    <p:cond delay="50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1500"/>
                            </p:stCondLst>
                            <p:childTnLst>
                              <p:par>
                                <p:cTn id="53" presetID="10" presetClass="entr" presetSubtype="0" fill="hold" nodeType="afterEffect">
                                  <p:stCondLst>
                                    <p:cond delay="50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left)">
                                      <p:cBhvr>
                                        <p:cTn id="60" dur="500"/>
                                        <p:tgtEl>
                                          <p:spTgt spid="92"/>
                                        </p:tgtEl>
                                      </p:cBhvr>
                                    </p:animEffect>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childTnLst>
                                </p:cTn>
                              </p:par>
                            </p:childTnLst>
                          </p:cTn>
                        </p:par>
                        <p:par>
                          <p:cTn id="70" fill="hold">
                            <p:stCondLst>
                              <p:cond delay="0"/>
                            </p:stCondLst>
                            <p:childTnLst>
                              <p:par>
                                <p:cTn id="71" presetID="10" presetClass="entr" presetSubtype="0" fill="hold" nodeType="afterEffect">
                                  <p:stCondLst>
                                    <p:cond delay="50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1000"/>
                            </p:stCondLst>
                            <p:childTnLst>
                              <p:par>
                                <p:cTn id="75" presetID="1" presetClass="entr" presetSubtype="0" fill="hold" nodeType="after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circle(in)">
                                      <p:cBhvr>
                                        <p:cTn id="8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3" grpId="0" animBg="1"/>
      <p:bldP spid="44" grpId="0" animBg="1"/>
      <p:bldP spid="45" grpId="0" animBg="1"/>
      <p:bldP spid="71" grpId="0" animBg="1"/>
      <p:bldP spid="92" grpId="0" animBg="1"/>
      <p:bldP spid="11" grpId="0" animBg="1"/>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4552" r="24552"/>
          <a:stretch>
            <a:fillRect/>
          </a:stretch>
        </p:blipFill>
        <p:spPr>
          <a:xfrm>
            <a:off x="9110926" y="1271119"/>
            <a:ext cx="2502127" cy="3276600"/>
          </a:xfrm>
        </p:spPr>
      </p:pic>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886" r="23886"/>
          <a:stretch>
            <a:fillRect/>
          </a:stretch>
        </p:blipFill>
        <p:spPr>
          <a:xfrm>
            <a:off x="3856758" y="1271119"/>
            <a:ext cx="2502127" cy="3276600"/>
          </a:xfrm>
        </p:spPr>
      </p:pic>
      <p:sp>
        <p:nvSpPr>
          <p:cNvPr id="5" name="TextBox 4">
            <a:extLst>
              <a:ext uri="{FF2B5EF4-FFF2-40B4-BE49-F238E27FC236}">
                <a16:creationId xmlns:a16="http://schemas.microsoft.com/office/drawing/2014/main" id="{1B2D7828-C01A-4741-B24A-4BD2C7CEE854}"/>
              </a:ext>
            </a:extLst>
          </p:cNvPr>
          <p:cNvSpPr txBox="1"/>
          <p:nvPr/>
        </p:nvSpPr>
        <p:spPr>
          <a:xfrm>
            <a:off x="995687" y="1237805"/>
            <a:ext cx="2209800" cy="790345"/>
          </a:xfrm>
          <a:prstGeom prst="rect">
            <a:avLst/>
          </a:prstGeom>
          <a:noFill/>
        </p:spPr>
        <p:txBody>
          <a:bodyPr wrap="square" rtlCol="0">
            <a:spAutoFit/>
          </a:bodyPr>
          <a:lstStyle/>
          <a:p>
            <a:pPr>
              <a:lnSpc>
                <a:spcPct val="80000"/>
              </a:lnSpc>
            </a:pPr>
            <a:r>
              <a:rPr lang="en-US" sz="2800" b="1" dirty="0">
                <a:solidFill>
                  <a:schemeClr val="accent1">
                    <a:lumMod val="75000"/>
                  </a:schemeClr>
                </a:solidFill>
              </a:rPr>
              <a:t>Crawford Technologies</a:t>
            </a:r>
          </a:p>
        </p:txBody>
      </p:sp>
      <p:sp>
        <p:nvSpPr>
          <p:cNvPr id="7" name="Rectangle 6">
            <a:extLst>
              <a:ext uri="{FF2B5EF4-FFF2-40B4-BE49-F238E27FC236}">
                <a16:creationId xmlns:a16="http://schemas.microsoft.com/office/drawing/2014/main" id="{F51D3AD8-96D7-4C3F-B534-6F904914523E}"/>
              </a:ext>
            </a:extLst>
          </p:cNvPr>
          <p:cNvSpPr/>
          <p:nvPr/>
        </p:nvSpPr>
        <p:spPr>
          <a:xfrm>
            <a:off x="995687" y="2068218"/>
            <a:ext cx="2149440" cy="3953070"/>
          </a:xfrm>
          <a:prstGeom prst="rect">
            <a:avLst/>
          </a:prstGeom>
        </p:spPr>
        <p:txBody>
          <a:bodyPr wrap="square">
            <a:spAutoFit/>
          </a:bodyPr>
          <a:lstStyle/>
          <a:p>
            <a:pPr marL="285750" indent="-285750">
              <a:lnSpc>
                <a:spcPct val="120000"/>
              </a:lnSpc>
              <a:buFont typeface="Arial" panose="020B0604020202020204" pitchFamily="34" charset="0"/>
              <a:buChar char="•"/>
            </a:pPr>
            <a:r>
              <a:rPr lang="en-US" sz="1400" dirty="0">
                <a:solidFill>
                  <a:srgbClr val="000000"/>
                </a:solidFill>
                <a:cs typeface="Segoe UI Light" panose="020B0502040204020203" pitchFamily="34" charset="0"/>
              </a:rPr>
              <a:t>CrawfordTech is a global software company focused on helping enterprises output, digitize and deliver customer communications</a:t>
            </a:r>
          </a:p>
          <a:p>
            <a:pPr marL="285750" indent="-285750">
              <a:lnSpc>
                <a:spcPct val="120000"/>
              </a:lnSpc>
              <a:buFont typeface="Arial" panose="020B0604020202020204" pitchFamily="34" charset="0"/>
              <a:buChar char="•"/>
            </a:pPr>
            <a:r>
              <a:rPr lang="en-US" sz="1400" dirty="0">
                <a:solidFill>
                  <a:srgbClr val="000000"/>
                </a:solidFill>
                <a:cs typeface="Segoe UI Light" panose="020B0502040204020203" pitchFamily="34" charset="0"/>
              </a:rPr>
              <a:t>Our portfolio and know-how span </a:t>
            </a:r>
            <a:br>
              <a:rPr lang="en-US" sz="1400" dirty="0">
                <a:solidFill>
                  <a:srgbClr val="000000"/>
                </a:solidFill>
                <a:cs typeface="Segoe UI Light" panose="020B0502040204020203" pitchFamily="34" charset="0"/>
              </a:rPr>
            </a:br>
            <a:r>
              <a:rPr lang="en-US" sz="1400" dirty="0">
                <a:solidFill>
                  <a:srgbClr val="000000"/>
                </a:solidFill>
                <a:cs typeface="Segoe UI Light" panose="020B0502040204020203" pitchFamily="34" charset="0"/>
              </a:rPr>
              <a:t>the intersection of digital output, content </a:t>
            </a:r>
            <a:br>
              <a:rPr lang="en-US" sz="1400" dirty="0">
                <a:solidFill>
                  <a:srgbClr val="000000"/>
                </a:solidFill>
                <a:cs typeface="Segoe UI Light" panose="020B0502040204020203" pitchFamily="34" charset="0"/>
              </a:rPr>
            </a:br>
            <a:r>
              <a:rPr lang="en-US" sz="1400" dirty="0">
                <a:solidFill>
                  <a:srgbClr val="000000"/>
                </a:solidFill>
                <a:cs typeface="Segoe UI Light" panose="020B0502040204020203" pitchFamily="34" charset="0"/>
              </a:rPr>
              <a:t>management and analytics applications</a:t>
            </a:r>
          </a:p>
          <a:p>
            <a:pPr marL="285750" indent="-285750">
              <a:lnSpc>
                <a:spcPct val="120000"/>
              </a:lnSpc>
              <a:buFont typeface="Arial" panose="020B0604020202020204" pitchFamily="34" charset="0"/>
              <a:buChar char="•"/>
            </a:pPr>
            <a:r>
              <a:rPr lang="en-US" sz="1400" b="1" dirty="0">
                <a:solidFill>
                  <a:srgbClr val="000000"/>
                </a:solidFill>
                <a:cs typeface="Segoe UI Light" panose="020B0502040204020203" pitchFamily="34" charset="0"/>
              </a:rPr>
              <a:t>“The work behind the workflow”</a:t>
            </a:r>
          </a:p>
        </p:txBody>
      </p:sp>
      <p:sp>
        <p:nvSpPr>
          <p:cNvPr id="11" name="TextBox 10">
            <a:extLst>
              <a:ext uri="{FF2B5EF4-FFF2-40B4-BE49-F238E27FC236}">
                <a16:creationId xmlns:a16="http://schemas.microsoft.com/office/drawing/2014/main" id="{1B2D7828-C01A-4741-B24A-4BD2C7CEE854}"/>
              </a:ext>
            </a:extLst>
          </p:cNvPr>
          <p:cNvSpPr txBox="1"/>
          <p:nvPr/>
        </p:nvSpPr>
        <p:spPr>
          <a:xfrm>
            <a:off x="4085871" y="4609746"/>
            <a:ext cx="2209800" cy="395173"/>
          </a:xfrm>
          <a:prstGeom prst="rect">
            <a:avLst/>
          </a:prstGeom>
          <a:noFill/>
        </p:spPr>
        <p:txBody>
          <a:bodyPr wrap="square" rtlCol="0">
            <a:spAutoFit/>
          </a:bodyPr>
          <a:lstStyle/>
          <a:p>
            <a:pPr algn="ctr">
              <a:lnSpc>
                <a:spcPct val="80000"/>
              </a:lnSpc>
            </a:pPr>
            <a:r>
              <a:rPr lang="en-US" sz="2400" b="1" dirty="0">
                <a:solidFill>
                  <a:srgbClr val="194792"/>
                </a:solidFill>
              </a:rPr>
              <a:t>Accessibility</a:t>
            </a:r>
          </a:p>
        </p:txBody>
      </p:sp>
      <p:sp>
        <p:nvSpPr>
          <p:cNvPr id="12" name="TextBox 11">
            <a:extLst>
              <a:ext uri="{FF2B5EF4-FFF2-40B4-BE49-F238E27FC236}">
                <a16:creationId xmlns:a16="http://schemas.microsoft.com/office/drawing/2014/main" id="{1B2D7828-C01A-4741-B24A-4BD2C7CEE854}"/>
              </a:ext>
            </a:extLst>
          </p:cNvPr>
          <p:cNvSpPr txBox="1"/>
          <p:nvPr/>
        </p:nvSpPr>
        <p:spPr>
          <a:xfrm>
            <a:off x="6554063" y="4609746"/>
            <a:ext cx="2385060" cy="395173"/>
          </a:xfrm>
          <a:prstGeom prst="rect">
            <a:avLst/>
          </a:prstGeom>
          <a:noFill/>
        </p:spPr>
        <p:txBody>
          <a:bodyPr wrap="square" rtlCol="0">
            <a:spAutoFit/>
          </a:bodyPr>
          <a:lstStyle/>
          <a:p>
            <a:pPr algn="ctr">
              <a:lnSpc>
                <a:spcPct val="80000"/>
              </a:lnSpc>
            </a:pPr>
            <a:r>
              <a:rPr lang="en-US" sz="2400" b="1" dirty="0">
                <a:solidFill>
                  <a:srgbClr val="194792"/>
                </a:solidFill>
              </a:rPr>
              <a:t>Content Services</a:t>
            </a:r>
          </a:p>
        </p:txBody>
      </p:sp>
      <p:sp>
        <p:nvSpPr>
          <p:cNvPr id="13" name="TextBox 12">
            <a:extLst>
              <a:ext uri="{FF2B5EF4-FFF2-40B4-BE49-F238E27FC236}">
                <a16:creationId xmlns:a16="http://schemas.microsoft.com/office/drawing/2014/main" id="{1B2D7828-C01A-4741-B24A-4BD2C7CEE854}"/>
              </a:ext>
            </a:extLst>
          </p:cNvPr>
          <p:cNvSpPr txBox="1"/>
          <p:nvPr/>
        </p:nvSpPr>
        <p:spPr>
          <a:xfrm>
            <a:off x="9110926" y="4609746"/>
            <a:ext cx="2502127" cy="395173"/>
          </a:xfrm>
          <a:prstGeom prst="rect">
            <a:avLst/>
          </a:prstGeom>
          <a:noFill/>
        </p:spPr>
        <p:txBody>
          <a:bodyPr wrap="square" rtlCol="0">
            <a:spAutoFit/>
          </a:bodyPr>
          <a:lstStyle/>
          <a:p>
            <a:pPr algn="ctr">
              <a:lnSpc>
                <a:spcPct val="80000"/>
              </a:lnSpc>
            </a:pPr>
            <a:r>
              <a:rPr lang="en-US" sz="2400" b="1" dirty="0">
                <a:solidFill>
                  <a:srgbClr val="194792"/>
                </a:solidFill>
              </a:rPr>
              <a:t>Enterprise Output</a:t>
            </a:r>
          </a:p>
        </p:txBody>
      </p:sp>
      <p:sp>
        <p:nvSpPr>
          <p:cNvPr id="14" name="Rectangle 13">
            <a:extLst>
              <a:ext uri="{FF2B5EF4-FFF2-40B4-BE49-F238E27FC236}">
                <a16:creationId xmlns:a16="http://schemas.microsoft.com/office/drawing/2014/main" id="{F51D3AD8-96D7-4C3F-B534-6F904914523E}"/>
              </a:ext>
            </a:extLst>
          </p:cNvPr>
          <p:cNvSpPr/>
          <p:nvPr/>
        </p:nvSpPr>
        <p:spPr>
          <a:xfrm>
            <a:off x="3939708" y="5004056"/>
            <a:ext cx="2502127" cy="850682"/>
          </a:xfrm>
          <a:prstGeom prst="rect">
            <a:avLst/>
          </a:prstGeom>
        </p:spPr>
        <p:txBody>
          <a:bodyPr wrap="square">
            <a:spAutoFit/>
          </a:bodyPr>
          <a:lstStyle/>
          <a:p>
            <a:pPr>
              <a:lnSpc>
                <a:spcPct val="120000"/>
              </a:lnSpc>
            </a:pPr>
            <a:r>
              <a:rPr lang="en-US" sz="1400" dirty="0">
                <a:solidFill>
                  <a:srgbClr val="000000"/>
                </a:solidFill>
                <a:cs typeface="Segoe UI Light" panose="020B0502040204020203" pitchFamily="34" charset="0"/>
              </a:rPr>
              <a:t>Software and services provider for accessibility strategies and solutions</a:t>
            </a:r>
          </a:p>
        </p:txBody>
      </p:sp>
      <p:sp>
        <p:nvSpPr>
          <p:cNvPr id="15" name="Rectangle 14">
            <a:extLst>
              <a:ext uri="{FF2B5EF4-FFF2-40B4-BE49-F238E27FC236}">
                <a16:creationId xmlns:a16="http://schemas.microsoft.com/office/drawing/2014/main" id="{F51D3AD8-96D7-4C3F-B534-6F904914523E}"/>
              </a:ext>
            </a:extLst>
          </p:cNvPr>
          <p:cNvSpPr/>
          <p:nvPr/>
        </p:nvSpPr>
        <p:spPr>
          <a:xfrm>
            <a:off x="6573113" y="5013581"/>
            <a:ext cx="2272929" cy="1367747"/>
          </a:xfrm>
          <a:prstGeom prst="rect">
            <a:avLst/>
          </a:prstGeom>
        </p:spPr>
        <p:txBody>
          <a:bodyPr wrap="square">
            <a:spAutoFit/>
          </a:bodyPr>
          <a:lstStyle/>
          <a:p>
            <a:pPr>
              <a:lnSpc>
                <a:spcPct val="120000"/>
              </a:lnSpc>
            </a:pPr>
            <a:r>
              <a:rPr lang="en-US" sz="1400" dirty="0">
                <a:solidFill>
                  <a:srgbClr val="000000"/>
                </a:solidFill>
                <a:cs typeface="Segoe UI Light" panose="020B0502040204020203" pitchFamily="34" charset="0"/>
              </a:rPr>
              <a:t>Optimizing content distribution strategy and</a:t>
            </a:r>
          </a:p>
          <a:p>
            <a:pPr>
              <a:lnSpc>
                <a:spcPct val="120000"/>
              </a:lnSpc>
            </a:pPr>
            <a:r>
              <a:rPr lang="en-US" sz="1400" dirty="0">
                <a:solidFill>
                  <a:srgbClr val="000000"/>
                </a:solidFill>
                <a:cs typeface="Segoe UI Light" panose="020B0502040204020203" pitchFamily="34" charset="0"/>
              </a:rPr>
              <a:t>delivering high-value customer communication archive solutions</a:t>
            </a:r>
          </a:p>
        </p:txBody>
      </p:sp>
      <p:sp>
        <p:nvSpPr>
          <p:cNvPr id="16" name="Rectangle 15">
            <a:extLst>
              <a:ext uri="{FF2B5EF4-FFF2-40B4-BE49-F238E27FC236}">
                <a16:creationId xmlns:a16="http://schemas.microsoft.com/office/drawing/2014/main" id="{F51D3AD8-96D7-4C3F-B534-6F904914523E}"/>
              </a:ext>
            </a:extLst>
          </p:cNvPr>
          <p:cNvSpPr/>
          <p:nvPr/>
        </p:nvSpPr>
        <p:spPr>
          <a:xfrm>
            <a:off x="9169459" y="5013581"/>
            <a:ext cx="2385060" cy="867930"/>
          </a:xfrm>
          <a:prstGeom prst="rect">
            <a:avLst/>
          </a:prstGeom>
        </p:spPr>
        <p:txBody>
          <a:bodyPr wrap="square">
            <a:spAutoFit/>
          </a:bodyPr>
          <a:lstStyle/>
          <a:p>
            <a:pPr>
              <a:lnSpc>
                <a:spcPct val="120000"/>
              </a:lnSpc>
            </a:pPr>
            <a:r>
              <a:rPr lang="en-US" sz="1400" dirty="0">
                <a:solidFill>
                  <a:srgbClr val="000000"/>
                </a:solidFill>
                <a:cs typeface="Segoe UI Light" panose="020B0502040204020203" pitchFamily="34" charset="0"/>
              </a:rPr>
              <a:t>Transforming and optimizing workflows for all output processes</a:t>
            </a:r>
          </a:p>
        </p:txBody>
      </p:sp>
      <p:pic>
        <p:nvPicPr>
          <p:cNvPr id="17" name="Picture Placeholder 17">
            <a:extLst>
              <a:ext uri="{FF2B5EF4-FFF2-40B4-BE49-F238E27FC236}">
                <a16:creationId xmlns:a16="http://schemas.microsoft.com/office/drawing/2014/main" id="{3698C0E0-A691-4387-8AAB-2330C824603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7000" y="1271119"/>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pic>
    </p:spTree>
    <p:extLst>
      <p:ext uri="{BB962C8B-B14F-4D97-AF65-F5344CB8AC3E}">
        <p14:creationId xmlns:p14="http://schemas.microsoft.com/office/powerpoint/2010/main" val="23150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a:extLst>
              <a:ext uri="{FF2B5EF4-FFF2-40B4-BE49-F238E27FC236}">
                <a16:creationId xmlns:a16="http://schemas.microsoft.com/office/drawing/2014/main" id="{81A98B96-1D78-46A5-B1BC-EB94BA84A547}"/>
              </a:ext>
            </a:extLst>
          </p:cNvPr>
          <p:cNvSpPr txBox="1"/>
          <p:nvPr/>
        </p:nvSpPr>
        <p:spPr>
          <a:xfrm>
            <a:off x="8698936" y="3909705"/>
            <a:ext cx="1026706" cy="502573"/>
          </a:xfrm>
          <a:prstGeom prst="rect">
            <a:avLst/>
          </a:prstGeom>
          <a:noFill/>
          <a:ln>
            <a:solidFill>
              <a:srgbClr val="004990"/>
            </a:solidFill>
          </a:ln>
        </p:spPr>
        <p:txBody>
          <a:bodyPr wrap="square" rtlCol="0">
            <a:spAutoFit/>
          </a:bodyPr>
          <a:lstStyle/>
          <a:p>
            <a:pPr defTabSz="914247"/>
            <a:r>
              <a:rPr lang="en-US" sz="1333" dirty="0">
                <a:solidFill>
                  <a:prstClr val="black"/>
                </a:solidFill>
                <a:latin typeface="Calibri"/>
              </a:rPr>
              <a:t>100% Tagged</a:t>
            </a:r>
          </a:p>
        </p:txBody>
      </p:sp>
      <p:pic>
        <p:nvPicPr>
          <p:cNvPr id="38" name="Picture 37">
            <a:extLst>
              <a:ext uri="{FF2B5EF4-FFF2-40B4-BE49-F238E27FC236}">
                <a16:creationId xmlns:a16="http://schemas.microsoft.com/office/drawing/2014/main" id="{65E465B7-7334-476A-AC90-560DC515AC1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9465" y="3296216"/>
            <a:ext cx="695873" cy="891510"/>
          </a:xfrm>
          <a:prstGeom prst="rect">
            <a:avLst/>
          </a:prstGeom>
        </p:spPr>
      </p:pic>
      <p:sp>
        <p:nvSpPr>
          <p:cNvPr id="5" name="Slide Number Placeholder 4">
            <a:extLst>
              <a:ext uri="{FF2B5EF4-FFF2-40B4-BE49-F238E27FC236}">
                <a16:creationId xmlns:a16="http://schemas.microsoft.com/office/drawing/2014/main" id="{145C5E02-5F7F-4705-A1D2-B08E2933636E}"/>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20</a:t>
            </a:fld>
            <a:endParaRPr lang="id-ID" dirty="0">
              <a:solidFill>
                <a:prstClr val="black">
                  <a:tint val="75000"/>
                </a:prstClr>
              </a:solidFill>
              <a:latin typeface="Calibri"/>
            </a:endParaRPr>
          </a:p>
        </p:txBody>
      </p:sp>
      <p:sp>
        <p:nvSpPr>
          <p:cNvPr id="3" name="Title 2">
            <a:extLst>
              <a:ext uri="{FF2B5EF4-FFF2-40B4-BE49-F238E27FC236}">
                <a16:creationId xmlns:a16="http://schemas.microsoft.com/office/drawing/2014/main" id="{FD993EA8-84F5-4E3D-A0B8-0F5AF73DFC31}"/>
              </a:ext>
            </a:extLst>
          </p:cNvPr>
          <p:cNvSpPr>
            <a:spLocks noGrp="1"/>
          </p:cNvSpPr>
          <p:nvPr>
            <p:ph type="title" idx="4294967295"/>
          </p:nvPr>
        </p:nvSpPr>
        <p:spPr>
          <a:xfrm>
            <a:off x="4697188" y="30886"/>
            <a:ext cx="7530337" cy="1325033"/>
          </a:xfrm>
        </p:spPr>
        <p:txBody>
          <a:bodyPr>
            <a:normAutofit/>
          </a:bodyPr>
          <a:lstStyle/>
          <a:p>
            <a:r>
              <a:rPr lang="en-US" sz="3467" dirty="0"/>
              <a:t>Automated Static Document Remediation</a:t>
            </a:r>
          </a:p>
        </p:txBody>
      </p:sp>
      <p:grpSp>
        <p:nvGrpSpPr>
          <p:cNvPr id="55" name="Group 54">
            <a:extLst>
              <a:ext uri="{FF2B5EF4-FFF2-40B4-BE49-F238E27FC236}">
                <a16:creationId xmlns:a16="http://schemas.microsoft.com/office/drawing/2014/main" id="{C8D32EAF-1AAD-4579-8BD5-3A49B9D01B4B}"/>
              </a:ext>
            </a:extLst>
          </p:cNvPr>
          <p:cNvGrpSpPr/>
          <p:nvPr/>
        </p:nvGrpSpPr>
        <p:grpSpPr>
          <a:xfrm>
            <a:off x="0" y="212979"/>
            <a:ext cx="4498492" cy="1039659"/>
            <a:chOff x="0" y="412456"/>
            <a:chExt cx="6747738" cy="1559488"/>
          </a:xfrm>
        </p:grpSpPr>
        <p:pic>
          <p:nvPicPr>
            <p:cNvPr id="58" name="Picture 57">
              <a:extLst>
                <a:ext uri="{FF2B5EF4-FFF2-40B4-BE49-F238E27FC236}">
                  <a16:creationId xmlns:a16="http://schemas.microsoft.com/office/drawing/2014/main" id="{2FF8B3CD-129E-44E4-90C6-BC0E17862B58}"/>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59" name="Rectangle 58">
              <a:extLst>
                <a:ext uri="{FF2B5EF4-FFF2-40B4-BE49-F238E27FC236}">
                  <a16:creationId xmlns:a16="http://schemas.microsoft.com/office/drawing/2014/main" id="{3411F43E-6487-47D4-9CBA-793EFB1FCC21}"/>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9" name="TextBox 8">
            <a:extLst>
              <a:ext uri="{FF2B5EF4-FFF2-40B4-BE49-F238E27FC236}">
                <a16:creationId xmlns:a16="http://schemas.microsoft.com/office/drawing/2014/main" id="{5269C476-EB01-4408-87F8-7FEBEEDAB83E}"/>
              </a:ext>
            </a:extLst>
          </p:cNvPr>
          <p:cNvSpPr txBox="1"/>
          <p:nvPr/>
        </p:nvSpPr>
        <p:spPr>
          <a:xfrm>
            <a:off x="231217" y="2521086"/>
            <a:ext cx="1459353" cy="830997"/>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Select PDF Files to Remediate</a:t>
            </a:r>
          </a:p>
        </p:txBody>
      </p:sp>
      <p:sp>
        <p:nvSpPr>
          <p:cNvPr id="77" name="TextBox 76">
            <a:extLst>
              <a:ext uri="{FF2B5EF4-FFF2-40B4-BE49-F238E27FC236}">
                <a16:creationId xmlns:a16="http://schemas.microsoft.com/office/drawing/2014/main" id="{09C0D820-15A4-4FDF-8806-251ADB2B9CA6}"/>
              </a:ext>
            </a:extLst>
          </p:cNvPr>
          <p:cNvSpPr txBox="1"/>
          <p:nvPr/>
        </p:nvSpPr>
        <p:spPr>
          <a:xfrm>
            <a:off x="1795409" y="2521085"/>
            <a:ext cx="1459353"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Receive PDF Files</a:t>
            </a:r>
          </a:p>
        </p:txBody>
      </p:sp>
      <p:grpSp>
        <p:nvGrpSpPr>
          <p:cNvPr id="54" name="Group 53">
            <a:extLst>
              <a:ext uri="{FF2B5EF4-FFF2-40B4-BE49-F238E27FC236}">
                <a16:creationId xmlns:a16="http://schemas.microsoft.com/office/drawing/2014/main" id="{8741F883-53AA-4AFF-A42D-0995AE0F2168}"/>
              </a:ext>
            </a:extLst>
          </p:cNvPr>
          <p:cNvGrpSpPr/>
          <p:nvPr/>
        </p:nvGrpSpPr>
        <p:grpSpPr>
          <a:xfrm>
            <a:off x="2125160" y="3283356"/>
            <a:ext cx="900485" cy="2700558"/>
            <a:chOff x="3187740" y="4925033"/>
            <a:chExt cx="1350728" cy="4050837"/>
          </a:xfrm>
        </p:grpSpPr>
        <p:pic>
          <p:nvPicPr>
            <p:cNvPr id="21" name="Picture 20" descr="A picture containing monitor, table, sitting&#10;&#10;Description automatically generated">
              <a:extLst>
                <a:ext uri="{FF2B5EF4-FFF2-40B4-BE49-F238E27FC236}">
                  <a16:creationId xmlns:a16="http://schemas.microsoft.com/office/drawing/2014/main" id="{85C85C25-4BFC-4E03-AE26-1284BA3A0D3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242214" y="6317707"/>
              <a:ext cx="1219200" cy="1219200"/>
            </a:xfrm>
            <a:prstGeom prst="rect">
              <a:avLst/>
            </a:prstGeom>
          </p:spPr>
        </p:pic>
        <p:pic>
          <p:nvPicPr>
            <p:cNvPr id="78" name="Picture 77" descr="A picture containing monitor, table, sitting&#10;&#10;Description automatically generated">
              <a:extLst>
                <a:ext uri="{FF2B5EF4-FFF2-40B4-BE49-F238E27FC236}">
                  <a16:creationId xmlns:a16="http://schemas.microsoft.com/office/drawing/2014/main" id="{798B66A1-FDAC-4827-9E92-629B28653D0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187740" y="7756670"/>
              <a:ext cx="1219200" cy="1219200"/>
            </a:xfrm>
            <a:prstGeom prst="rect">
              <a:avLst/>
            </a:prstGeom>
          </p:spPr>
        </p:pic>
        <p:pic>
          <p:nvPicPr>
            <p:cNvPr id="79" name="Picture 78" descr="A picture containing monitor, table, sitting&#10;&#10;Description automatically generated">
              <a:extLst>
                <a:ext uri="{FF2B5EF4-FFF2-40B4-BE49-F238E27FC236}">
                  <a16:creationId xmlns:a16="http://schemas.microsoft.com/office/drawing/2014/main" id="{47C298F4-A046-478C-8ADF-8E97D6C177E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204665" y="4925033"/>
              <a:ext cx="1219200" cy="1219200"/>
            </a:xfrm>
            <a:prstGeom prst="rect">
              <a:avLst/>
            </a:prstGeom>
          </p:spPr>
        </p:pic>
        <p:sp>
          <p:nvSpPr>
            <p:cNvPr id="24" name="TextBox 23">
              <a:extLst>
                <a:ext uri="{FF2B5EF4-FFF2-40B4-BE49-F238E27FC236}">
                  <a16:creationId xmlns:a16="http://schemas.microsoft.com/office/drawing/2014/main" id="{F5913812-DDE1-4BCA-BF4A-9C64C7AF30B2}"/>
                </a:ext>
              </a:extLst>
            </p:cNvPr>
            <p:cNvSpPr txBox="1"/>
            <p:nvPr/>
          </p:nvSpPr>
          <p:spPr>
            <a:xfrm>
              <a:off x="3498069" y="5366044"/>
              <a:ext cx="640080" cy="415499"/>
            </a:xfrm>
            <a:prstGeom prst="rect">
              <a:avLst/>
            </a:prstGeom>
            <a:noFill/>
          </p:spPr>
          <p:txBody>
            <a:bodyPr wrap="square" rtlCol="0">
              <a:spAutoFit/>
            </a:bodyPr>
            <a:lstStyle/>
            <a:p>
              <a:pPr defTabSz="914247"/>
              <a:r>
                <a:rPr lang="en-US" sz="1200" b="1" dirty="0">
                  <a:solidFill>
                    <a:prstClr val="black"/>
                  </a:solidFill>
                  <a:latin typeface="Calibri"/>
                </a:rPr>
                <a:t>FTP</a:t>
              </a:r>
            </a:p>
          </p:txBody>
        </p:sp>
        <p:sp>
          <p:nvSpPr>
            <p:cNvPr id="80" name="TextBox 79">
              <a:extLst>
                <a:ext uri="{FF2B5EF4-FFF2-40B4-BE49-F238E27FC236}">
                  <a16:creationId xmlns:a16="http://schemas.microsoft.com/office/drawing/2014/main" id="{A4A18E5F-5B22-46EF-A4C5-D2900E973415}"/>
                </a:ext>
              </a:extLst>
            </p:cNvPr>
            <p:cNvSpPr txBox="1"/>
            <p:nvPr/>
          </p:nvSpPr>
          <p:spPr>
            <a:xfrm>
              <a:off x="3342129" y="6646147"/>
              <a:ext cx="1196339" cy="723180"/>
            </a:xfrm>
            <a:prstGeom prst="rect">
              <a:avLst/>
            </a:prstGeom>
            <a:noFill/>
          </p:spPr>
          <p:txBody>
            <a:bodyPr wrap="square" rtlCol="0">
              <a:spAutoFit/>
            </a:bodyPr>
            <a:lstStyle/>
            <a:p>
              <a:pPr algn="ctr" defTabSz="914247"/>
              <a:r>
                <a:rPr lang="en-US" sz="1200" b="1" dirty="0">
                  <a:solidFill>
                    <a:prstClr val="black"/>
                  </a:solidFill>
                  <a:latin typeface="Calibri"/>
                </a:rPr>
                <a:t>Hot</a:t>
              </a:r>
              <a:r>
                <a:rPr lang="en-US" sz="1333" b="1" dirty="0">
                  <a:solidFill>
                    <a:prstClr val="black"/>
                  </a:solidFill>
                  <a:latin typeface="Calibri"/>
                </a:rPr>
                <a:t> </a:t>
              </a:r>
              <a:r>
                <a:rPr lang="en-US" sz="1200" b="1" dirty="0">
                  <a:solidFill>
                    <a:prstClr val="black"/>
                  </a:solidFill>
                  <a:latin typeface="Calibri"/>
                </a:rPr>
                <a:t>Folder</a:t>
              </a:r>
            </a:p>
          </p:txBody>
        </p:sp>
        <p:sp>
          <p:nvSpPr>
            <p:cNvPr id="81" name="TextBox 80">
              <a:extLst>
                <a:ext uri="{FF2B5EF4-FFF2-40B4-BE49-F238E27FC236}">
                  <a16:creationId xmlns:a16="http://schemas.microsoft.com/office/drawing/2014/main" id="{4EC0D48A-9823-4000-91A7-8A3F354A7A11}"/>
                </a:ext>
              </a:extLst>
            </p:cNvPr>
            <p:cNvSpPr txBox="1"/>
            <p:nvPr/>
          </p:nvSpPr>
          <p:spPr>
            <a:xfrm>
              <a:off x="3507288" y="8119348"/>
              <a:ext cx="969480" cy="723180"/>
            </a:xfrm>
            <a:prstGeom prst="rect">
              <a:avLst/>
            </a:prstGeom>
            <a:noFill/>
          </p:spPr>
          <p:txBody>
            <a:bodyPr wrap="square" rtlCol="0">
              <a:spAutoFit/>
            </a:bodyPr>
            <a:lstStyle/>
            <a:p>
              <a:pPr defTabSz="914247"/>
              <a:r>
                <a:rPr lang="en-US" sz="1200" b="1" dirty="0">
                  <a:solidFill>
                    <a:prstClr val="black"/>
                  </a:solidFill>
                  <a:latin typeface="Calibri"/>
                </a:rPr>
                <a:t>Email</a:t>
              </a:r>
              <a:r>
                <a:rPr lang="en-US" sz="1333" b="1" dirty="0">
                  <a:solidFill>
                    <a:prstClr val="black"/>
                  </a:solidFill>
                  <a:latin typeface="Calibri"/>
                </a:rPr>
                <a:t> </a:t>
              </a:r>
              <a:r>
                <a:rPr lang="en-US" sz="1200" b="1" dirty="0">
                  <a:solidFill>
                    <a:prstClr val="black"/>
                  </a:solidFill>
                  <a:latin typeface="Calibri"/>
                </a:rPr>
                <a:t>Alias</a:t>
              </a:r>
            </a:p>
          </p:txBody>
        </p:sp>
      </p:grpSp>
      <p:sp>
        <p:nvSpPr>
          <p:cNvPr id="25" name="Arrow: Right 24">
            <a:extLst>
              <a:ext uri="{FF2B5EF4-FFF2-40B4-BE49-F238E27FC236}">
                <a16:creationId xmlns:a16="http://schemas.microsoft.com/office/drawing/2014/main" id="{84B5995D-54AD-4A97-92B4-AB5603815D5C}"/>
              </a:ext>
            </a:extLst>
          </p:cNvPr>
          <p:cNvSpPr/>
          <p:nvPr/>
        </p:nvSpPr>
        <p:spPr>
          <a:xfrm>
            <a:off x="1623864" y="4507007"/>
            <a:ext cx="460885" cy="2641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sp>
        <p:nvSpPr>
          <p:cNvPr id="101" name="Arrow: Right 100">
            <a:extLst>
              <a:ext uri="{FF2B5EF4-FFF2-40B4-BE49-F238E27FC236}">
                <a16:creationId xmlns:a16="http://schemas.microsoft.com/office/drawing/2014/main" id="{82DB99BB-A66D-4C1B-937B-102FB97C6A5F}"/>
              </a:ext>
            </a:extLst>
          </p:cNvPr>
          <p:cNvSpPr/>
          <p:nvPr/>
        </p:nvSpPr>
        <p:spPr>
          <a:xfrm>
            <a:off x="3168299" y="4507007"/>
            <a:ext cx="460885" cy="2641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pic>
        <p:nvPicPr>
          <p:cNvPr id="102" name="Picture 101">
            <a:extLst>
              <a:ext uri="{FF2B5EF4-FFF2-40B4-BE49-F238E27FC236}">
                <a16:creationId xmlns:a16="http://schemas.microsoft.com/office/drawing/2014/main" id="{1DF7C994-F44C-46CA-8B3D-2E5648C0EEF0}"/>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67223" y="3902025"/>
            <a:ext cx="1504239" cy="1439603"/>
          </a:xfrm>
          <a:prstGeom prst="rect">
            <a:avLst/>
          </a:prstGeom>
        </p:spPr>
      </p:pic>
      <p:sp>
        <p:nvSpPr>
          <p:cNvPr id="103" name="TextBox 102">
            <a:extLst>
              <a:ext uri="{FF2B5EF4-FFF2-40B4-BE49-F238E27FC236}">
                <a16:creationId xmlns:a16="http://schemas.microsoft.com/office/drawing/2014/main" id="{336D2B27-8905-493A-9071-E443C5F93EDC}"/>
              </a:ext>
            </a:extLst>
          </p:cNvPr>
          <p:cNvSpPr txBox="1"/>
          <p:nvPr/>
        </p:nvSpPr>
        <p:spPr>
          <a:xfrm>
            <a:off x="3867224" y="2527364"/>
            <a:ext cx="1459353"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Automatic PDF File Tagging</a:t>
            </a:r>
          </a:p>
        </p:txBody>
      </p:sp>
      <p:grpSp>
        <p:nvGrpSpPr>
          <p:cNvPr id="104" name="Group 103">
            <a:extLst>
              <a:ext uri="{FF2B5EF4-FFF2-40B4-BE49-F238E27FC236}">
                <a16:creationId xmlns:a16="http://schemas.microsoft.com/office/drawing/2014/main" id="{90C67C7D-87BA-4E13-A31A-FC998561767A}"/>
              </a:ext>
            </a:extLst>
          </p:cNvPr>
          <p:cNvGrpSpPr>
            <a:grpSpLocks noChangeAspect="1"/>
          </p:cNvGrpSpPr>
          <p:nvPr/>
        </p:nvGrpSpPr>
        <p:grpSpPr>
          <a:xfrm>
            <a:off x="3162200" y="5403331"/>
            <a:ext cx="2836490" cy="421359"/>
            <a:chOff x="3490370" y="4343583"/>
            <a:chExt cx="5437400" cy="807724"/>
          </a:xfrm>
        </p:grpSpPr>
        <p:sp>
          <p:nvSpPr>
            <p:cNvPr id="105" name="TextBox 104">
              <a:extLst>
                <a:ext uri="{FF2B5EF4-FFF2-40B4-BE49-F238E27FC236}">
                  <a16:creationId xmlns:a16="http://schemas.microsoft.com/office/drawing/2014/main" id="{8AA4A010-05A8-482E-9D83-B8D516E33CBB}"/>
                </a:ext>
              </a:extLst>
            </p:cNvPr>
            <p:cNvSpPr txBox="1"/>
            <p:nvPr/>
          </p:nvSpPr>
          <p:spPr>
            <a:xfrm>
              <a:off x="6858526" y="4416103"/>
              <a:ext cx="2069244" cy="570204"/>
            </a:xfrm>
            <a:prstGeom prst="rect">
              <a:avLst/>
            </a:prstGeom>
            <a:noFill/>
          </p:spPr>
          <p:txBody>
            <a:bodyPr wrap="square" rtlCol="0">
              <a:spAutoFit/>
            </a:bodyPr>
            <a:lstStyle/>
            <a:p>
              <a:pPr defTabSz="914247"/>
              <a:r>
                <a:rPr lang="en-US" sz="1333"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Publisher</a:t>
              </a:r>
            </a:p>
          </p:txBody>
        </p:sp>
        <p:grpSp>
          <p:nvGrpSpPr>
            <p:cNvPr id="106" name="Group 105">
              <a:extLst>
                <a:ext uri="{FF2B5EF4-FFF2-40B4-BE49-F238E27FC236}">
                  <a16:creationId xmlns:a16="http://schemas.microsoft.com/office/drawing/2014/main" id="{C3923B45-19D8-4D76-8314-09690E548230}"/>
                </a:ext>
              </a:extLst>
            </p:cNvPr>
            <p:cNvGrpSpPr>
              <a:grpSpLocks noChangeAspect="1"/>
            </p:cNvGrpSpPr>
            <p:nvPr/>
          </p:nvGrpSpPr>
          <p:grpSpPr>
            <a:xfrm>
              <a:off x="3490370" y="4343583"/>
              <a:ext cx="3368156" cy="807724"/>
              <a:chOff x="747112" y="6274842"/>
              <a:chExt cx="5010912" cy="1238478"/>
            </a:xfrm>
          </p:grpSpPr>
          <p:pic>
            <p:nvPicPr>
              <p:cNvPr id="107" name="Picture 106">
                <a:extLst>
                  <a:ext uri="{FF2B5EF4-FFF2-40B4-BE49-F238E27FC236}">
                    <a16:creationId xmlns:a16="http://schemas.microsoft.com/office/drawing/2014/main" id="{EA535DC4-28E8-4E8A-A0F7-F388005BD8BB}"/>
                  </a:ext>
                </a:extLst>
              </p:cNvPr>
              <p:cNvPicPr>
                <a:picLocks noChangeAspect="1"/>
              </p:cNvPicPr>
              <p:nvPr/>
            </p:nvPicPr>
            <p:blipFill>
              <a:blip r:embed="rId9"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108" name="Rectangle 107">
                <a:extLst>
                  <a:ext uri="{FF2B5EF4-FFF2-40B4-BE49-F238E27FC236}">
                    <a16:creationId xmlns:a16="http://schemas.microsoft.com/office/drawing/2014/main" id="{7CABDC25-8AFD-494D-B268-D4D08A1BDEDC}"/>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sp>
        <p:nvSpPr>
          <p:cNvPr id="109" name="Arrow: Right 108">
            <a:extLst>
              <a:ext uri="{FF2B5EF4-FFF2-40B4-BE49-F238E27FC236}">
                <a16:creationId xmlns:a16="http://schemas.microsoft.com/office/drawing/2014/main" id="{3D6E06C7-A3C8-4DF1-A2FC-48118EBD12EF}"/>
              </a:ext>
            </a:extLst>
          </p:cNvPr>
          <p:cNvSpPr/>
          <p:nvPr/>
        </p:nvSpPr>
        <p:spPr>
          <a:xfrm rot="20517798">
            <a:off x="5391987" y="3804522"/>
            <a:ext cx="1294231" cy="41580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r>
              <a:rPr lang="en-US" sz="1600" dirty="0">
                <a:solidFill>
                  <a:prstClr val="white"/>
                </a:solidFill>
                <a:latin typeface="Calibri"/>
              </a:rPr>
              <a:t>Secure FTP</a:t>
            </a:r>
          </a:p>
        </p:txBody>
      </p:sp>
      <p:sp>
        <p:nvSpPr>
          <p:cNvPr id="110" name="Arrow: Right 109">
            <a:extLst>
              <a:ext uri="{FF2B5EF4-FFF2-40B4-BE49-F238E27FC236}">
                <a16:creationId xmlns:a16="http://schemas.microsoft.com/office/drawing/2014/main" id="{9C8EF231-A332-4C9A-B2C7-282C6E9AA8C7}"/>
              </a:ext>
            </a:extLst>
          </p:cNvPr>
          <p:cNvSpPr/>
          <p:nvPr/>
        </p:nvSpPr>
        <p:spPr>
          <a:xfrm rot="1465316">
            <a:off x="5333277" y="5101111"/>
            <a:ext cx="1278720" cy="41195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r>
              <a:rPr lang="en-US" sz="1600" dirty="0">
                <a:solidFill>
                  <a:prstClr val="white"/>
                </a:solidFill>
                <a:latin typeface="Calibri"/>
              </a:rPr>
              <a:t>File </a:t>
            </a:r>
            <a:r>
              <a:rPr lang="en-US" sz="1400" dirty="0">
                <a:solidFill>
                  <a:prstClr val="white"/>
                </a:solidFill>
                <a:latin typeface="Calibri"/>
              </a:rPr>
              <a:t>Transfer</a:t>
            </a:r>
          </a:p>
        </p:txBody>
      </p:sp>
      <p:pic>
        <p:nvPicPr>
          <p:cNvPr id="113" name="Picture 112">
            <a:extLst>
              <a:ext uri="{FF2B5EF4-FFF2-40B4-BE49-F238E27FC236}">
                <a16:creationId xmlns:a16="http://schemas.microsoft.com/office/drawing/2014/main" id="{6D414246-3E28-4D08-B3CD-4C7EEF83305A}"/>
              </a:ext>
            </a:extLst>
          </p:cNvPr>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6721417" y="3273008"/>
            <a:ext cx="1013371" cy="963121"/>
          </a:xfrm>
          <a:prstGeom prst="rect">
            <a:avLst/>
          </a:prstGeom>
        </p:spPr>
      </p:pic>
      <p:sp>
        <p:nvSpPr>
          <p:cNvPr id="29" name="TextBox 28">
            <a:extLst>
              <a:ext uri="{FF2B5EF4-FFF2-40B4-BE49-F238E27FC236}">
                <a16:creationId xmlns:a16="http://schemas.microsoft.com/office/drawing/2014/main" id="{822770FC-9A8A-4B57-8C01-DD7D8A4E8348}"/>
              </a:ext>
            </a:extLst>
          </p:cNvPr>
          <p:cNvSpPr txBox="1"/>
          <p:nvPr/>
        </p:nvSpPr>
        <p:spPr>
          <a:xfrm>
            <a:off x="4309980" y="4415799"/>
            <a:ext cx="881194" cy="502573"/>
          </a:xfrm>
          <a:prstGeom prst="rect">
            <a:avLst/>
          </a:prstGeom>
          <a:noFill/>
        </p:spPr>
        <p:txBody>
          <a:bodyPr wrap="square" rtlCol="0">
            <a:spAutoFit/>
          </a:bodyPr>
          <a:lstStyle/>
          <a:p>
            <a:pPr defTabSz="914247"/>
            <a:r>
              <a:rPr lang="en-US" sz="1333" dirty="0">
                <a:solidFill>
                  <a:prstClr val="black"/>
                </a:solidFill>
                <a:latin typeface="Calibri"/>
              </a:rPr>
              <a:t>Mostly Tagged</a:t>
            </a:r>
          </a:p>
        </p:txBody>
      </p:sp>
      <p:grpSp>
        <p:nvGrpSpPr>
          <p:cNvPr id="114" name="Group 113">
            <a:extLst>
              <a:ext uri="{FF2B5EF4-FFF2-40B4-BE49-F238E27FC236}">
                <a16:creationId xmlns:a16="http://schemas.microsoft.com/office/drawing/2014/main" id="{7668A80C-B978-48BA-9C91-F1C2219CF990}"/>
              </a:ext>
            </a:extLst>
          </p:cNvPr>
          <p:cNvGrpSpPr>
            <a:grpSpLocks noChangeAspect="1"/>
          </p:cNvGrpSpPr>
          <p:nvPr/>
        </p:nvGrpSpPr>
        <p:grpSpPr>
          <a:xfrm>
            <a:off x="6869156" y="4323517"/>
            <a:ext cx="2836490" cy="421359"/>
            <a:chOff x="3490370" y="4343583"/>
            <a:chExt cx="5437400" cy="807724"/>
          </a:xfrm>
        </p:grpSpPr>
        <p:sp>
          <p:nvSpPr>
            <p:cNvPr id="115" name="TextBox 114">
              <a:extLst>
                <a:ext uri="{FF2B5EF4-FFF2-40B4-BE49-F238E27FC236}">
                  <a16:creationId xmlns:a16="http://schemas.microsoft.com/office/drawing/2014/main" id="{5CC8857C-E043-48BD-AA76-744A5D76E777}"/>
                </a:ext>
              </a:extLst>
            </p:cNvPr>
            <p:cNvSpPr txBox="1"/>
            <p:nvPr/>
          </p:nvSpPr>
          <p:spPr>
            <a:xfrm>
              <a:off x="6858526" y="4416103"/>
              <a:ext cx="2069244" cy="570204"/>
            </a:xfrm>
            <a:prstGeom prst="rect">
              <a:avLst/>
            </a:prstGeom>
            <a:noFill/>
          </p:spPr>
          <p:txBody>
            <a:bodyPr wrap="square" rtlCol="0">
              <a:spAutoFit/>
            </a:bodyPr>
            <a:lstStyle/>
            <a:p>
              <a:pPr defTabSz="914247"/>
              <a:r>
                <a:rPr lang="en-US" sz="1333"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Services</a:t>
              </a:r>
            </a:p>
          </p:txBody>
        </p:sp>
        <p:grpSp>
          <p:nvGrpSpPr>
            <p:cNvPr id="116" name="Group 115">
              <a:extLst>
                <a:ext uri="{FF2B5EF4-FFF2-40B4-BE49-F238E27FC236}">
                  <a16:creationId xmlns:a16="http://schemas.microsoft.com/office/drawing/2014/main" id="{D1CC8C98-8B6E-4F55-8680-02D7EAEAF6D9}"/>
                </a:ext>
              </a:extLst>
            </p:cNvPr>
            <p:cNvGrpSpPr>
              <a:grpSpLocks noChangeAspect="1"/>
            </p:cNvGrpSpPr>
            <p:nvPr/>
          </p:nvGrpSpPr>
          <p:grpSpPr>
            <a:xfrm>
              <a:off x="3490370" y="4343583"/>
              <a:ext cx="3368156" cy="807724"/>
              <a:chOff x="747112" y="6274842"/>
              <a:chExt cx="5010912" cy="1238478"/>
            </a:xfrm>
          </p:grpSpPr>
          <p:pic>
            <p:nvPicPr>
              <p:cNvPr id="117" name="Picture 116">
                <a:extLst>
                  <a:ext uri="{FF2B5EF4-FFF2-40B4-BE49-F238E27FC236}">
                    <a16:creationId xmlns:a16="http://schemas.microsoft.com/office/drawing/2014/main" id="{EEF5A230-DFD8-4E4D-A9B7-DC0F16967229}"/>
                  </a:ext>
                </a:extLst>
              </p:cNvPr>
              <p:cNvPicPr>
                <a:picLocks noChangeAspect="1"/>
              </p:cNvPicPr>
              <p:nvPr/>
            </p:nvPicPr>
            <p:blipFill>
              <a:blip r:embed="rId9"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118" name="Rectangle 117">
                <a:extLst>
                  <a:ext uri="{FF2B5EF4-FFF2-40B4-BE49-F238E27FC236}">
                    <a16:creationId xmlns:a16="http://schemas.microsoft.com/office/drawing/2014/main" id="{872908F5-B602-4A30-B849-2AB650C8670C}"/>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pic>
        <p:nvPicPr>
          <p:cNvPr id="31" name="Picture 30">
            <a:extLst>
              <a:ext uri="{FF2B5EF4-FFF2-40B4-BE49-F238E27FC236}">
                <a16:creationId xmlns:a16="http://schemas.microsoft.com/office/drawing/2014/main" id="{AE233251-23AE-4E4C-99BD-A681DFC6CCF4}"/>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flipH="1">
            <a:off x="8010402" y="3504180"/>
            <a:ext cx="553999" cy="553999"/>
          </a:xfrm>
          <a:prstGeom prst="rect">
            <a:avLst/>
          </a:prstGeom>
        </p:spPr>
      </p:pic>
      <p:sp>
        <p:nvSpPr>
          <p:cNvPr id="111" name="TextBox 110">
            <a:extLst>
              <a:ext uri="{FF2B5EF4-FFF2-40B4-BE49-F238E27FC236}">
                <a16:creationId xmlns:a16="http://schemas.microsoft.com/office/drawing/2014/main" id="{0B42DE0F-89A0-48B7-AC87-6604166CB812}"/>
              </a:ext>
            </a:extLst>
          </p:cNvPr>
          <p:cNvSpPr txBox="1"/>
          <p:nvPr/>
        </p:nvSpPr>
        <p:spPr>
          <a:xfrm>
            <a:off x="6847566" y="2776477"/>
            <a:ext cx="2743199" cy="338554"/>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Quality Assurance and Testing</a:t>
            </a:r>
          </a:p>
        </p:txBody>
      </p:sp>
      <p:sp>
        <p:nvSpPr>
          <p:cNvPr id="120" name="TextBox 119">
            <a:extLst>
              <a:ext uri="{FF2B5EF4-FFF2-40B4-BE49-F238E27FC236}">
                <a16:creationId xmlns:a16="http://schemas.microsoft.com/office/drawing/2014/main" id="{C72EED73-68FB-40A2-A59E-6EF3B53C07C2}"/>
              </a:ext>
            </a:extLst>
          </p:cNvPr>
          <p:cNvSpPr txBox="1"/>
          <p:nvPr/>
        </p:nvSpPr>
        <p:spPr>
          <a:xfrm>
            <a:off x="6828101" y="6202462"/>
            <a:ext cx="2762664" cy="338554"/>
          </a:xfrm>
          <a:prstGeom prst="rect">
            <a:avLst/>
          </a:prstGeom>
          <a:noFill/>
          <a:ln>
            <a:noFill/>
          </a:ln>
        </p:spPr>
        <p:txBody>
          <a:bodyPr wrap="square" rtlCol="0">
            <a:spAutoFit/>
          </a:bodyPr>
          <a:lstStyle/>
          <a:p>
            <a:pPr algn="ctr" defTabSz="914247"/>
            <a:r>
              <a:rPr lang="en-US" sz="1600" b="1" dirty="0">
                <a:solidFill>
                  <a:prstClr val="black"/>
                </a:solidFill>
                <a:latin typeface="Calibri"/>
              </a:rPr>
              <a:t>Internal QA and Testing</a:t>
            </a:r>
          </a:p>
        </p:txBody>
      </p:sp>
      <p:pic>
        <p:nvPicPr>
          <p:cNvPr id="41" name="Picture 40" descr="A close up of a logo&#10;&#10;Description automatically generated">
            <a:extLst>
              <a:ext uri="{FF2B5EF4-FFF2-40B4-BE49-F238E27FC236}">
                <a16:creationId xmlns:a16="http://schemas.microsoft.com/office/drawing/2014/main" id="{8DA12E5F-E8E4-4A03-9A5F-5DAB4798B101}"/>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687399" y="4989113"/>
            <a:ext cx="1137920" cy="1137920"/>
          </a:xfrm>
          <a:prstGeom prst="rect">
            <a:avLst/>
          </a:prstGeom>
        </p:spPr>
      </p:pic>
      <p:pic>
        <p:nvPicPr>
          <p:cNvPr id="121" name="Picture 120">
            <a:extLst>
              <a:ext uri="{FF2B5EF4-FFF2-40B4-BE49-F238E27FC236}">
                <a16:creationId xmlns:a16="http://schemas.microsoft.com/office/drawing/2014/main" id="{9732BC37-26D0-49A9-B3DC-7D8D7C9E957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9465" y="5097396"/>
            <a:ext cx="695873" cy="891510"/>
          </a:xfrm>
          <a:prstGeom prst="rect">
            <a:avLst/>
          </a:prstGeom>
        </p:spPr>
      </p:pic>
      <p:pic>
        <p:nvPicPr>
          <p:cNvPr id="122" name="Picture 121">
            <a:extLst>
              <a:ext uri="{FF2B5EF4-FFF2-40B4-BE49-F238E27FC236}">
                <a16:creationId xmlns:a16="http://schemas.microsoft.com/office/drawing/2014/main" id="{CCECA884-A197-48F2-A30C-22544B277086}"/>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flipH="1">
            <a:off x="8010402" y="5305361"/>
            <a:ext cx="553999" cy="553999"/>
          </a:xfrm>
          <a:prstGeom prst="rect">
            <a:avLst/>
          </a:prstGeom>
        </p:spPr>
      </p:pic>
      <p:sp>
        <p:nvSpPr>
          <p:cNvPr id="46" name="TextBox 45">
            <a:extLst>
              <a:ext uri="{FF2B5EF4-FFF2-40B4-BE49-F238E27FC236}">
                <a16:creationId xmlns:a16="http://schemas.microsoft.com/office/drawing/2014/main" id="{33C4A9DB-5A39-4300-9D3F-EF4CD4911196}"/>
              </a:ext>
            </a:extLst>
          </p:cNvPr>
          <p:cNvSpPr txBox="1"/>
          <p:nvPr/>
        </p:nvSpPr>
        <p:spPr>
          <a:xfrm>
            <a:off x="8626198" y="5097396"/>
            <a:ext cx="1276401" cy="707694"/>
          </a:xfrm>
          <a:prstGeom prst="rect">
            <a:avLst/>
          </a:prstGeom>
          <a:noFill/>
        </p:spPr>
        <p:txBody>
          <a:bodyPr wrap="square" rtlCol="0">
            <a:spAutoFit/>
          </a:bodyPr>
          <a:lstStyle/>
          <a:p>
            <a:pPr defTabSz="914247"/>
            <a:r>
              <a:rPr lang="en-US" sz="1333" dirty="0">
                <a:solidFill>
                  <a:prstClr val="black"/>
                </a:solidFill>
                <a:latin typeface="Calibri"/>
              </a:rPr>
              <a:t>JAWS, NVDA, Assistive Technologies</a:t>
            </a:r>
          </a:p>
        </p:txBody>
      </p:sp>
      <p:sp>
        <p:nvSpPr>
          <p:cNvPr id="123" name="TextBox 122">
            <a:extLst>
              <a:ext uri="{FF2B5EF4-FFF2-40B4-BE49-F238E27FC236}">
                <a16:creationId xmlns:a16="http://schemas.microsoft.com/office/drawing/2014/main" id="{84A769ED-1644-4B94-B9F9-ABE3BE248836}"/>
              </a:ext>
            </a:extLst>
          </p:cNvPr>
          <p:cNvSpPr txBox="1"/>
          <p:nvPr/>
        </p:nvSpPr>
        <p:spPr>
          <a:xfrm>
            <a:off x="8643930" y="5727383"/>
            <a:ext cx="1026706" cy="502573"/>
          </a:xfrm>
          <a:prstGeom prst="rect">
            <a:avLst/>
          </a:prstGeom>
          <a:noFill/>
          <a:ln>
            <a:solidFill>
              <a:srgbClr val="004990"/>
            </a:solidFill>
          </a:ln>
        </p:spPr>
        <p:txBody>
          <a:bodyPr wrap="square" rtlCol="0">
            <a:spAutoFit/>
          </a:bodyPr>
          <a:lstStyle/>
          <a:p>
            <a:pPr defTabSz="914247"/>
            <a:r>
              <a:rPr lang="en-US" sz="1333" dirty="0">
                <a:solidFill>
                  <a:prstClr val="black"/>
                </a:solidFill>
                <a:latin typeface="Calibri"/>
              </a:rPr>
              <a:t>100% Tagged</a:t>
            </a:r>
          </a:p>
        </p:txBody>
      </p:sp>
      <p:sp>
        <p:nvSpPr>
          <p:cNvPr id="124" name="Arrow: Right 123">
            <a:extLst>
              <a:ext uri="{FF2B5EF4-FFF2-40B4-BE49-F238E27FC236}">
                <a16:creationId xmlns:a16="http://schemas.microsoft.com/office/drawing/2014/main" id="{CFF7EEEF-876D-4292-8919-506CCFE79F57}"/>
              </a:ext>
            </a:extLst>
          </p:cNvPr>
          <p:cNvSpPr/>
          <p:nvPr/>
        </p:nvSpPr>
        <p:spPr>
          <a:xfrm rot="2077793">
            <a:off x="9765906" y="3943547"/>
            <a:ext cx="1211411" cy="41580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r>
              <a:rPr lang="en-US" sz="1600" dirty="0">
                <a:solidFill>
                  <a:prstClr val="white"/>
                </a:solidFill>
                <a:latin typeface="Calibri"/>
              </a:rPr>
              <a:t>Secure FTP</a:t>
            </a:r>
          </a:p>
        </p:txBody>
      </p:sp>
      <p:sp>
        <p:nvSpPr>
          <p:cNvPr id="48" name="Flowchart: Magnetic Disk 47">
            <a:extLst>
              <a:ext uri="{FF2B5EF4-FFF2-40B4-BE49-F238E27FC236}">
                <a16:creationId xmlns:a16="http://schemas.microsoft.com/office/drawing/2014/main" id="{C2BD4A37-B292-4A9E-926E-E3A3F9FAC3BA}"/>
              </a:ext>
            </a:extLst>
          </p:cNvPr>
          <p:cNvSpPr/>
          <p:nvPr/>
        </p:nvSpPr>
        <p:spPr>
          <a:xfrm>
            <a:off x="10988155" y="4109765"/>
            <a:ext cx="1000932" cy="1108899"/>
          </a:xfrm>
          <a:prstGeom prst="flowChartMagneticDisk">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Accessible Document Landing Directory</a:t>
            </a:r>
          </a:p>
        </p:txBody>
      </p:sp>
      <p:sp>
        <p:nvSpPr>
          <p:cNvPr id="125" name="Arrow: Right 124">
            <a:extLst>
              <a:ext uri="{FF2B5EF4-FFF2-40B4-BE49-F238E27FC236}">
                <a16:creationId xmlns:a16="http://schemas.microsoft.com/office/drawing/2014/main" id="{FA949DD0-105C-4E98-AEB7-2454811EE315}"/>
              </a:ext>
            </a:extLst>
          </p:cNvPr>
          <p:cNvSpPr/>
          <p:nvPr/>
        </p:nvSpPr>
        <p:spPr>
          <a:xfrm rot="19594900">
            <a:off x="9724927" y="5124988"/>
            <a:ext cx="1278720" cy="41195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r>
              <a:rPr lang="en-US" sz="1400" dirty="0">
                <a:solidFill>
                  <a:prstClr val="white"/>
                </a:solidFill>
                <a:latin typeface="Calibri"/>
              </a:rPr>
              <a:t>File Transfer</a:t>
            </a:r>
          </a:p>
        </p:txBody>
      </p:sp>
      <p:graphicFrame>
        <p:nvGraphicFramePr>
          <p:cNvPr id="49" name="Table 48">
            <a:extLst>
              <a:ext uri="{FF2B5EF4-FFF2-40B4-BE49-F238E27FC236}">
                <a16:creationId xmlns:a16="http://schemas.microsoft.com/office/drawing/2014/main" id="{8D0E2381-49A0-4E6C-9D2F-0C4CADA1E5C4}"/>
              </a:ext>
            </a:extLst>
          </p:cNvPr>
          <p:cNvGraphicFramePr>
            <a:graphicFrameLocks noGrp="1"/>
          </p:cNvGraphicFramePr>
          <p:nvPr/>
        </p:nvGraphicFramePr>
        <p:xfrm>
          <a:off x="1126951" y="1767477"/>
          <a:ext cx="9861204" cy="630723"/>
        </p:xfrm>
        <a:graphic>
          <a:graphicData uri="http://schemas.openxmlformats.org/drawingml/2006/table">
            <a:tbl>
              <a:tblPr firstRow="1" bandRow="1">
                <a:tableStyleId>{5C22544A-7EE6-4342-B048-85BDC9FD1C3A}</a:tableStyleId>
              </a:tblPr>
              <a:tblGrid>
                <a:gridCol w="1643534">
                  <a:extLst>
                    <a:ext uri="{9D8B030D-6E8A-4147-A177-3AD203B41FA5}">
                      <a16:colId xmlns:a16="http://schemas.microsoft.com/office/drawing/2014/main" val="2335036972"/>
                    </a:ext>
                  </a:extLst>
                </a:gridCol>
                <a:gridCol w="1643534">
                  <a:extLst>
                    <a:ext uri="{9D8B030D-6E8A-4147-A177-3AD203B41FA5}">
                      <a16:colId xmlns:a16="http://schemas.microsoft.com/office/drawing/2014/main" val="2694579174"/>
                    </a:ext>
                  </a:extLst>
                </a:gridCol>
                <a:gridCol w="1643534">
                  <a:extLst>
                    <a:ext uri="{9D8B030D-6E8A-4147-A177-3AD203B41FA5}">
                      <a16:colId xmlns:a16="http://schemas.microsoft.com/office/drawing/2014/main" val="134178094"/>
                    </a:ext>
                  </a:extLst>
                </a:gridCol>
                <a:gridCol w="1643534">
                  <a:extLst>
                    <a:ext uri="{9D8B030D-6E8A-4147-A177-3AD203B41FA5}">
                      <a16:colId xmlns:a16="http://schemas.microsoft.com/office/drawing/2014/main" val="3092346963"/>
                    </a:ext>
                  </a:extLst>
                </a:gridCol>
                <a:gridCol w="1643534">
                  <a:extLst>
                    <a:ext uri="{9D8B030D-6E8A-4147-A177-3AD203B41FA5}">
                      <a16:colId xmlns:a16="http://schemas.microsoft.com/office/drawing/2014/main" val="214414132"/>
                    </a:ext>
                  </a:extLst>
                </a:gridCol>
                <a:gridCol w="1643534">
                  <a:extLst>
                    <a:ext uri="{9D8B030D-6E8A-4147-A177-3AD203B41FA5}">
                      <a16:colId xmlns:a16="http://schemas.microsoft.com/office/drawing/2014/main" val="1535806673"/>
                    </a:ext>
                  </a:extLst>
                </a:gridCol>
              </a:tblGrid>
              <a:tr h="630723">
                <a:tc>
                  <a:txBody>
                    <a:bodyPr/>
                    <a:lstStyle/>
                    <a:p>
                      <a:pPr algn="ctr"/>
                      <a:r>
                        <a:rPr lang="en-US" sz="1600" b="0" dirty="0"/>
                        <a:t>Visibility &amp; Reporting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Workflow Automation</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Job Tracking</a:t>
                      </a:r>
                    </a:p>
                    <a:p>
                      <a:pPr algn="ctr"/>
                      <a:r>
                        <a:rPr lang="en-US" sz="1600" b="0" dirty="0"/>
                        <a:t>SLA Tracking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Exception Handling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Archive</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Accessible Delivery</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extLst>
                  <a:ext uri="{0D108BD9-81ED-4DB2-BD59-A6C34878D82A}">
                    <a16:rowId xmlns:a16="http://schemas.microsoft.com/office/drawing/2014/main" val="3046380168"/>
                  </a:ext>
                </a:extLst>
              </a:tr>
            </a:tbl>
          </a:graphicData>
        </a:graphic>
      </p:graphicFrame>
      <p:sp>
        <p:nvSpPr>
          <p:cNvPr id="50" name="Isosceles Triangle 49">
            <a:extLst>
              <a:ext uri="{FF2B5EF4-FFF2-40B4-BE49-F238E27FC236}">
                <a16:creationId xmlns:a16="http://schemas.microsoft.com/office/drawing/2014/main" id="{792F96DE-CB70-4995-B0C9-8808057F7C52}"/>
              </a:ext>
            </a:extLst>
          </p:cNvPr>
          <p:cNvSpPr/>
          <p:nvPr/>
        </p:nvSpPr>
        <p:spPr>
          <a:xfrm rot="5400000">
            <a:off x="10997571" y="1765830"/>
            <a:ext cx="605856" cy="624689"/>
          </a:xfrm>
          <a:prstGeom prst="triangle">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
        <p:nvSpPr>
          <p:cNvPr id="127" name="Isosceles Triangle 126">
            <a:extLst>
              <a:ext uri="{FF2B5EF4-FFF2-40B4-BE49-F238E27FC236}">
                <a16:creationId xmlns:a16="http://schemas.microsoft.com/office/drawing/2014/main" id="{3FC0F025-ED3E-41AB-AB4B-320E5CE93CE0}"/>
              </a:ext>
            </a:extLst>
          </p:cNvPr>
          <p:cNvSpPr/>
          <p:nvPr/>
        </p:nvSpPr>
        <p:spPr>
          <a:xfrm rot="16200000">
            <a:off x="511680" y="1767056"/>
            <a:ext cx="605855" cy="624689"/>
          </a:xfrm>
          <a:prstGeom prst="triangle">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nvGrpSpPr>
          <p:cNvPr id="52" name="Group 51">
            <a:extLst>
              <a:ext uri="{FF2B5EF4-FFF2-40B4-BE49-F238E27FC236}">
                <a16:creationId xmlns:a16="http://schemas.microsoft.com/office/drawing/2014/main" id="{6372CB96-4207-493B-891B-559B4DDD7332}"/>
              </a:ext>
            </a:extLst>
          </p:cNvPr>
          <p:cNvGrpSpPr/>
          <p:nvPr/>
        </p:nvGrpSpPr>
        <p:grpSpPr>
          <a:xfrm>
            <a:off x="4209243" y="1274551"/>
            <a:ext cx="4974783" cy="518949"/>
            <a:chOff x="1813598" y="1502707"/>
            <a:chExt cx="7462174" cy="778424"/>
          </a:xfrm>
        </p:grpSpPr>
        <p:grpSp>
          <p:nvGrpSpPr>
            <p:cNvPr id="51" name="Group 50">
              <a:extLst>
                <a:ext uri="{FF2B5EF4-FFF2-40B4-BE49-F238E27FC236}">
                  <a16:creationId xmlns:a16="http://schemas.microsoft.com/office/drawing/2014/main" id="{BCA57C11-8547-435D-B653-7608819E92C2}"/>
                </a:ext>
              </a:extLst>
            </p:cNvPr>
            <p:cNvGrpSpPr/>
            <p:nvPr/>
          </p:nvGrpSpPr>
          <p:grpSpPr>
            <a:xfrm>
              <a:off x="1813598" y="1502707"/>
              <a:ext cx="3368156" cy="778424"/>
              <a:chOff x="1813598" y="1502707"/>
              <a:chExt cx="3368156" cy="778424"/>
            </a:xfrm>
          </p:grpSpPr>
          <p:pic>
            <p:nvPicPr>
              <p:cNvPr id="131" name="Picture 130">
                <a:extLst>
                  <a:ext uri="{FF2B5EF4-FFF2-40B4-BE49-F238E27FC236}">
                    <a16:creationId xmlns:a16="http://schemas.microsoft.com/office/drawing/2014/main" id="{CED6407C-FF23-4345-A68B-10CED541D169}"/>
                  </a:ext>
                </a:extLst>
              </p:cNvPr>
              <p:cNvPicPr>
                <a:picLocks noChangeAspect="1"/>
              </p:cNvPicPr>
              <p:nvPr/>
            </p:nvPicPr>
            <p:blipFill>
              <a:blip r:embed="rId16"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13598" y="1502707"/>
                <a:ext cx="3368156" cy="778424"/>
              </a:xfrm>
              <a:prstGeom prst="rect">
                <a:avLst/>
              </a:prstGeom>
            </p:spPr>
          </p:pic>
          <p:sp>
            <p:nvSpPr>
              <p:cNvPr id="132" name="Rectangle 131">
                <a:extLst>
                  <a:ext uri="{FF2B5EF4-FFF2-40B4-BE49-F238E27FC236}">
                    <a16:creationId xmlns:a16="http://schemas.microsoft.com/office/drawing/2014/main" id="{C31D2F45-9867-4A73-A9BD-ECA67EFD1CC0}"/>
                  </a:ext>
                </a:extLst>
              </p:cNvPr>
              <p:cNvSpPr/>
              <p:nvPr/>
            </p:nvSpPr>
            <p:spPr>
              <a:xfrm>
                <a:off x="2837740" y="2012249"/>
                <a:ext cx="2069244" cy="154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130" name="TextBox 129">
              <a:extLst>
                <a:ext uri="{FF2B5EF4-FFF2-40B4-BE49-F238E27FC236}">
                  <a16:creationId xmlns:a16="http://schemas.microsoft.com/office/drawing/2014/main" id="{83295C89-3DC2-47AD-9A5D-BAF1CEF6F478}"/>
                </a:ext>
              </a:extLst>
            </p:cNvPr>
            <p:cNvSpPr txBox="1"/>
            <p:nvPr/>
          </p:nvSpPr>
          <p:spPr>
            <a:xfrm>
              <a:off x="5181753" y="1595266"/>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Dashboard</a:t>
              </a:r>
            </a:p>
          </p:txBody>
        </p:sp>
      </p:grpSp>
      <p:sp>
        <p:nvSpPr>
          <p:cNvPr id="133" name="TextBox 132">
            <a:extLst>
              <a:ext uri="{FF2B5EF4-FFF2-40B4-BE49-F238E27FC236}">
                <a16:creationId xmlns:a16="http://schemas.microsoft.com/office/drawing/2014/main" id="{276117A3-92DF-4740-8535-CC2EF2AFD683}"/>
              </a:ext>
            </a:extLst>
          </p:cNvPr>
          <p:cNvSpPr txBox="1"/>
          <p:nvPr/>
        </p:nvSpPr>
        <p:spPr>
          <a:xfrm>
            <a:off x="10624124" y="2552089"/>
            <a:ext cx="1459353"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Deliver Accessible Files</a:t>
            </a:r>
          </a:p>
        </p:txBody>
      </p:sp>
      <p:pic>
        <p:nvPicPr>
          <p:cNvPr id="140" name="Picture 139">
            <a:extLst>
              <a:ext uri="{FF2B5EF4-FFF2-40B4-BE49-F238E27FC236}">
                <a16:creationId xmlns:a16="http://schemas.microsoft.com/office/drawing/2014/main" id="{7CD1098A-386D-4287-9AD0-79CBB1355DA1}"/>
              </a:ext>
            </a:extLst>
          </p:cNvPr>
          <p:cNvPicPr>
            <a:picLocks noChangeAspect="1"/>
          </p:cNvPicPr>
          <p:nvPr/>
        </p:nvPicPr>
        <p:blipFill>
          <a:blip r:embed="rId1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398890" y="5727383"/>
            <a:ext cx="2211103" cy="409705"/>
          </a:xfrm>
          <a:prstGeom prst="rect">
            <a:avLst/>
          </a:prstGeom>
        </p:spPr>
      </p:pic>
      <p:grpSp>
        <p:nvGrpSpPr>
          <p:cNvPr id="2" name="Group 1">
            <a:extLst>
              <a:ext uri="{FF2B5EF4-FFF2-40B4-BE49-F238E27FC236}">
                <a16:creationId xmlns:a16="http://schemas.microsoft.com/office/drawing/2014/main" id="{F858B1C1-1E81-465A-8405-8F51B7BA32C8}"/>
              </a:ext>
            </a:extLst>
          </p:cNvPr>
          <p:cNvGrpSpPr/>
          <p:nvPr/>
        </p:nvGrpSpPr>
        <p:grpSpPr>
          <a:xfrm>
            <a:off x="403108" y="3163391"/>
            <a:ext cx="1100427" cy="3328219"/>
            <a:chOff x="604662" y="4745086"/>
            <a:chExt cx="1650640" cy="4992329"/>
          </a:xfrm>
        </p:grpSpPr>
        <p:grpSp>
          <p:nvGrpSpPr>
            <p:cNvPr id="53" name="Group 52">
              <a:extLst>
                <a:ext uri="{FF2B5EF4-FFF2-40B4-BE49-F238E27FC236}">
                  <a16:creationId xmlns:a16="http://schemas.microsoft.com/office/drawing/2014/main" id="{9367C13A-CB51-44A4-B274-B18777FE3826}"/>
                </a:ext>
              </a:extLst>
            </p:cNvPr>
            <p:cNvGrpSpPr/>
            <p:nvPr/>
          </p:nvGrpSpPr>
          <p:grpSpPr>
            <a:xfrm>
              <a:off x="604662" y="4745086"/>
              <a:ext cx="1602397" cy="3679354"/>
              <a:chOff x="636278" y="4931290"/>
              <a:chExt cx="1602397" cy="3679354"/>
            </a:xfrm>
          </p:grpSpPr>
          <p:sp>
            <p:nvSpPr>
              <p:cNvPr id="60" name="Flowchart: Multidocument 59">
                <a:extLst>
                  <a:ext uri="{FF2B5EF4-FFF2-40B4-BE49-F238E27FC236}">
                    <a16:creationId xmlns:a16="http://schemas.microsoft.com/office/drawing/2014/main" id="{6744E31A-067C-4AAE-BACF-42A2B5C2B7B2}"/>
                  </a:ext>
                </a:extLst>
              </p:cNvPr>
              <p:cNvSpPr/>
              <p:nvPr/>
            </p:nvSpPr>
            <p:spPr>
              <a:xfrm>
                <a:off x="644006" y="4931290"/>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Published, Marketing</a:t>
                </a:r>
              </a:p>
            </p:txBody>
          </p:sp>
          <p:sp>
            <p:nvSpPr>
              <p:cNvPr id="61" name="Flowchart: Multidocument 60">
                <a:extLst>
                  <a:ext uri="{FF2B5EF4-FFF2-40B4-BE49-F238E27FC236}">
                    <a16:creationId xmlns:a16="http://schemas.microsoft.com/office/drawing/2014/main" id="{FCCFE25F-073A-4B33-8D9D-405A5095E6C2}"/>
                  </a:ext>
                </a:extLst>
              </p:cNvPr>
              <p:cNvSpPr/>
              <p:nvPr/>
            </p:nvSpPr>
            <p:spPr>
              <a:xfrm>
                <a:off x="636278" y="6227261"/>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Ad Hoc</a:t>
                </a:r>
              </a:p>
            </p:txBody>
          </p:sp>
          <p:sp>
            <p:nvSpPr>
              <p:cNvPr id="62" name="Flowchart: Multidocument 61">
                <a:extLst>
                  <a:ext uri="{FF2B5EF4-FFF2-40B4-BE49-F238E27FC236}">
                    <a16:creationId xmlns:a16="http://schemas.microsoft.com/office/drawing/2014/main" id="{2DF77F2A-8058-4349-A9A6-35A29883282F}"/>
                  </a:ext>
                </a:extLst>
              </p:cNvPr>
              <p:cNvSpPr/>
              <p:nvPr/>
            </p:nvSpPr>
            <p:spPr>
              <a:xfrm>
                <a:off x="644006" y="7540236"/>
                <a:ext cx="1585033" cy="1070408"/>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Internal, HR</a:t>
                </a:r>
              </a:p>
            </p:txBody>
          </p:sp>
        </p:grpSp>
        <p:sp>
          <p:nvSpPr>
            <p:cNvPr id="63" name="Flowchart: Multidocument 62">
              <a:extLst>
                <a:ext uri="{FF2B5EF4-FFF2-40B4-BE49-F238E27FC236}">
                  <a16:creationId xmlns:a16="http://schemas.microsoft.com/office/drawing/2014/main" id="{A2150477-29F9-4523-8D12-B19B5F247B2F}"/>
                </a:ext>
              </a:extLst>
            </p:cNvPr>
            <p:cNvSpPr/>
            <p:nvPr/>
          </p:nvSpPr>
          <p:spPr>
            <a:xfrm>
              <a:off x="660633" y="8618884"/>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Web, Interactive</a:t>
              </a:r>
            </a:p>
          </p:txBody>
        </p:sp>
      </p:grpSp>
      <p:pic>
        <p:nvPicPr>
          <p:cNvPr id="83" name="Picture 2" descr="Related image">
            <a:extLst>
              <a:ext uri="{FF2B5EF4-FFF2-40B4-BE49-F238E27FC236}">
                <a16:creationId xmlns:a16="http://schemas.microsoft.com/office/drawing/2014/main" id="{F7AFC154-6936-459C-A2F2-5E7F984A926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28399" y="3379740"/>
            <a:ext cx="340765" cy="37122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61DC3FF-1EED-4DE8-9224-388B0B0E479D}"/>
              </a:ext>
            </a:extLst>
          </p:cNvPr>
          <p:cNvGrpSpPr/>
          <p:nvPr/>
        </p:nvGrpSpPr>
        <p:grpSpPr>
          <a:xfrm>
            <a:off x="8670322" y="3282570"/>
            <a:ext cx="1258123" cy="533945"/>
            <a:chOff x="8670322" y="3282570"/>
            <a:chExt cx="1258123" cy="533945"/>
          </a:xfrm>
        </p:grpSpPr>
        <p:pic>
          <p:nvPicPr>
            <p:cNvPr id="84" name="Picture 4" descr="Image result for w3c wcag 2.0">
              <a:extLst>
                <a:ext uri="{FF2B5EF4-FFF2-40B4-BE49-F238E27FC236}">
                  <a16:creationId xmlns:a16="http://schemas.microsoft.com/office/drawing/2014/main" id="{87C34996-9C7E-489A-8A03-07C41B5A8D7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101711" y="3372097"/>
              <a:ext cx="594023" cy="414719"/>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C432EBF1-5A69-4CB1-A576-2F0F302E6CF8}"/>
                </a:ext>
              </a:extLst>
            </p:cNvPr>
            <p:cNvSpPr/>
            <p:nvPr/>
          </p:nvSpPr>
          <p:spPr>
            <a:xfrm>
              <a:off x="8670322" y="3342328"/>
              <a:ext cx="1081284" cy="474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dirty="0">
                <a:solidFill>
                  <a:prstClr val="white"/>
                </a:solidFill>
                <a:latin typeface="Calibri"/>
              </a:endParaRPr>
            </a:p>
          </p:txBody>
        </p:sp>
        <p:grpSp>
          <p:nvGrpSpPr>
            <p:cNvPr id="86" name="Group 85">
              <a:extLst>
                <a:ext uri="{FF2B5EF4-FFF2-40B4-BE49-F238E27FC236}">
                  <a16:creationId xmlns:a16="http://schemas.microsoft.com/office/drawing/2014/main" id="{A8612954-B80D-4384-A8BD-6F180263A7B7}"/>
                </a:ext>
              </a:extLst>
            </p:cNvPr>
            <p:cNvGrpSpPr/>
            <p:nvPr/>
          </p:nvGrpSpPr>
          <p:grpSpPr>
            <a:xfrm>
              <a:off x="9639602" y="3282570"/>
              <a:ext cx="288843" cy="502766"/>
              <a:chOff x="6826155" y="3567619"/>
              <a:chExt cx="905752" cy="1576572"/>
            </a:xfrm>
          </p:grpSpPr>
          <p:sp>
            <p:nvSpPr>
              <p:cNvPr id="89" name="Star: 10 Points 88">
                <a:extLst>
                  <a:ext uri="{FF2B5EF4-FFF2-40B4-BE49-F238E27FC236}">
                    <a16:creationId xmlns:a16="http://schemas.microsoft.com/office/drawing/2014/main" id="{79CA4F78-ACC5-4D50-928D-CC9A72BCB13A}"/>
                  </a:ext>
                </a:extLst>
              </p:cNvPr>
              <p:cNvSpPr/>
              <p:nvPr/>
            </p:nvSpPr>
            <p:spPr>
              <a:xfrm>
                <a:off x="6826155" y="3903778"/>
                <a:ext cx="905752" cy="933069"/>
              </a:xfrm>
              <a:prstGeom prst="star10">
                <a:avLst/>
              </a:prstGeom>
              <a:solidFill>
                <a:srgbClr val="C1E4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dirty="0">
                  <a:solidFill>
                    <a:prstClr val="white"/>
                  </a:solidFill>
                  <a:latin typeface="Calibri"/>
                </a:endParaRPr>
              </a:p>
            </p:txBody>
          </p:sp>
          <p:sp>
            <p:nvSpPr>
              <p:cNvPr id="88" name="TextBox 87">
                <a:extLst>
                  <a:ext uri="{FF2B5EF4-FFF2-40B4-BE49-F238E27FC236}">
                    <a16:creationId xmlns:a16="http://schemas.microsoft.com/office/drawing/2014/main" id="{F388E388-3BC1-4111-AC10-8FCB730893D9}"/>
                  </a:ext>
                </a:extLst>
              </p:cNvPr>
              <p:cNvSpPr txBox="1"/>
              <p:nvPr/>
            </p:nvSpPr>
            <p:spPr>
              <a:xfrm>
                <a:off x="7033986" y="3567619"/>
                <a:ext cx="596014" cy="1576572"/>
              </a:xfrm>
              <a:prstGeom prst="rect">
                <a:avLst/>
              </a:prstGeom>
              <a:noFill/>
            </p:spPr>
            <p:txBody>
              <a:bodyPr wrap="square" rtlCol="0" anchor="ctr">
                <a:spAutoFit/>
              </a:bodyPr>
              <a:lstStyle/>
              <a:p>
                <a:pPr algn="ctr" defTabSz="914247"/>
                <a:r>
                  <a:rPr lang="en-US" sz="2667" b="1" dirty="0">
                    <a:solidFill>
                      <a:prstClr val="white"/>
                    </a:solidFill>
                    <a:latin typeface="Calibri"/>
                    <a:sym typeface="Webdings" panose="05030102010509060703" pitchFamily="18" charset="2"/>
                  </a:rPr>
                  <a:t></a:t>
                </a:r>
                <a:endParaRPr lang="en-US" sz="2667" b="1" dirty="0">
                  <a:solidFill>
                    <a:prstClr val="white"/>
                  </a:solidFill>
                  <a:latin typeface="Calibri"/>
                </a:endParaRPr>
              </a:p>
            </p:txBody>
          </p:sp>
        </p:grpSp>
      </p:grpSp>
    </p:spTree>
    <p:extLst>
      <p:ext uri="{BB962C8B-B14F-4D97-AF65-F5344CB8AC3E}">
        <p14:creationId xmlns:p14="http://schemas.microsoft.com/office/powerpoint/2010/main" val="17943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left)">
                                      <p:cBhvr>
                                        <p:cTn id="42" dur="500"/>
                                        <p:tgtEl>
                                          <p:spTgt spid="11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wipe(left)">
                                      <p:cBhvr>
                                        <p:cTn id="45" dur="500"/>
                                        <p:tgtEl>
                                          <p:spTgt spid="109"/>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fade">
                                      <p:cBhvr>
                                        <p:cTn id="53" dur="500"/>
                                        <p:tgtEl>
                                          <p:spTgt spid="114"/>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20"/>
                                        </p:tgtEl>
                                        <p:attrNameLst>
                                          <p:attrName>style.visibility</p:attrName>
                                        </p:attrNameLst>
                                      </p:cBhvr>
                                      <p:to>
                                        <p:strVal val="visible"/>
                                      </p:to>
                                    </p:set>
                                  </p:childTnLst>
                                </p:cTn>
                              </p:par>
                            </p:childTnLst>
                          </p:cTn>
                        </p:par>
                        <p:par>
                          <p:cTn id="56" fill="hold">
                            <p:stCondLst>
                              <p:cond delay="500"/>
                            </p:stCondLst>
                            <p:childTnLst>
                              <p:par>
                                <p:cTn id="57" presetID="10" presetClass="entr" presetSubtype="0" fill="hold" nodeType="afterEffect">
                                  <p:stCondLst>
                                    <p:cond delay="50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500"/>
                                        <p:tgtEl>
                                          <p:spTgt spid="113"/>
                                        </p:tgtEl>
                                      </p:cBhvr>
                                    </p:animEffect>
                                  </p:childTnLst>
                                </p:cTn>
                              </p:par>
                              <p:par>
                                <p:cTn id="60" presetID="1" presetClass="entr" presetSubtype="0" fill="hold" nodeType="withEffect">
                                  <p:stCondLst>
                                    <p:cond delay="500"/>
                                  </p:stCondLst>
                                  <p:childTnLst>
                                    <p:set>
                                      <p:cBhvr>
                                        <p:cTn id="61" dur="1" fill="hold">
                                          <p:stCondLst>
                                            <p:cond delay="0"/>
                                          </p:stCondLst>
                                        </p:cTn>
                                        <p:tgtEl>
                                          <p:spTgt spid="41"/>
                                        </p:tgtEl>
                                        <p:attrNameLst>
                                          <p:attrName>style.visibility</p:attrName>
                                        </p:attrNameLst>
                                      </p:cBhvr>
                                      <p:to>
                                        <p:strVal val="visible"/>
                                      </p:to>
                                    </p:se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childTnLst>
                                </p:cTn>
                              </p:par>
                              <p:par>
                                <p:cTn id="73" presetID="10" presetClass="entr" presetSubtype="0" fill="hold" nodeType="with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fade">
                                      <p:cBhvr>
                                        <p:cTn id="75" dur="500"/>
                                        <p:tgtEl>
                                          <p:spTgt spid="122"/>
                                        </p:tgtEl>
                                      </p:cBhvr>
                                    </p:animEffect>
                                  </p:childTnLst>
                                </p:cTn>
                              </p:par>
                            </p:childTnLst>
                          </p:cTn>
                        </p:par>
                        <p:par>
                          <p:cTn id="76" fill="hold">
                            <p:stCondLst>
                              <p:cond delay="2500"/>
                            </p:stCondLst>
                            <p:childTnLst>
                              <p:par>
                                <p:cTn id="77" presetID="1" presetClass="entr" presetSubtype="0"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119"/>
                                        </p:tgtEl>
                                        <p:attrNameLst>
                                          <p:attrName>style.visibility</p:attrName>
                                        </p:attrNameLst>
                                      </p:cBhvr>
                                      <p:to>
                                        <p:strVal val="visible"/>
                                      </p:to>
                                    </p:set>
                                    <p:animEffect transition="in" filter="fade">
                                      <p:cBhvr>
                                        <p:cTn id="84" dur="500"/>
                                        <p:tgtEl>
                                          <p:spTgt spid="119"/>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p:stCondLst>
                              <p:cond delay="3500"/>
                            </p:stCondLst>
                            <p:childTnLst>
                              <p:par>
                                <p:cTn id="90" presetID="1" presetClass="entr" presetSubtype="0" fill="hold" grpId="0" nodeType="afterEffect">
                                  <p:stCondLst>
                                    <p:cond delay="0"/>
                                  </p:stCondLst>
                                  <p:childTnLst>
                                    <p:set>
                                      <p:cBhvr>
                                        <p:cTn id="91" dur="1" fill="hold">
                                          <p:stCondLst>
                                            <p:cond delay="0"/>
                                          </p:stCondLst>
                                        </p:cTn>
                                        <p:tgtEl>
                                          <p:spTgt spid="12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wipe(left)">
                                      <p:cBhvr>
                                        <p:cTn id="96" dur="500"/>
                                        <p:tgtEl>
                                          <p:spTgt spid="12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25"/>
                                        </p:tgtEl>
                                        <p:attrNameLst>
                                          <p:attrName>style.visibility</p:attrName>
                                        </p:attrNameLst>
                                      </p:cBhvr>
                                      <p:to>
                                        <p:strVal val="visible"/>
                                      </p:to>
                                    </p:set>
                                    <p:animEffect transition="in" filter="wipe(left)">
                                      <p:cBhvr>
                                        <p:cTn id="99" dur="500"/>
                                        <p:tgtEl>
                                          <p:spTgt spid="125"/>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133"/>
                                        </p:tgtEl>
                                        <p:attrNameLst>
                                          <p:attrName>style.visibility</p:attrName>
                                        </p:attrNameLst>
                                      </p:cBhvr>
                                      <p:to>
                                        <p:strVal val="visible"/>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2"/>
                                        </p:tgtEl>
                                        <p:attrNameLst>
                                          <p:attrName>style.visibility</p:attrName>
                                        </p:attrNameLst>
                                      </p:cBhvr>
                                      <p:to>
                                        <p:strVal val="visible"/>
                                      </p:to>
                                    </p:set>
                                  </p:childTnLst>
                                </p:cTn>
                              </p:par>
                            </p:childTnLst>
                          </p:cTn>
                        </p:par>
                        <p:par>
                          <p:cTn id="110" fill="hold">
                            <p:stCondLst>
                              <p:cond delay="0"/>
                            </p:stCondLst>
                            <p:childTnLst>
                              <p:par>
                                <p:cTn id="111" presetID="16" presetClass="entr" presetSubtype="37" fill="hold" nodeType="afterEffect">
                                  <p:stCondLst>
                                    <p:cond delay="500"/>
                                  </p:stCondLst>
                                  <p:childTnLst>
                                    <p:set>
                                      <p:cBhvr>
                                        <p:cTn id="112" dur="1" fill="hold">
                                          <p:stCondLst>
                                            <p:cond delay="0"/>
                                          </p:stCondLst>
                                        </p:cTn>
                                        <p:tgtEl>
                                          <p:spTgt spid="49"/>
                                        </p:tgtEl>
                                        <p:attrNameLst>
                                          <p:attrName>style.visibility</p:attrName>
                                        </p:attrNameLst>
                                      </p:cBhvr>
                                      <p:to>
                                        <p:strVal val="visible"/>
                                      </p:to>
                                    </p:set>
                                    <p:animEffect transition="in" filter="barn(outVertical)">
                                      <p:cBhvr>
                                        <p:cTn id="113" dur="500"/>
                                        <p:tgtEl>
                                          <p:spTgt spid="49"/>
                                        </p:tgtEl>
                                      </p:cBhvr>
                                    </p:animEffect>
                                  </p:childTnLst>
                                </p:cTn>
                              </p:par>
                            </p:childTnLst>
                          </p:cTn>
                        </p:par>
                        <p:par>
                          <p:cTn id="114" fill="hold">
                            <p:stCondLst>
                              <p:cond delay="1000"/>
                            </p:stCondLst>
                            <p:childTnLst>
                              <p:par>
                                <p:cTn id="115" presetID="22" presetClass="entr" presetSubtype="2" fill="hold" grpId="0" nodeType="afterEffect">
                                  <p:stCondLst>
                                    <p:cond delay="0"/>
                                  </p:stCondLst>
                                  <p:childTnLst>
                                    <p:set>
                                      <p:cBhvr>
                                        <p:cTn id="116" dur="1" fill="hold">
                                          <p:stCondLst>
                                            <p:cond delay="0"/>
                                          </p:stCondLst>
                                        </p:cTn>
                                        <p:tgtEl>
                                          <p:spTgt spid="127"/>
                                        </p:tgtEl>
                                        <p:attrNameLst>
                                          <p:attrName>style.visibility</p:attrName>
                                        </p:attrNameLst>
                                      </p:cBhvr>
                                      <p:to>
                                        <p:strVal val="visible"/>
                                      </p:to>
                                    </p:set>
                                    <p:animEffect transition="in" filter="wipe(right)">
                                      <p:cBhvr>
                                        <p:cTn id="117" dur="500"/>
                                        <p:tgtEl>
                                          <p:spTgt spid="127"/>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left)">
                                      <p:cBhvr>
                                        <p:cTn id="1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9" grpId="0" animBg="1"/>
      <p:bldP spid="77" grpId="0" animBg="1"/>
      <p:bldP spid="25" grpId="0" animBg="1"/>
      <p:bldP spid="101" grpId="0" animBg="1"/>
      <p:bldP spid="103" grpId="0" animBg="1"/>
      <p:bldP spid="109" grpId="0" animBg="1"/>
      <p:bldP spid="110" grpId="0" animBg="1"/>
      <p:bldP spid="29" grpId="0"/>
      <p:bldP spid="111" grpId="0" animBg="1"/>
      <p:bldP spid="120" grpId="0"/>
      <p:bldP spid="46" grpId="0"/>
      <p:bldP spid="123" grpId="0" animBg="1"/>
      <p:bldP spid="124" grpId="0" animBg="1"/>
      <p:bldP spid="48" grpId="0" animBg="1"/>
      <p:bldP spid="125" grpId="0" animBg="1"/>
      <p:bldP spid="50" grpId="0" animBg="1"/>
      <p:bldP spid="127" grpId="0" animBg="1"/>
      <p:bldP spid="1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rrow: Right 55">
            <a:extLst>
              <a:ext uri="{FF2B5EF4-FFF2-40B4-BE49-F238E27FC236}">
                <a16:creationId xmlns:a16="http://schemas.microsoft.com/office/drawing/2014/main" id="{E9521788-66C3-4C61-8DD0-73AF5B5329DA}"/>
              </a:ext>
            </a:extLst>
          </p:cNvPr>
          <p:cNvSpPr/>
          <p:nvPr/>
        </p:nvSpPr>
        <p:spPr>
          <a:xfrm>
            <a:off x="8856537" y="4492013"/>
            <a:ext cx="1373021" cy="2900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sp>
        <p:nvSpPr>
          <p:cNvPr id="85" name="Rectangle 84">
            <a:extLst>
              <a:ext uri="{FF2B5EF4-FFF2-40B4-BE49-F238E27FC236}">
                <a16:creationId xmlns:a16="http://schemas.microsoft.com/office/drawing/2014/main" id="{114563B2-C1F3-47BF-8AB9-0793781CDDFF}"/>
              </a:ext>
            </a:extLst>
          </p:cNvPr>
          <p:cNvSpPr/>
          <p:nvPr/>
        </p:nvSpPr>
        <p:spPr>
          <a:xfrm>
            <a:off x="2188029" y="3252146"/>
            <a:ext cx="2885239" cy="2626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dirty="0">
              <a:solidFill>
                <a:prstClr val="white"/>
              </a:solidFill>
              <a:latin typeface="Calibri"/>
            </a:endParaRPr>
          </a:p>
        </p:txBody>
      </p:sp>
      <p:sp>
        <p:nvSpPr>
          <p:cNvPr id="5" name="Slide Number Placeholder 4">
            <a:extLst>
              <a:ext uri="{FF2B5EF4-FFF2-40B4-BE49-F238E27FC236}">
                <a16:creationId xmlns:a16="http://schemas.microsoft.com/office/drawing/2014/main" id="{145C5E02-5F7F-4705-A1D2-B08E2933636E}"/>
              </a:ext>
            </a:extLst>
          </p:cNvPr>
          <p:cNvSpPr>
            <a:spLocks noGrp="1"/>
          </p:cNvSpPr>
          <p:nvPr>
            <p:ph type="sldNum" sz="quarter" idx="12"/>
          </p:nvPr>
        </p:nvSpPr>
        <p:spPr>
          <a:xfrm>
            <a:off x="8610600" y="6334962"/>
            <a:ext cx="2743200" cy="365125"/>
          </a:xfrm>
        </p:spPr>
        <p:txBody>
          <a:bodyPr/>
          <a:lstStyle/>
          <a:p>
            <a:pPr defTabSz="914247"/>
            <a:fld id="{C9F2E319-0919-499D-AD1F-7963255D1003}" type="slidenum">
              <a:rPr lang="id-ID">
                <a:solidFill>
                  <a:prstClr val="black">
                    <a:tint val="75000"/>
                  </a:prstClr>
                </a:solidFill>
                <a:latin typeface="Calibri"/>
              </a:rPr>
              <a:pPr defTabSz="914247"/>
              <a:t>21</a:t>
            </a:fld>
            <a:endParaRPr lang="id-ID" dirty="0">
              <a:solidFill>
                <a:prstClr val="black">
                  <a:tint val="75000"/>
                </a:prstClr>
              </a:solidFill>
              <a:latin typeface="Calibri"/>
            </a:endParaRPr>
          </a:p>
        </p:txBody>
      </p:sp>
      <p:sp>
        <p:nvSpPr>
          <p:cNvPr id="3" name="Title 2">
            <a:extLst>
              <a:ext uri="{FF2B5EF4-FFF2-40B4-BE49-F238E27FC236}">
                <a16:creationId xmlns:a16="http://schemas.microsoft.com/office/drawing/2014/main" id="{FD993EA8-84F5-4E3D-A0B8-0F5AF73DFC31}"/>
              </a:ext>
            </a:extLst>
          </p:cNvPr>
          <p:cNvSpPr>
            <a:spLocks noGrp="1"/>
          </p:cNvSpPr>
          <p:nvPr>
            <p:ph type="title" idx="4294967295"/>
          </p:nvPr>
        </p:nvSpPr>
        <p:spPr>
          <a:xfrm>
            <a:off x="4717692" y="34141"/>
            <a:ext cx="7530337" cy="1325033"/>
          </a:xfrm>
        </p:spPr>
        <p:txBody>
          <a:bodyPr>
            <a:normAutofit/>
          </a:bodyPr>
          <a:lstStyle/>
          <a:p>
            <a:r>
              <a:rPr lang="en-US" sz="2933" dirty="0"/>
              <a:t>Automated Transactional Document Remediation Workflow – Batch Mode</a:t>
            </a:r>
          </a:p>
        </p:txBody>
      </p:sp>
      <p:grpSp>
        <p:nvGrpSpPr>
          <p:cNvPr id="55" name="Group 54">
            <a:extLst>
              <a:ext uri="{FF2B5EF4-FFF2-40B4-BE49-F238E27FC236}">
                <a16:creationId xmlns:a16="http://schemas.microsoft.com/office/drawing/2014/main" id="{C8D32EAF-1AAD-4579-8BD5-3A49B9D01B4B}"/>
              </a:ext>
            </a:extLst>
          </p:cNvPr>
          <p:cNvGrpSpPr/>
          <p:nvPr/>
        </p:nvGrpSpPr>
        <p:grpSpPr>
          <a:xfrm>
            <a:off x="0" y="202284"/>
            <a:ext cx="4498492" cy="1039659"/>
            <a:chOff x="0" y="412456"/>
            <a:chExt cx="6747738" cy="1559488"/>
          </a:xfrm>
        </p:grpSpPr>
        <p:pic>
          <p:nvPicPr>
            <p:cNvPr id="58" name="Picture 57">
              <a:extLst>
                <a:ext uri="{FF2B5EF4-FFF2-40B4-BE49-F238E27FC236}">
                  <a16:creationId xmlns:a16="http://schemas.microsoft.com/office/drawing/2014/main" id="{2FF8B3CD-129E-44E4-90C6-BC0E17862B58}"/>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59" name="Rectangle 58">
              <a:extLst>
                <a:ext uri="{FF2B5EF4-FFF2-40B4-BE49-F238E27FC236}">
                  <a16:creationId xmlns:a16="http://schemas.microsoft.com/office/drawing/2014/main" id="{3411F43E-6487-47D4-9CBA-793EFB1FCC21}"/>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9" name="TextBox 8">
            <a:extLst>
              <a:ext uri="{FF2B5EF4-FFF2-40B4-BE49-F238E27FC236}">
                <a16:creationId xmlns:a16="http://schemas.microsoft.com/office/drawing/2014/main" id="{5269C476-EB01-4408-87F8-7FEBEEDAB83E}"/>
              </a:ext>
            </a:extLst>
          </p:cNvPr>
          <p:cNvSpPr txBox="1"/>
          <p:nvPr/>
        </p:nvSpPr>
        <p:spPr>
          <a:xfrm>
            <a:off x="231217" y="2521086"/>
            <a:ext cx="1459353"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Ingest Source Document Files</a:t>
            </a:r>
          </a:p>
        </p:txBody>
      </p:sp>
      <p:sp>
        <p:nvSpPr>
          <p:cNvPr id="77" name="TextBox 76">
            <a:extLst>
              <a:ext uri="{FF2B5EF4-FFF2-40B4-BE49-F238E27FC236}">
                <a16:creationId xmlns:a16="http://schemas.microsoft.com/office/drawing/2014/main" id="{09C0D820-15A4-4FDF-8806-251ADB2B9CA6}"/>
              </a:ext>
            </a:extLst>
          </p:cNvPr>
          <p:cNvSpPr txBox="1"/>
          <p:nvPr/>
        </p:nvSpPr>
        <p:spPr>
          <a:xfrm>
            <a:off x="2289578" y="2530256"/>
            <a:ext cx="1383553"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Normalize &amp; Optimize </a:t>
            </a:r>
          </a:p>
        </p:txBody>
      </p:sp>
      <p:sp>
        <p:nvSpPr>
          <p:cNvPr id="25" name="Arrow: Right 24">
            <a:extLst>
              <a:ext uri="{FF2B5EF4-FFF2-40B4-BE49-F238E27FC236}">
                <a16:creationId xmlns:a16="http://schemas.microsoft.com/office/drawing/2014/main" id="{84B5995D-54AD-4A97-92B4-AB5603815D5C}"/>
              </a:ext>
            </a:extLst>
          </p:cNvPr>
          <p:cNvSpPr/>
          <p:nvPr/>
        </p:nvSpPr>
        <p:spPr>
          <a:xfrm>
            <a:off x="1612923" y="4522251"/>
            <a:ext cx="460885" cy="2641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grpSp>
        <p:nvGrpSpPr>
          <p:cNvPr id="104" name="Group 103">
            <a:extLst>
              <a:ext uri="{FF2B5EF4-FFF2-40B4-BE49-F238E27FC236}">
                <a16:creationId xmlns:a16="http://schemas.microsoft.com/office/drawing/2014/main" id="{90C67C7D-87BA-4E13-A31A-FC998561767A}"/>
              </a:ext>
            </a:extLst>
          </p:cNvPr>
          <p:cNvGrpSpPr>
            <a:grpSpLocks noChangeAspect="1"/>
          </p:cNvGrpSpPr>
          <p:nvPr/>
        </p:nvGrpSpPr>
        <p:grpSpPr>
          <a:xfrm>
            <a:off x="2192172" y="6011541"/>
            <a:ext cx="3067065" cy="421359"/>
            <a:chOff x="3490370" y="4343583"/>
            <a:chExt cx="5879402" cy="807724"/>
          </a:xfrm>
        </p:grpSpPr>
        <p:sp>
          <p:nvSpPr>
            <p:cNvPr id="105" name="TextBox 104">
              <a:extLst>
                <a:ext uri="{FF2B5EF4-FFF2-40B4-BE49-F238E27FC236}">
                  <a16:creationId xmlns:a16="http://schemas.microsoft.com/office/drawing/2014/main" id="{8AA4A010-05A8-482E-9D83-B8D516E33CBB}"/>
                </a:ext>
              </a:extLst>
            </p:cNvPr>
            <p:cNvSpPr txBox="1"/>
            <p:nvPr/>
          </p:nvSpPr>
          <p:spPr>
            <a:xfrm>
              <a:off x="6838826" y="4431653"/>
              <a:ext cx="2530946" cy="570204"/>
            </a:xfrm>
            <a:prstGeom prst="rect">
              <a:avLst/>
            </a:prstGeom>
            <a:noFill/>
          </p:spPr>
          <p:txBody>
            <a:bodyPr wrap="square" rtlCol="0">
              <a:spAutoFit/>
            </a:bodyPr>
            <a:lstStyle/>
            <a:p>
              <a:pPr defTabSz="914247"/>
              <a:r>
                <a:rPr lang="en-US" sz="1333"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Transactional</a:t>
              </a:r>
            </a:p>
          </p:txBody>
        </p:sp>
        <p:grpSp>
          <p:nvGrpSpPr>
            <p:cNvPr id="106" name="Group 105">
              <a:extLst>
                <a:ext uri="{FF2B5EF4-FFF2-40B4-BE49-F238E27FC236}">
                  <a16:creationId xmlns:a16="http://schemas.microsoft.com/office/drawing/2014/main" id="{C3923B45-19D8-4D76-8314-09690E548230}"/>
                </a:ext>
              </a:extLst>
            </p:cNvPr>
            <p:cNvGrpSpPr>
              <a:grpSpLocks noChangeAspect="1"/>
            </p:cNvGrpSpPr>
            <p:nvPr/>
          </p:nvGrpSpPr>
          <p:grpSpPr>
            <a:xfrm>
              <a:off x="3490370" y="4343583"/>
              <a:ext cx="3368156" cy="807724"/>
              <a:chOff x="747112" y="6274842"/>
              <a:chExt cx="5010912" cy="1238478"/>
            </a:xfrm>
          </p:grpSpPr>
          <p:pic>
            <p:nvPicPr>
              <p:cNvPr id="107" name="Picture 106">
                <a:extLst>
                  <a:ext uri="{FF2B5EF4-FFF2-40B4-BE49-F238E27FC236}">
                    <a16:creationId xmlns:a16="http://schemas.microsoft.com/office/drawing/2014/main" id="{EA535DC4-28E8-4E8A-A0F7-F388005BD8BB}"/>
                  </a:ext>
                </a:extLst>
              </p:cNvPr>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108" name="Rectangle 107">
                <a:extLst>
                  <a:ext uri="{FF2B5EF4-FFF2-40B4-BE49-F238E27FC236}">
                    <a16:creationId xmlns:a16="http://schemas.microsoft.com/office/drawing/2014/main" id="{7CABDC25-8AFD-494D-B268-D4D08A1BDEDC}"/>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graphicFrame>
        <p:nvGraphicFramePr>
          <p:cNvPr id="49" name="Table 48">
            <a:extLst>
              <a:ext uri="{FF2B5EF4-FFF2-40B4-BE49-F238E27FC236}">
                <a16:creationId xmlns:a16="http://schemas.microsoft.com/office/drawing/2014/main" id="{8D0E2381-49A0-4E6C-9D2F-0C4CADA1E5C4}"/>
              </a:ext>
            </a:extLst>
          </p:cNvPr>
          <p:cNvGraphicFramePr>
            <a:graphicFrameLocks noGrp="1"/>
          </p:cNvGraphicFramePr>
          <p:nvPr/>
        </p:nvGraphicFramePr>
        <p:xfrm>
          <a:off x="1126951" y="1767477"/>
          <a:ext cx="9861204" cy="630723"/>
        </p:xfrm>
        <a:graphic>
          <a:graphicData uri="http://schemas.openxmlformats.org/drawingml/2006/table">
            <a:tbl>
              <a:tblPr firstRow="1" bandRow="1">
                <a:tableStyleId>{5C22544A-7EE6-4342-B048-85BDC9FD1C3A}</a:tableStyleId>
              </a:tblPr>
              <a:tblGrid>
                <a:gridCol w="1643534">
                  <a:extLst>
                    <a:ext uri="{9D8B030D-6E8A-4147-A177-3AD203B41FA5}">
                      <a16:colId xmlns:a16="http://schemas.microsoft.com/office/drawing/2014/main" val="2335036972"/>
                    </a:ext>
                  </a:extLst>
                </a:gridCol>
                <a:gridCol w="1643534">
                  <a:extLst>
                    <a:ext uri="{9D8B030D-6E8A-4147-A177-3AD203B41FA5}">
                      <a16:colId xmlns:a16="http://schemas.microsoft.com/office/drawing/2014/main" val="2694579174"/>
                    </a:ext>
                  </a:extLst>
                </a:gridCol>
                <a:gridCol w="1643534">
                  <a:extLst>
                    <a:ext uri="{9D8B030D-6E8A-4147-A177-3AD203B41FA5}">
                      <a16:colId xmlns:a16="http://schemas.microsoft.com/office/drawing/2014/main" val="134178094"/>
                    </a:ext>
                  </a:extLst>
                </a:gridCol>
                <a:gridCol w="1643534">
                  <a:extLst>
                    <a:ext uri="{9D8B030D-6E8A-4147-A177-3AD203B41FA5}">
                      <a16:colId xmlns:a16="http://schemas.microsoft.com/office/drawing/2014/main" val="3092346963"/>
                    </a:ext>
                  </a:extLst>
                </a:gridCol>
                <a:gridCol w="1643534">
                  <a:extLst>
                    <a:ext uri="{9D8B030D-6E8A-4147-A177-3AD203B41FA5}">
                      <a16:colId xmlns:a16="http://schemas.microsoft.com/office/drawing/2014/main" val="214414132"/>
                    </a:ext>
                  </a:extLst>
                </a:gridCol>
                <a:gridCol w="1643534">
                  <a:extLst>
                    <a:ext uri="{9D8B030D-6E8A-4147-A177-3AD203B41FA5}">
                      <a16:colId xmlns:a16="http://schemas.microsoft.com/office/drawing/2014/main" val="1535806673"/>
                    </a:ext>
                  </a:extLst>
                </a:gridCol>
              </a:tblGrid>
              <a:tr h="630723">
                <a:tc>
                  <a:txBody>
                    <a:bodyPr/>
                    <a:lstStyle/>
                    <a:p>
                      <a:pPr algn="ctr"/>
                      <a:r>
                        <a:rPr lang="en-US" sz="1600" b="0" dirty="0"/>
                        <a:t>Visibility &amp;</a:t>
                      </a:r>
                    </a:p>
                    <a:p>
                      <a:pPr algn="ctr"/>
                      <a:r>
                        <a:rPr lang="en-US" sz="1600" b="0" dirty="0"/>
                        <a:t>Reporting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Workflow Automation</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Job Tracking</a:t>
                      </a:r>
                    </a:p>
                    <a:p>
                      <a:pPr algn="ctr"/>
                      <a:r>
                        <a:rPr lang="en-US" sz="1600" b="0" dirty="0"/>
                        <a:t>SLA Tracking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Exception Handling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Archive</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Accessible Delivery</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extLst>
                  <a:ext uri="{0D108BD9-81ED-4DB2-BD59-A6C34878D82A}">
                    <a16:rowId xmlns:a16="http://schemas.microsoft.com/office/drawing/2014/main" val="3046380168"/>
                  </a:ext>
                </a:extLst>
              </a:tr>
            </a:tbl>
          </a:graphicData>
        </a:graphic>
      </p:graphicFrame>
      <p:sp>
        <p:nvSpPr>
          <p:cNvPr id="50" name="Isosceles Triangle 49">
            <a:extLst>
              <a:ext uri="{FF2B5EF4-FFF2-40B4-BE49-F238E27FC236}">
                <a16:creationId xmlns:a16="http://schemas.microsoft.com/office/drawing/2014/main" id="{792F96DE-CB70-4995-B0C9-8808057F7C52}"/>
              </a:ext>
            </a:extLst>
          </p:cNvPr>
          <p:cNvSpPr/>
          <p:nvPr/>
        </p:nvSpPr>
        <p:spPr>
          <a:xfrm rot="5400000">
            <a:off x="10997571" y="1765830"/>
            <a:ext cx="605856" cy="624689"/>
          </a:xfrm>
          <a:prstGeom prst="triangle">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
        <p:nvSpPr>
          <p:cNvPr id="127" name="Isosceles Triangle 126">
            <a:extLst>
              <a:ext uri="{FF2B5EF4-FFF2-40B4-BE49-F238E27FC236}">
                <a16:creationId xmlns:a16="http://schemas.microsoft.com/office/drawing/2014/main" id="{3FC0F025-ED3E-41AB-AB4B-320E5CE93CE0}"/>
              </a:ext>
            </a:extLst>
          </p:cNvPr>
          <p:cNvSpPr/>
          <p:nvPr/>
        </p:nvSpPr>
        <p:spPr>
          <a:xfrm rot="16200000">
            <a:off x="511680" y="1767056"/>
            <a:ext cx="605855" cy="624689"/>
          </a:xfrm>
          <a:prstGeom prst="triangle">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nvGrpSpPr>
          <p:cNvPr id="52" name="Group 51">
            <a:extLst>
              <a:ext uri="{FF2B5EF4-FFF2-40B4-BE49-F238E27FC236}">
                <a16:creationId xmlns:a16="http://schemas.microsoft.com/office/drawing/2014/main" id="{6372CB96-4207-493B-891B-559B4DDD7332}"/>
              </a:ext>
            </a:extLst>
          </p:cNvPr>
          <p:cNvGrpSpPr/>
          <p:nvPr/>
        </p:nvGrpSpPr>
        <p:grpSpPr>
          <a:xfrm>
            <a:off x="4209243" y="1274551"/>
            <a:ext cx="4974783" cy="518949"/>
            <a:chOff x="1813598" y="1502707"/>
            <a:chExt cx="7462174" cy="778424"/>
          </a:xfrm>
        </p:grpSpPr>
        <p:grpSp>
          <p:nvGrpSpPr>
            <p:cNvPr id="51" name="Group 50">
              <a:extLst>
                <a:ext uri="{FF2B5EF4-FFF2-40B4-BE49-F238E27FC236}">
                  <a16:creationId xmlns:a16="http://schemas.microsoft.com/office/drawing/2014/main" id="{BCA57C11-8547-435D-B653-7608819E92C2}"/>
                </a:ext>
              </a:extLst>
            </p:cNvPr>
            <p:cNvGrpSpPr/>
            <p:nvPr/>
          </p:nvGrpSpPr>
          <p:grpSpPr>
            <a:xfrm>
              <a:off x="1813598" y="1502707"/>
              <a:ext cx="3368156" cy="778424"/>
              <a:chOff x="1813598" y="1502707"/>
              <a:chExt cx="3368156" cy="778424"/>
            </a:xfrm>
          </p:grpSpPr>
          <p:pic>
            <p:nvPicPr>
              <p:cNvPr id="131" name="Picture 130">
                <a:extLst>
                  <a:ext uri="{FF2B5EF4-FFF2-40B4-BE49-F238E27FC236}">
                    <a16:creationId xmlns:a16="http://schemas.microsoft.com/office/drawing/2014/main" id="{CED6407C-FF23-4345-A68B-10CED541D169}"/>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13598" y="1502707"/>
                <a:ext cx="3368156" cy="778424"/>
              </a:xfrm>
              <a:prstGeom prst="rect">
                <a:avLst/>
              </a:prstGeom>
            </p:spPr>
          </p:pic>
          <p:sp>
            <p:nvSpPr>
              <p:cNvPr id="132" name="Rectangle 131">
                <a:extLst>
                  <a:ext uri="{FF2B5EF4-FFF2-40B4-BE49-F238E27FC236}">
                    <a16:creationId xmlns:a16="http://schemas.microsoft.com/office/drawing/2014/main" id="{C31D2F45-9867-4A73-A9BD-ECA67EFD1CC0}"/>
                  </a:ext>
                </a:extLst>
              </p:cNvPr>
              <p:cNvSpPr/>
              <p:nvPr/>
            </p:nvSpPr>
            <p:spPr>
              <a:xfrm>
                <a:off x="2837740" y="2012249"/>
                <a:ext cx="2069244" cy="154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130" name="TextBox 129">
              <a:extLst>
                <a:ext uri="{FF2B5EF4-FFF2-40B4-BE49-F238E27FC236}">
                  <a16:creationId xmlns:a16="http://schemas.microsoft.com/office/drawing/2014/main" id="{83295C89-3DC2-47AD-9A5D-BAF1CEF6F478}"/>
                </a:ext>
              </a:extLst>
            </p:cNvPr>
            <p:cNvSpPr txBox="1"/>
            <p:nvPr/>
          </p:nvSpPr>
          <p:spPr>
            <a:xfrm>
              <a:off x="5181753" y="1595266"/>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Dashboard</a:t>
              </a:r>
            </a:p>
          </p:txBody>
        </p:sp>
      </p:grpSp>
      <p:sp>
        <p:nvSpPr>
          <p:cNvPr id="133" name="TextBox 132">
            <a:extLst>
              <a:ext uri="{FF2B5EF4-FFF2-40B4-BE49-F238E27FC236}">
                <a16:creationId xmlns:a16="http://schemas.microsoft.com/office/drawing/2014/main" id="{276117A3-92DF-4740-8535-CC2EF2AFD683}"/>
              </a:ext>
            </a:extLst>
          </p:cNvPr>
          <p:cNvSpPr txBox="1"/>
          <p:nvPr/>
        </p:nvSpPr>
        <p:spPr>
          <a:xfrm>
            <a:off x="10224592" y="2547321"/>
            <a:ext cx="1435261" cy="830997"/>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Receive Accessible Files</a:t>
            </a:r>
          </a:p>
        </p:txBody>
      </p:sp>
      <p:grpSp>
        <p:nvGrpSpPr>
          <p:cNvPr id="2" name="Group 1">
            <a:extLst>
              <a:ext uri="{FF2B5EF4-FFF2-40B4-BE49-F238E27FC236}">
                <a16:creationId xmlns:a16="http://schemas.microsoft.com/office/drawing/2014/main" id="{F858B1C1-1E81-465A-8405-8F51B7BA32C8}"/>
              </a:ext>
            </a:extLst>
          </p:cNvPr>
          <p:cNvGrpSpPr/>
          <p:nvPr/>
        </p:nvGrpSpPr>
        <p:grpSpPr>
          <a:xfrm>
            <a:off x="403108" y="3163391"/>
            <a:ext cx="1100427" cy="3328219"/>
            <a:chOff x="604662" y="4745086"/>
            <a:chExt cx="1650640" cy="4992329"/>
          </a:xfrm>
        </p:grpSpPr>
        <p:grpSp>
          <p:nvGrpSpPr>
            <p:cNvPr id="53" name="Group 52">
              <a:extLst>
                <a:ext uri="{FF2B5EF4-FFF2-40B4-BE49-F238E27FC236}">
                  <a16:creationId xmlns:a16="http://schemas.microsoft.com/office/drawing/2014/main" id="{9367C13A-CB51-44A4-B274-B18777FE3826}"/>
                </a:ext>
              </a:extLst>
            </p:cNvPr>
            <p:cNvGrpSpPr/>
            <p:nvPr/>
          </p:nvGrpSpPr>
          <p:grpSpPr>
            <a:xfrm>
              <a:off x="604662" y="4745086"/>
              <a:ext cx="1602397" cy="3679354"/>
              <a:chOff x="636278" y="4931290"/>
              <a:chExt cx="1602397" cy="3679354"/>
            </a:xfrm>
          </p:grpSpPr>
          <p:sp>
            <p:nvSpPr>
              <p:cNvPr id="60" name="Flowchart: Multidocument 59">
                <a:extLst>
                  <a:ext uri="{FF2B5EF4-FFF2-40B4-BE49-F238E27FC236}">
                    <a16:creationId xmlns:a16="http://schemas.microsoft.com/office/drawing/2014/main" id="{6744E31A-067C-4AAE-BACF-42A2B5C2B7B2}"/>
                  </a:ext>
                </a:extLst>
              </p:cNvPr>
              <p:cNvSpPr/>
              <p:nvPr/>
            </p:nvSpPr>
            <p:spPr>
              <a:xfrm>
                <a:off x="644006" y="4931290"/>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Statements&amp; Bills</a:t>
                </a:r>
              </a:p>
            </p:txBody>
          </p:sp>
          <p:sp>
            <p:nvSpPr>
              <p:cNvPr id="61" name="Flowchart: Multidocument 60">
                <a:extLst>
                  <a:ext uri="{FF2B5EF4-FFF2-40B4-BE49-F238E27FC236}">
                    <a16:creationId xmlns:a16="http://schemas.microsoft.com/office/drawing/2014/main" id="{FCCFE25F-073A-4B33-8D9D-405A5095E6C2}"/>
                  </a:ext>
                </a:extLst>
              </p:cNvPr>
              <p:cNvSpPr/>
              <p:nvPr/>
            </p:nvSpPr>
            <p:spPr>
              <a:xfrm>
                <a:off x="636278" y="6227261"/>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Letters</a:t>
                </a:r>
              </a:p>
            </p:txBody>
          </p:sp>
          <p:sp>
            <p:nvSpPr>
              <p:cNvPr id="62" name="Flowchart: Multidocument 61">
                <a:extLst>
                  <a:ext uri="{FF2B5EF4-FFF2-40B4-BE49-F238E27FC236}">
                    <a16:creationId xmlns:a16="http://schemas.microsoft.com/office/drawing/2014/main" id="{2DF77F2A-8058-4349-A9A6-35A29883282F}"/>
                  </a:ext>
                </a:extLst>
              </p:cNvPr>
              <p:cNvSpPr/>
              <p:nvPr/>
            </p:nvSpPr>
            <p:spPr>
              <a:xfrm>
                <a:off x="644006" y="7540236"/>
                <a:ext cx="1585033" cy="1070408"/>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Notices</a:t>
                </a:r>
              </a:p>
            </p:txBody>
          </p:sp>
        </p:grpSp>
        <p:sp>
          <p:nvSpPr>
            <p:cNvPr id="63" name="Flowchart: Multidocument 62">
              <a:extLst>
                <a:ext uri="{FF2B5EF4-FFF2-40B4-BE49-F238E27FC236}">
                  <a16:creationId xmlns:a16="http://schemas.microsoft.com/office/drawing/2014/main" id="{A2150477-29F9-4523-8D12-B19B5F247B2F}"/>
                </a:ext>
              </a:extLst>
            </p:cNvPr>
            <p:cNvSpPr/>
            <p:nvPr/>
          </p:nvSpPr>
          <p:spPr>
            <a:xfrm>
              <a:off x="660633" y="8618884"/>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Financial &amp; Tax Docs</a:t>
              </a:r>
            </a:p>
          </p:txBody>
        </p:sp>
      </p:grpSp>
      <p:sp>
        <p:nvSpPr>
          <p:cNvPr id="66" name="Rectangle 65">
            <a:extLst>
              <a:ext uri="{FF2B5EF4-FFF2-40B4-BE49-F238E27FC236}">
                <a16:creationId xmlns:a16="http://schemas.microsoft.com/office/drawing/2014/main" id="{FA75016C-9253-4F7D-8AC6-991FDE11342E}"/>
              </a:ext>
            </a:extLst>
          </p:cNvPr>
          <p:cNvSpPr/>
          <p:nvPr/>
        </p:nvSpPr>
        <p:spPr>
          <a:xfrm>
            <a:off x="9171581" y="3342784"/>
            <a:ext cx="371466" cy="243470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247">
              <a:defRPr/>
            </a:pPr>
            <a:r>
              <a:rPr lang="en-US" sz="1333" b="1" dirty="0">
                <a:solidFill>
                  <a:prstClr val="white"/>
                </a:solidFill>
                <a:latin typeface="Calibri"/>
              </a:rPr>
              <a:t>Self-service Portals</a:t>
            </a:r>
          </a:p>
        </p:txBody>
      </p:sp>
      <p:sp>
        <p:nvSpPr>
          <p:cNvPr id="70" name="Flowchart: Process 69">
            <a:extLst>
              <a:ext uri="{FF2B5EF4-FFF2-40B4-BE49-F238E27FC236}">
                <a16:creationId xmlns:a16="http://schemas.microsoft.com/office/drawing/2014/main" id="{1431BD6E-6472-4797-A225-4573CBA2599C}"/>
              </a:ext>
            </a:extLst>
          </p:cNvPr>
          <p:cNvSpPr/>
          <p:nvPr/>
        </p:nvSpPr>
        <p:spPr>
          <a:xfrm>
            <a:off x="2289578" y="3352308"/>
            <a:ext cx="430306" cy="2434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467" dirty="0">
                <a:solidFill>
                  <a:prstClr val="white"/>
                </a:solidFill>
                <a:latin typeface="Calibri"/>
              </a:rPr>
              <a:t>Interpret and Index</a:t>
            </a:r>
          </a:p>
        </p:txBody>
      </p:sp>
      <p:sp>
        <p:nvSpPr>
          <p:cNvPr id="71" name="Flowchart: Process 70">
            <a:extLst>
              <a:ext uri="{FF2B5EF4-FFF2-40B4-BE49-F238E27FC236}">
                <a16:creationId xmlns:a16="http://schemas.microsoft.com/office/drawing/2014/main" id="{AE7C6BCE-7926-40DD-9FC0-FE09B59F5BCF}"/>
              </a:ext>
            </a:extLst>
          </p:cNvPr>
          <p:cNvSpPr/>
          <p:nvPr/>
        </p:nvSpPr>
        <p:spPr>
          <a:xfrm>
            <a:off x="2766202" y="3352308"/>
            <a:ext cx="430306" cy="2434648"/>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467" dirty="0">
                <a:solidFill>
                  <a:prstClr val="white"/>
                </a:solidFill>
                <a:latin typeface="Calibri"/>
              </a:rPr>
              <a:t>Normalize and </a:t>
            </a:r>
            <a:r>
              <a:rPr lang="en-US" sz="1467" dirty="0" err="1">
                <a:solidFill>
                  <a:prstClr val="white"/>
                </a:solidFill>
                <a:latin typeface="Calibri"/>
              </a:rPr>
              <a:t>Optimze</a:t>
            </a:r>
            <a:endParaRPr lang="en-US" sz="1467" dirty="0">
              <a:solidFill>
                <a:prstClr val="white"/>
              </a:solidFill>
              <a:latin typeface="Calibri"/>
            </a:endParaRPr>
          </a:p>
        </p:txBody>
      </p:sp>
      <p:sp>
        <p:nvSpPr>
          <p:cNvPr id="72" name="Flowchart: Process 71">
            <a:extLst>
              <a:ext uri="{FF2B5EF4-FFF2-40B4-BE49-F238E27FC236}">
                <a16:creationId xmlns:a16="http://schemas.microsoft.com/office/drawing/2014/main" id="{21FF3BFD-270B-44E5-A63B-C4C787C76414}"/>
              </a:ext>
            </a:extLst>
          </p:cNvPr>
          <p:cNvSpPr/>
          <p:nvPr/>
        </p:nvSpPr>
        <p:spPr>
          <a:xfrm>
            <a:off x="3242825" y="3352308"/>
            <a:ext cx="430306" cy="243464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467" dirty="0">
                <a:solidFill>
                  <a:prstClr val="white"/>
                </a:solidFill>
                <a:latin typeface="Calibri"/>
              </a:rPr>
              <a:t>Document </a:t>
            </a:r>
            <a:r>
              <a:rPr lang="en-US" sz="1467" dirty="0" err="1">
                <a:solidFill>
                  <a:prstClr val="white"/>
                </a:solidFill>
                <a:latin typeface="Calibri"/>
              </a:rPr>
              <a:t>Enhancment</a:t>
            </a:r>
            <a:endParaRPr lang="en-US" sz="1467" dirty="0">
              <a:solidFill>
                <a:prstClr val="white"/>
              </a:solidFill>
              <a:latin typeface="Calibri"/>
            </a:endParaRPr>
          </a:p>
        </p:txBody>
      </p:sp>
      <p:sp>
        <p:nvSpPr>
          <p:cNvPr id="74" name="Flowchart: Process 73">
            <a:extLst>
              <a:ext uri="{FF2B5EF4-FFF2-40B4-BE49-F238E27FC236}">
                <a16:creationId xmlns:a16="http://schemas.microsoft.com/office/drawing/2014/main" id="{87F9584F-3380-401B-ADA3-6955BCF8C748}"/>
              </a:ext>
            </a:extLst>
          </p:cNvPr>
          <p:cNvSpPr/>
          <p:nvPr/>
        </p:nvSpPr>
        <p:spPr>
          <a:xfrm>
            <a:off x="3738537" y="3342784"/>
            <a:ext cx="1223683" cy="2434648"/>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467" dirty="0">
                <a:solidFill>
                  <a:prstClr val="white"/>
                </a:solidFill>
                <a:latin typeface="Calibri"/>
              </a:rPr>
              <a:t>Transform to Target Format</a:t>
            </a:r>
          </a:p>
          <a:p>
            <a:pPr algn="ctr" defTabSz="914247"/>
            <a:endParaRPr lang="en-US" sz="1467" dirty="0">
              <a:solidFill>
                <a:prstClr val="white"/>
              </a:solidFill>
              <a:latin typeface="Calibri"/>
            </a:endParaRPr>
          </a:p>
          <a:p>
            <a:pPr algn="ctr" defTabSz="914247"/>
            <a:endParaRPr lang="en-US" sz="1467" dirty="0">
              <a:solidFill>
                <a:prstClr val="white"/>
              </a:solidFill>
              <a:latin typeface="Calibri"/>
            </a:endParaRPr>
          </a:p>
          <a:p>
            <a:pPr algn="ctr" defTabSz="914247"/>
            <a:endParaRPr lang="en-US" sz="1467" dirty="0">
              <a:solidFill>
                <a:prstClr val="white"/>
              </a:solidFill>
              <a:latin typeface="Calibri"/>
            </a:endParaRPr>
          </a:p>
        </p:txBody>
      </p:sp>
      <p:pic>
        <p:nvPicPr>
          <p:cNvPr id="87" name="Picture 2" descr="Image result for accessible html5 image">
            <a:extLst>
              <a:ext uri="{FF2B5EF4-FFF2-40B4-BE49-F238E27FC236}">
                <a16:creationId xmlns:a16="http://schemas.microsoft.com/office/drawing/2014/main" id="{1A4E2CDF-7E5F-42B6-B974-CA66E32F6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5231" y="4613855"/>
            <a:ext cx="959467" cy="97978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D30818A1-D126-4001-B2FA-48293032731D}"/>
              </a:ext>
            </a:extLst>
          </p:cNvPr>
          <p:cNvSpPr txBox="1"/>
          <p:nvPr/>
        </p:nvSpPr>
        <p:spPr>
          <a:xfrm>
            <a:off x="3738537" y="2527680"/>
            <a:ext cx="1223683"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Automatic Tagging</a:t>
            </a:r>
          </a:p>
        </p:txBody>
      </p:sp>
      <p:sp>
        <p:nvSpPr>
          <p:cNvPr id="89" name="Arrow: Right 88">
            <a:extLst>
              <a:ext uri="{FF2B5EF4-FFF2-40B4-BE49-F238E27FC236}">
                <a16:creationId xmlns:a16="http://schemas.microsoft.com/office/drawing/2014/main" id="{6C3E6124-93BF-401F-B6AC-99DD8D193608}"/>
              </a:ext>
            </a:extLst>
          </p:cNvPr>
          <p:cNvSpPr/>
          <p:nvPr/>
        </p:nvSpPr>
        <p:spPr>
          <a:xfrm>
            <a:off x="5147582" y="4496341"/>
            <a:ext cx="2479196" cy="2900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grpSp>
        <p:nvGrpSpPr>
          <p:cNvPr id="90" name="Group 89">
            <a:extLst>
              <a:ext uri="{FF2B5EF4-FFF2-40B4-BE49-F238E27FC236}">
                <a16:creationId xmlns:a16="http://schemas.microsoft.com/office/drawing/2014/main" id="{E6DA67CB-6326-47FB-A325-EEAFFA5F758A}"/>
              </a:ext>
            </a:extLst>
          </p:cNvPr>
          <p:cNvGrpSpPr>
            <a:grpSpLocks noChangeAspect="1"/>
          </p:cNvGrpSpPr>
          <p:nvPr/>
        </p:nvGrpSpPr>
        <p:grpSpPr>
          <a:xfrm>
            <a:off x="5255092" y="6367888"/>
            <a:ext cx="3062919" cy="421359"/>
            <a:chOff x="3490370" y="4343583"/>
            <a:chExt cx="5871454" cy="807724"/>
          </a:xfrm>
        </p:grpSpPr>
        <p:sp>
          <p:nvSpPr>
            <p:cNvPr id="91" name="TextBox 90">
              <a:extLst>
                <a:ext uri="{FF2B5EF4-FFF2-40B4-BE49-F238E27FC236}">
                  <a16:creationId xmlns:a16="http://schemas.microsoft.com/office/drawing/2014/main" id="{C639EC1B-76C2-4181-B249-AEC29F386828}"/>
                </a:ext>
              </a:extLst>
            </p:cNvPr>
            <p:cNvSpPr txBox="1"/>
            <p:nvPr/>
          </p:nvSpPr>
          <p:spPr>
            <a:xfrm>
              <a:off x="6830879" y="4415106"/>
              <a:ext cx="2530945" cy="570204"/>
            </a:xfrm>
            <a:prstGeom prst="rect">
              <a:avLst/>
            </a:prstGeom>
            <a:noFill/>
          </p:spPr>
          <p:txBody>
            <a:bodyPr wrap="square" rtlCol="0">
              <a:spAutoFit/>
            </a:bodyPr>
            <a:lstStyle/>
            <a:p>
              <a:pPr defTabSz="914247"/>
              <a:r>
                <a:rPr lang="en-US" sz="1333"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Designer</a:t>
              </a:r>
            </a:p>
          </p:txBody>
        </p:sp>
        <p:grpSp>
          <p:nvGrpSpPr>
            <p:cNvPr id="92" name="Group 91">
              <a:extLst>
                <a:ext uri="{FF2B5EF4-FFF2-40B4-BE49-F238E27FC236}">
                  <a16:creationId xmlns:a16="http://schemas.microsoft.com/office/drawing/2014/main" id="{78A864E9-634D-441C-84BE-20671AE5717A}"/>
                </a:ext>
              </a:extLst>
            </p:cNvPr>
            <p:cNvGrpSpPr>
              <a:grpSpLocks noChangeAspect="1"/>
            </p:cNvGrpSpPr>
            <p:nvPr/>
          </p:nvGrpSpPr>
          <p:grpSpPr>
            <a:xfrm>
              <a:off x="3490370" y="4343583"/>
              <a:ext cx="3368156" cy="807724"/>
              <a:chOff x="747112" y="6274842"/>
              <a:chExt cx="5010912" cy="1238478"/>
            </a:xfrm>
          </p:grpSpPr>
          <p:pic>
            <p:nvPicPr>
              <p:cNvPr id="93" name="Picture 92">
                <a:extLst>
                  <a:ext uri="{FF2B5EF4-FFF2-40B4-BE49-F238E27FC236}">
                    <a16:creationId xmlns:a16="http://schemas.microsoft.com/office/drawing/2014/main" id="{BBD1E206-D161-4C9F-BE5D-AACEEDCCE629}"/>
                  </a:ext>
                </a:extLst>
              </p:cNvPr>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94" name="Rectangle 93">
                <a:extLst>
                  <a:ext uri="{FF2B5EF4-FFF2-40B4-BE49-F238E27FC236}">
                    <a16:creationId xmlns:a16="http://schemas.microsoft.com/office/drawing/2014/main" id="{10DACC83-D551-4C12-88CD-A1DB12FDF283}"/>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pic>
        <p:nvPicPr>
          <p:cNvPr id="96" name="Picture 95">
            <a:extLst>
              <a:ext uri="{FF2B5EF4-FFF2-40B4-BE49-F238E27FC236}">
                <a16:creationId xmlns:a16="http://schemas.microsoft.com/office/drawing/2014/main" id="{B5884BA3-5746-4DF7-8BE9-475FC5605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40841" y="5231039"/>
            <a:ext cx="1979699" cy="1113581"/>
          </a:xfrm>
          <a:prstGeom prst="rect">
            <a:avLst/>
          </a:prstGeom>
          <a:ln>
            <a:solidFill>
              <a:schemeClr val="accent1"/>
            </a:solidFill>
          </a:ln>
        </p:spPr>
      </p:pic>
      <p:sp>
        <p:nvSpPr>
          <p:cNvPr id="7" name="Arrow: Bent-Up 6">
            <a:extLst>
              <a:ext uri="{FF2B5EF4-FFF2-40B4-BE49-F238E27FC236}">
                <a16:creationId xmlns:a16="http://schemas.microsoft.com/office/drawing/2014/main" id="{75052035-2AF1-457A-B198-0FA274FA8ABE}"/>
              </a:ext>
            </a:extLst>
          </p:cNvPr>
          <p:cNvSpPr/>
          <p:nvPr/>
        </p:nvSpPr>
        <p:spPr>
          <a:xfrm rot="16200000">
            <a:off x="5430857" y="4548046"/>
            <a:ext cx="357650" cy="942017"/>
          </a:xfrm>
          <a:prstGeom prst="bentUpArrow">
            <a:avLst>
              <a:gd name="adj1" fmla="val 50000"/>
              <a:gd name="adj2" fmla="val 25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dirty="0">
              <a:solidFill>
                <a:prstClr val="white"/>
              </a:solidFill>
              <a:latin typeface="Calibri"/>
            </a:endParaRPr>
          </a:p>
        </p:txBody>
      </p:sp>
      <p:sp>
        <p:nvSpPr>
          <p:cNvPr id="8" name="TextBox 7">
            <a:extLst>
              <a:ext uri="{FF2B5EF4-FFF2-40B4-BE49-F238E27FC236}">
                <a16:creationId xmlns:a16="http://schemas.microsoft.com/office/drawing/2014/main" id="{87CE528E-02BF-4E5C-8639-2BA93DC846C4}"/>
              </a:ext>
            </a:extLst>
          </p:cNvPr>
          <p:cNvSpPr txBox="1"/>
          <p:nvPr/>
        </p:nvSpPr>
        <p:spPr>
          <a:xfrm>
            <a:off x="5231766" y="4790877"/>
            <a:ext cx="879545" cy="502573"/>
          </a:xfrm>
          <a:prstGeom prst="rect">
            <a:avLst/>
          </a:prstGeom>
          <a:noFill/>
        </p:spPr>
        <p:txBody>
          <a:bodyPr wrap="square" rtlCol="0">
            <a:spAutoFit/>
          </a:bodyPr>
          <a:lstStyle/>
          <a:p>
            <a:pPr defTabSz="914247"/>
            <a:r>
              <a:rPr lang="en-US" sz="1333" b="1" dirty="0">
                <a:solidFill>
                  <a:prstClr val="white"/>
                </a:solidFill>
                <a:latin typeface="Calibri"/>
              </a:rPr>
              <a:t>Templates</a:t>
            </a:r>
          </a:p>
        </p:txBody>
      </p:sp>
      <p:sp>
        <p:nvSpPr>
          <p:cNvPr id="11" name="Flowchart: Magnetic Disk 10">
            <a:extLst>
              <a:ext uri="{FF2B5EF4-FFF2-40B4-BE49-F238E27FC236}">
                <a16:creationId xmlns:a16="http://schemas.microsoft.com/office/drawing/2014/main" id="{F181E831-BEC6-4F54-AF0B-98A6531AA6EC}"/>
              </a:ext>
            </a:extLst>
          </p:cNvPr>
          <p:cNvSpPr/>
          <p:nvPr/>
        </p:nvSpPr>
        <p:spPr>
          <a:xfrm>
            <a:off x="7676047" y="3883652"/>
            <a:ext cx="1136568" cy="1447818"/>
          </a:xfrm>
          <a:prstGeom prst="flowChartMagneticDisk">
            <a:avLst/>
          </a:prstGeom>
          <a:solidFill>
            <a:srgbClr val="629DD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247"/>
            <a:r>
              <a:rPr lang="en-US" sz="1333" b="1" dirty="0">
                <a:solidFill>
                  <a:prstClr val="white"/>
                </a:solidFill>
                <a:latin typeface="Calibri"/>
              </a:rPr>
              <a:t>Repository</a:t>
            </a:r>
          </a:p>
        </p:txBody>
      </p:sp>
      <p:sp>
        <p:nvSpPr>
          <p:cNvPr id="99" name="Arrow: Right 98">
            <a:extLst>
              <a:ext uri="{FF2B5EF4-FFF2-40B4-BE49-F238E27FC236}">
                <a16:creationId xmlns:a16="http://schemas.microsoft.com/office/drawing/2014/main" id="{45D536A2-694E-4F2C-8ACE-1174FE75D1B8}"/>
              </a:ext>
            </a:extLst>
          </p:cNvPr>
          <p:cNvSpPr/>
          <p:nvPr/>
        </p:nvSpPr>
        <p:spPr>
          <a:xfrm>
            <a:off x="5147582" y="3833697"/>
            <a:ext cx="460885" cy="2641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sp>
        <p:nvSpPr>
          <p:cNvPr id="100" name="Flowchart: Magnetic Disk 99">
            <a:extLst>
              <a:ext uri="{FF2B5EF4-FFF2-40B4-BE49-F238E27FC236}">
                <a16:creationId xmlns:a16="http://schemas.microsoft.com/office/drawing/2014/main" id="{6970F466-C043-457A-93B7-D4E74911F7FA}"/>
              </a:ext>
            </a:extLst>
          </p:cNvPr>
          <p:cNvSpPr/>
          <p:nvPr/>
        </p:nvSpPr>
        <p:spPr>
          <a:xfrm>
            <a:off x="5672401" y="3616568"/>
            <a:ext cx="733467" cy="630722"/>
          </a:xfrm>
          <a:prstGeom prst="flowChartMagneticDisk">
            <a:avLst/>
          </a:prstGeom>
          <a:solidFill>
            <a:srgbClr val="629DD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247"/>
            <a:r>
              <a:rPr lang="en-US" sz="1333" b="1" dirty="0">
                <a:solidFill>
                  <a:prstClr val="white"/>
                </a:solidFill>
                <a:latin typeface="Calibri"/>
              </a:rPr>
              <a:t>Job State</a:t>
            </a:r>
          </a:p>
        </p:txBody>
      </p:sp>
      <p:sp>
        <p:nvSpPr>
          <p:cNvPr id="126" name="TextBox 125">
            <a:extLst>
              <a:ext uri="{FF2B5EF4-FFF2-40B4-BE49-F238E27FC236}">
                <a16:creationId xmlns:a16="http://schemas.microsoft.com/office/drawing/2014/main" id="{1FBA103A-4559-4AC3-AB42-45CE1208F818}"/>
              </a:ext>
            </a:extLst>
          </p:cNvPr>
          <p:cNvSpPr txBox="1"/>
          <p:nvPr/>
        </p:nvSpPr>
        <p:spPr>
          <a:xfrm>
            <a:off x="7583424" y="2547322"/>
            <a:ext cx="1435260"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ePresentment Repository</a:t>
            </a:r>
          </a:p>
        </p:txBody>
      </p:sp>
      <p:sp>
        <p:nvSpPr>
          <p:cNvPr id="57" name="Rectangle 56">
            <a:extLst>
              <a:ext uri="{FF2B5EF4-FFF2-40B4-BE49-F238E27FC236}">
                <a16:creationId xmlns:a16="http://schemas.microsoft.com/office/drawing/2014/main" id="{763D8981-8D51-4CE8-8DB4-911ACB266A9C}"/>
              </a:ext>
            </a:extLst>
          </p:cNvPr>
          <p:cNvSpPr/>
          <p:nvPr/>
        </p:nvSpPr>
        <p:spPr>
          <a:xfrm>
            <a:off x="9543047" y="3344424"/>
            <a:ext cx="371466" cy="1309352"/>
          </a:xfrm>
          <a:prstGeom prst="rect">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247">
              <a:defRPr/>
            </a:pPr>
            <a:r>
              <a:rPr lang="en-US" sz="1333" b="1" dirty="0">
                <a:solidFill>
                  <a:prstClr val="white"/>
                </a:solidFill>
                <a:latin typeface="Calibri"/>
              </a:rPr>
              <a:t>Email and SMS</a:t>
            </a:r>
          </a:p>
        </p:txBody>
      </p:sp>
      <p:sp>
        <p:nvSpPr>
          <p:cNvPr id="65" name="Rectangle 64">
            <a:extLst>
              <a:ext uri="{FF2B5EF4-FFF2-40B4-BE49-F238E27FC236}">
                <a16:creationId xmlns:a16="http://schemas.microsoft.com/office/drawing/2014/main" id="{AC6DED81-875B-4E58-96AE-2F72C920501A}"/>
              </a:ext>
            </a:extLst>
          </p:cNvPr>
          <p:cNvSpPr/>
          <p:nvPr/>
        </p:nvSpPr>
        <p:spPr>
          <a:xfrm>
            <a:off x="9543047" y="4613856"/>
            <a:ext cx="371466" cy="1165770"/>
          </a:xfrm>
          <a:prstGeom prst="rect">
            <a:avLst/>
          </a:prstGeom>
          <a:solidFill>
            <a:srgbClr val="4A8EF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247">
              <a:defRPr/>
            </a:pPr>
            <a:r>
              <a:rPr lang="en-US" sz="1333" b="1" dirty="0">
                <a:solidFill>
                  <a:prstClr val="white"/>
                </a:solidFill>
                <a:latin typeface="Calibri"/>
              </a:rPr>
              <a:t>Mobile Apps</a:t>
            </a:r>
          </a:p>
        </p:txBody>
      </p:sp>
      <p:pic>
        <p:nvPicPr>
          <p:cNvPr id="64" name="Picture 63" descr="A picture containing wall, indoor, floor, white&#10;&#10;Description automatically generated">
            <a:extLst>
              <a:ext uri="{FF2B5EF4-FFF2-40B4-BE49-F238E27FC236}">
                <a16:creationId xmlns:a16="http://schemas.microsoft.com/office/drawing/2014/main" id="{87E8AEDB-9429-4349-A0EB-57C3C2559B61}"/>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1096" r="18674" b="10026"/>
          <a:stretch/>
        </p:blipFill>
        <p:spPr>
          <a:xfrm>
            <a:off x="10363656" y="3822784"/>
            <a:ext cx="1177617" cy="1508685"/>
          </a:xfrm>
          <a:prstGeom prst="rect">
            <a:avLst/>
          </a:prstGeom>
          <a:ln w="38100">
            <a:solidFill>
              <a:srgbClr val="004990"/>
            </a:solidFill>
          </a:ln>
        </p:spPr>
      </p:pic>
      <p:pic>
        <p:nvPicPr>
          <p:cNvPr id="10" name="Picture 9" descr="A close up of a logo&#10;&#10;Description automatically generated">
            <a:extLst>
              <a:ext uri="{FF2B5EF4-FFF2-40B4-BE49-F238E27FC236}">
                <a16:creationId xmlns:a16="http://schemas.microsoft.com/office/drawing/2014/main" id="{395C68E3-FA14-41B4-B973-8DB048D612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3344" y="3626257"/>
            <a:ext cx="608613" cy="745687"/>
          </a:xfrm>
          <a:prstGeom prst="rect">
            <a:avLst/>
          </a:prstGeom>
        </p:spPr>
      </p:pic>
      <p:pic>
        <p:nvPicPr>
          <p:cNvPr id="67" name="Picture 66" descr="A close up of a logo&#10;&#10;Description automatically generated">
            <a:extLst>
              <a:ext uri="{FF2B5EF4-FFF2-40B4-BE49-F238E27FC236}">
                <a16:creationId xmlns:a16="http://schemas.microsoft.com/office/drawing/2014/main" id="{7FD6D3CB-0379-4A9C-8D5C-6342F47612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2712" y="4179221"/>
            <a:ext cx="481725" cy="590222"/>
          </a:xfrm>
          <a:prstGeom prst="rect">
            <a:avLst/>
          </a:prstGeom>
        </p:spPr>
      </p:pic>
    </p:spTree>
    <p:extLst>
      <p:ext uri="{BB962C8B-B14F-4D97-AF65-F5344CB8AC3E}">
        <p14:creationId xmlns:p14="http://schemas.microsoft.com/office/powerpoint/2010/main" val="4468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box(in)">
                                      <p:cBhvr>
                                        <p:cTn id="25" dur="500"/>
                                        <p:tgtEl>
                                          <p:spTgt spid="85"/>
                                        </p:tgtEl>
                                      </p:cBhvr>
                                    </p:animEffect>
                                  </p:childTnLst>
                                </p:cTn>
                              </p:par>
                              <p:par>
                                <p:cTn id="26" presetID="1" presetClass="entr" presetSubtype="0"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50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left)">
                                      <p:cBhvr>
                                        <p:cTn id="66" dur="500"/>
                                        <p:tgtEl>
                                          <p:spTgt spid="89"/>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500"/>
                                        <p:tgtEl>
                                          <p:spTgt spid="126"/>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wipe(left)">
                                      <p:cBhvr>
                                        <p:cTn id="80" dur="500"/>
                                        <p:tgtEl>
                                          <p:spTgt spid="99"/>
                                        </p:tgtEl>
                                      </p:cBhvr>
                                    </p:animEffect>
                                  </p:childTnLst>
                                </p:cTn>
                              </p:par>
                            </p:childTnLst>
                          </p:cTn>
                        </p:par>
                        <p:par>
                          <p:cTn id="81" fill="hold">
                            <p:stCondLst>
                              <p:cond delay="2000"/>
                            </p:stCondLst>
                            <p:childTnLst>
                              <p:par>
                                <p:cTn id="82" presetID="1" presetClass="entr" presetSubtype="0" fill="hold" grpId="0" nodeType="afterEffect">
                                  <p:stCondLst>
                                    <p:cond delay="500"/>
                                  </p:stCondLst>
                                  <p:childTnLst>
                                    <p:set>
                                      <p:cBhvr>
                                        <p:cTn id="83" dur="1" fill="hold">
                                          <p:stCondLst>
                                            <p:cond delay="0"/>
                                          </p:stCondLst>
                                        </p:cTn>
                                        <p:tgtEl>
                                          <p:spTgt spid="10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33"/>
                                        </p:tgtEl>
                                        <p:attrNameLst>
                                          <p:attrName>style.visibility</p:attrName>
                                        </p:attrNameLst>
                                      </p:cBhvr>
                                      <p:to>
                                        <p:strVal val="visible"/>
                                      </p:to>
                                    </p:set>
                                  </p:childTnLst>
                                </p:cTn>
                              </p:par>
                              <p:par>
                                <p:cTn id="88" presetID="22" presetClass="entr" presetSubtype="8"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par>
                          <p:cTn id="103" fill="hold">
                            <p:stCondLst>
                              <p:cond delay="0"/>
                            </p:stCondLst>
                            <p:childTnLst>
                              <p:par>
                                <p:cTn id="104" presetID="16" presetClass="entr" presetSubtype="37" fill="hold" nodeType="afterEffect">
                                  <p:stCondLst>
                                    <p:cond delay="500"/>
                                  </p:stCondLst>
                                  <p:childTnLst>
                                    <p:set>
                                      <p:cBhvr>
                                        <p:cTn id="105" dur="1" fill="hold">
                                          <p:stCondLst>
                                            <p:cond delay="0"/>
                                          </p:stCondLst>
                                        </p:cTn>
                                        <p:tgtEl>
                                          <p:spTgt spid="49"/>
                                        </p:tgtEl>
                                        <p:attrNameLst>
                                          <p:attrName>style.visibility</p:attrName>
                                        </p:attrNameLst>
                                      </p:cBhvr>
                                      <p:to>
                                        <p:strVal val="visible"/>
                                      </p:to>
                                    </p:set>
                                    <p:animEffect transition="in" filter="barn(outVertical)">
                                      <p:cBhvr>
                                        <p:cTn id="106" dur="500"/>
                                        <p:tgtEl>
                                          <p:spTgt spid="49"/>
                                        </p:tgtEl>
                                      </p:cBhvr>
                                    </p:animEffect>
                                  </p:childTnLst>
                                </p:cTn>
                              </p:par>
                            </p:childTnLst>
                          </p:cTn>
                        </p:par>
                        <p:par>
                          <p:cTn id="107" fill="hold">
                            <p:stCondLst>
                              <p:cond delay="1000"/>
                            </p:stCondLst>
                            <p:childTnLst>
                              <p:par>
                                <p:cTn id="108" presetID="22" presetClass="entr" presetSubtype="2" fill="hold" grpId="0" nodeType="afterEffect">
                                  <p:stCondLst>
                                    <p:cond delay="0"/>
                                  </p:stCondLst>
                                  <p:childTnLst>
                                    <p:set>
                                      <p:cBhvr>
                                        <p:cTn id="109" dur="1" fill="hold">
                                          <p:stCondLst>
                                            <p:cond delay="0"/>
                                          </p:stCondLst>
                                        </p:cTn>
                                        <p:tgtEl>
                                          <p:spTgt spid="127"/>
                                        </p:tgtEl>
                                        <p:attrNameLst>
                                          <p:attrName>style.visibility</p:attrName>
                                        </p:attrNameLst>
                                      </p:cBhvr>
                                      <p:to>
                                        <p:strVal val="visible"/>
                                      </p:to>
                                    </p:set>
                                    <p:animEffect transition="in" filter="wipe(right)">
                                      <p:cBhvr>
                                        <p:cTn id="110" dur="500"/>
                                        <p:tgtEl>
                                          <p:spTgt spid="127"/>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wipe(left)">
                                      <p:cBhvr>
                                        <p:cTn id="1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5" grpId="0" animBg="1"/>
      <p:bldP spid="9" grpId="0" animBg="1"/>
      <p:bldP spid="77" grpId="0" animBg="1"/>
      <p:bldP spid="25" grpId="0" animBg="1"/>
      <p:bldP spid="50" grpId="0" animBg="1"/>
      <p:bldP spid="127" grpId="0" animBg="1"/>
      <p:bldP spid="133" grpId="0" animBg="1"/>
      <p:bldP spid="66" grpId="0" animBg="1"/>
      <p:bldP spid="70" grpId="0" animBg="1"/>
      <p:bldP spid="71" grpId="0" animBg="1"/>
      <p:bldP spid="72" grpId="0" animBg="1"/>
      <p:bldP spid="74" grpId="0" animBg="1"/>
      <p:bldP spid="88" grpId="0" animBg="1"/>
      <p:bldP spid="89" grpId="0" animBg="1"/>
      <p:bldP spid="7" grpId="0" animBg="1"/>
      <p:bldP spid="11" grpId="0" animBg="1"/>
      <p:bldP spid="99" grpId="0" animBg="1"/>
      <p:bldP spid="100" grpId="0" animBg="1"/>
      <p:bldP spid="126" grpId="0" animBg="1"/>
      <p:bldP spid="57"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C550EF8C-11AF-4E4C-911E-BBD6D8037575}"/>
              </a:ext>
            </a:extLst>
          </p:cNvPr>
          <p:cNvSpPr/>
          <p:nvPr/>
        </p:nvSpPr>
        <p:spPr>
          <a:xfrm>
            <a:off x="4844532" y="3215284"/>
            <a:ext cx="4293249" cy="336707"/>
          </a:xfrm>
          <a:prstGeom prst="leftRightArrow">
            <a:avLst/>
          </a:prstGeom>
          <a:solidFill>
            <a:srgbClr val="5AA2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Web Services</a:t>
            </a:r>
          </a:p>
        </p:txBody>
      </p:sp>
      <p:sp>
        <p:nvSpPr>
          <p:cNvPr id="3" name="Title 2">
            <a:extLst>
              <a:ext uri="{FF2B5EF4-FFF2-40B4-BE49-F238E27FC236}">
                <a16:creationId xmlns:a16="http://schemas.microsoft.com/office/drawing/2014/main" id="{FD993EA8-84F5-4E3D-A0B8-0F5AF73DFC31}"/>
              </a:ext>
            </a:extLst>
          </p:cNvPr>
          <p:cNvSpPr>
            <a:spLocks noGrp="1"/>
          </p:cNvSpPr>
          <p:nvPr>
            <p:ph type="title" idx="4294967295"/>
          </p:nvPr>
        </p:nvSpPr>
        <p:spPr>
          <a:xfrm>
            <a:off x="4717692" y="95101"/>
            <a:ext cx="7530337" cy="1325033"/>
          </a:xfrm>
        </p:spPr>
        <p:txBody>
          <a:bodyPr>
            <a:normAutofit/>
          </a:bodyPr>
          <a:lstStyle/>
          <a:p>
            <a:r>
              <a:rPr lang="en-US" sz="2933" dirty="0"/>
              <a:t>Automated Transactional Document Remediation – On Demand/Dynamic Mode</a:t>
            </a:r>
          </a:p>
        </p:txBody>
      </p:sp>
      <p:grpSp>
        <p:nvGrpSpPr>
          <p:cNvPr id="55" name="Group 54">
            <a:extLst>
              <a:ext uri="{FF2B5EF4-FFF2-40B4-BE49-F238E27FC236}">
                <a16:creationId xmlns:a16="http://schemas.microsoft.com/office/drawing/2014/main" id="{C8D32EAF-1AAD-4579-8BD5-3A49B9D01B4B}"/>
              </a:ext>
            </a:extLst>
          </p:cNvPr>
          <p:cNvGrpSpPr/>
          <p:nvPr/>
        </p:nvGrpSpPr>
        <p:grpSpPr>
          <a:xfrm>
            <a:off x="0" y="141324"/>
            <a:ext cx="4498492" cy="1039659"/>
            <a:chOff x="0" y="412456"/>
            <a:chExt cx="6747738" cy="1559488"/>
          </a:xfrm>
        </p:grpSpPr>
        <p:pic>
          <p:nvPicPr>
            <p:cNvPr id="58" name="Picture 57">
              <a:extLst>
                <a:ext uri="{FF2B5EF4-FFF2-40B4-BE49-F238E27FC236}">
                  <a16:creationId xmlns:a16="http://schemas.microsoft.com/office/drawing/2014/main" id="{2FF8B3CD-129E-44E4-90C6-BC0E17862B58}"/>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59" name="Rectangle 58">
              <a:extLst>
                <a:ext uri="{FF2B5EF4-FFF2-40B4-BE49-F238E27FC236}">
                  <a16:creationId xmlns:a16="http://schemas.microsoft.com/office/drawing/2014/main" id="{3411F43E-6487-47D4-9CBA-793EFB1FCC21}"/>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9" name="TextBox 8">
            <a:extLst>
              <a:ext uri="{FF2B5EF4-FFF2-40B4-BE49-F238E27FC236}">
                <a16:creationId xmlns:a16="http://schemas.microsoft.com/office/drawing/2014/main" id="{5269C476-EB01-4408-87F8-7FEBEEDAB83E}"/>
              </a:ext>
            </a:extLst>
          </p:cNvPr>
          <p:cNvSpPr txBox="1"/>
          <p:nvPr/>
        </p:nvSpPr>
        <p:spPr>
          <a:xfrm>
            <a:off x="753480" y="2493573"/>
            <a:ext cx="2476542" cy="584775"/>
          </a:xfrm>
          <a:prstGeom prst="rect">
            <a:avLst/>
          </a:prstGeom>
          <a:noFill/>
          <a:ln>
            <a:solidFill>
              <a:schemeClr val="accent5">
                <a:shade val="50000"/>
              </a:schemeClr>
            </a:solidFill>
          </a:ln>
        </p:spPr>
        <p:txBody>
          <a:bodyPr wrap="square" rtlCol="0">
            <a:spAutoFit/>
          </a:bodyPr>
          <a:lstStyle/>
          <a:p>
            <a:pPr algn="ctr" defTabSz="914247"/>
            <a:r>
              <a:rPr lang="en-US" sz="1600" dirty="0">
                <a:solidFill>
                  <a:prstClr val="black"/>
                </a:solidFill>
                <a:latin typeface="Calibri"/>
              </a:rPr>
              <a:t>Customer Communications</a:t>
            </a:r>
          </a:p>
          <a:p>
            <a:pPr algn="ctr" defTabSz="914247"/>
            <a:r>
              <a:rPr lang="en-US" sz="1600" dirty="0">
                <a:solidFill>
                  <a:prstClr val="black"/>
                </a:solidFill>
                <a:latin typeface="Calibri"/>
              </a:rPr>
              <a:t>Production Process</a:t>
            </a:r>
          </a:p>
        </p:txBody>
      </p:sp>
      <p:sp>
        <p:nvSpPr>
          <p:cNvPr id="25" name="Arrow: Right 24">
            <a:extLst>
              <a:ext uri="{FF2B5EF4-FFF2-40B4-BE49-F238E27FC236}">
                <a16:creationId xmlns:a16="http://schemas.microsoft.com/office/drawing/2014/main" id="{84B5995D-54AD-4A97-92B4-AB5603815D5C}"/>
              </a:ext>
            </a:extLst>
          </p:cNvPr>
          <p:cNvSpPr/>
          <p:nvPr/>
        </p:nvSpPr>
        <p:spPr>
          <a:xfrm>
            <a:off x="2001346" y="4229559"/>
            <a:ext cx="647608" cy="3576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graphicFrame>
        <p:nvGraphicFramePr>
          <p:cNvPr id="49" name="Table 48">
            <a:extLst>
              <a:ext uri="{FF2B5EF4-FFF2-40B4-BE49-F238E27FC236}">
                <a16:creationId xmlns:a16="http://schemas.microsoft.com/office/drawing/2014/main" id="{8D0E2381-49A0-4E6C-9D2F-0C4CADA1E5C4}"/>
              </a:ext>
            </a:extLst>
          </p:cNvPr>
          <p:cNvGraphicFramePr>
            <a:graphicFrameLocks noGrp="1"/>
          </p:cNvGraphicFramePr>
          <p:nvPr/>
        </p:nvGraphicFramePr>
        <p:xfrm>
          <a:off x="1126951" y="1767477"/>
          <a:ext cx="9861204" cy="630723"/>
        </p:xfrm>
        <a:graphic>
          <a:graphicData uri="http://schemas.openxmlformats.org/drawingml/2006/table">
            <a:tbl>
              <a:tblPr firstRow="1" bandRow="1">
                <a:tableStyleId>{5C22544A-7EE6-4342-B048-85BDC9FD1C3A}</a:tableStyleId>
              </a:tblPr>
              <a:tblGrid>
                <a:gridCol w="1643534">
                  <a:extLst>
                    <a:ext uri="{9D8B030D-6E8A-4147-A177-3AD203B41FA5}">
                      <a16:colId xmlns:a16="http://schemas.microsoft.com/office/drawing/2014/main" val="2335036972"/>
                    </a:ext>
                  </a:extLst>
                </a:gridCol>
                <a:gridCol w="1643534">
                  <a:extLst>
                    <a:ext uri="{9D8B030D-6E8A-4147-A177-3AD203B41FA5}">
                      <a16:colId xmlns:a16="http://schemas.microsoft.com/office/drawing/2014/main" val="2694579174"/>
                    </a:ext>
                  </a:extLst>
                </a:gridCol>
                <a:gridCol w="1643534">
                  <a:extLst>
                    <a:ext uri="{9D8B030D-6E8A-4147-A177-3AD203B41FA5}">
                      <a16:colId xmlns:a16="http://schemas.microsoft.com/office/drawing/2014/main" val="134178094"/>
                    </a:ext>
                  </a:extLst>
                </a:gridCol>
                <a:gridCol w="1643534">
                  <a:extLst>
                    <a:ext uri="{9D8B030D-6E8A-4147-A177-3AD203B41FA5}">
                      <a16:colId xmlns:a16="http://schemas.microsoft.com/office/drawing/2014/main" val="3092346963"/>
                    </a:ext>
                  </a:extLst>
                </a:gridCol>
                <a:gridCol w="1643534">
                  <a:extLst>
                    <a:ext uri="{9D8B030D-6E8A-4147-A177-3AD203B41FA5}">
                      <a16:colId xmlns:a16="http://schemas.microsoft.com/office/drawing/2014/main" val="214414132"/>
                    </a:ext>
                  </a:extLst>
                </a:gridCol>
                <a:gridCol w="1643534">
                  <a:extLst>
                    <a:ext uri="{9D8B030D-6E8A-4147-A177-3AD203B41FA5}">
                      <a16:colId xmlns:a16="http://schemas.microsoft.com/office/drawing/2014/main" val="1535806673"/>
                    </a:ext>
                  </a:extLst>
                </a:gridCol>
              </a:tblGrid>
              <a:tr h="630723">
                <a:tc>
                  <a:txBody>
                    <a:bodyPr/>
                    <a:lstStyle/>
                    <a:p>
                      <a:pPr algn="ctr"/>
                      <a:r>
                        <a:rPr lang="en-US" sz="1600" b="0" dirty="0"/>
                        <a:t>Visibility &amp; Reporting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Workflow Automation</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Job Tracking</a:t>
                      </a:r>
                    </a:p>
                    <a:p>
                      <a:pPr algn="ctr"/>
                      <a:r>
                        <a:rPr lang="en-US" sz="1600" b="0" dirty="0"/>
                        <a:t>SLA Tracking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Exception Handling</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Archive</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tc>
                  <a:txBody>
                    <a:bodyPr/>
                    <a:lstStyle/>
                    <a:p>
                      <a:pPr algn="ctr"/>
                      <a:r>
                        <a:rPr lang="en-US" sz="1600" b="0" dirty="0"/>
                        <a:t>Accessible Delivery</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990"/>
                    </a:solidFill>
                  </a:tcPr>
                </a:tc>
                <a:extLst>
                  <a:ext uri="{0D108BD9-81ED-4DB2-BD59-A6C34878D82A}">
                    <a16:rowId xmlns:a16="http://schemas.microsoft.com/office/drawing/2014/main" val="3046380168"/>
                  </a:ext>
                </a:extLst>
              </a:tr>
            </a:tbl>
          </a:graphicData>
        </a:graphic>
      </p:graphicFrame>
      <p:sp>
        <p:nvSpPr>
          <p:cNvPr id="50" name="Isosceles Triangle 49">
            <a:extLst>
              <a:ext uri="{FF2B5EF4-FFF2-40B4-BE49-F238E27FC236}">
                <a16:creationId xmlns:a16="http://schemas.microsoft.com/office/drawing/2014/main" id="{792F96DE-CB70-4995-B0C9-8808057F7C52}"/>
              </a:ext>
            </a:extLst>
          </p:cNvPr>
          <p:cNvSpPr/>
          <p:nvPr/>
        </p:nvSpPr>
        <p:spPr>
          <a:xfrm rot="5400000">
            <a:off x="10997571" y="1765830"/>
            <a:ext cx="605856" cy="624689"/>
          </a:xfrm>
          <a:prstGeom prst="triangle">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
        <p:nvSpPr>
          <p:cNvPr id="127" name="Isosceles Triangle 126">
            <a:extLst>
              <a:ext uri="{FF2B5EF4-FFF2-40B4-BE49-F238E27FC236}">
                <a16:creationId xmlns:a16="http://schemas.microsoft.com/office/drawing/2014/main" id="{3FC0F025-ED3E-41AB-AB4B-320E5CE93CE0}"/>
              </a:ext>
            </a:extLst>
          </p:cNvPr>
          <p:cNvSpPr/>
          <p:nvPr/>
        </p:nvSpPr>
        <p:spPr>
          <a:xfrm rot="16200000">
            <a:off x="511680" y="1767056"/>
            <a:ext cx="605855" cy="624689"/>
          </a:xfrm>
          <a:prstGeom prst="triangle">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nvGrpSpPr>
          <p:cNvPr id="52" name="Group 51">
            <a:extLst>
              <a:ext uri="{FF2B5EF4-FFF2-40B4-BE49-F238E27FC236}">
                <a16:creationId xmlns:a16="http://schemas.microsoft.com/office/drawing/2014/main" id="{6372CB96-4207-493B-891B-559B4DDD7332}"/>
              </a:ext>
            </a:extLst>
          </p:cNvPr>
          <p:cNvGrpSpPr/>
          <p:nvPr/>
        </p:nvGrpSpPr>
        <p:grpSpPr>
          <a:xfrm>
            <a:off x="4209243" y="1274551"/>
            <a:ext cx="4974783" cy="518949"/>
            <a:chOff x="1813598" y="1502707"/>
            <a:chExt cx="7462174" cy="778424"/>
          </a:xfrm>
        </p:grpSpPr>
        <p:grpSp>
          <p:nvGrpSpPr>
            <p:cNvPr id="51" name="Group 50">
              <a:extLst>
                <a:ext uri="{FF2B5EF4-FFF2-40B4-BE49-F238E27FC236}">
                  <a16:creationId xmlns:a16="http://schemas.microsoft.com/office/drawing/2014/main" id="{BCA57C11-8547-435D-B653-7608819E92C2}"/>
                </a:ext>
              </a:extLst>
            </p:cNvPr>
            <p:cNvGrpSpPr/>
            <p:nvPr/>
          </p:nvGrpSpPr>
          <p:grpSpPr>
            <a:xfrm>
              <a:off x="1813598" y="1502707"/>
              <a:ext cx="3368156" cy="778424"/>
              <a:chOff x="1813598" y="1502707"/>
              <a:chExt cx="3368156" cy="778424"/>
            </a:xfrm>
          </p:grpSpPr>
          <p:pic>
            <p:nvPicPr>
              <p:cNvPr id="131" name="Picture 130">
                <a:extLst>
                  <a:ext uri="{FF2B5EF4-FFF2-40B4-BE49-F238E27FC236}">
                    <a16:creationId xmlns:a16="http://schemas.microsoft.com/office/drawing/2014/main" id="{CED6407C-FF23-4345-A68B-10CED541D169}"/>
                  </a:ext>
                </a:extLst>
              </p:cNvPr>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13598" y="1502707"/>
                <a:ext cx="3368156" cy="778424"/>
              </a:xfrm>
              <a:prstGeom prst="rect">
                <a:avLst/>
              </a:prstGeom>
            </p:spPr>
          </p:pic>
          <p:sp>
            <p:nvSpPr>
              <p:cNvPr id="132" name="Rectangle 131">
                <a:extLst>
                  <a:ext uri="{FF2B5EF4-FFF2-40B4-BE49-F238E27FC236}">
                    <a16:creationId xmlns:a16="http://schemas.microsoft.com/office/drawing/2014/main" id="{C31D2F45-9867-4A73-A9BD-ECA67EFD1CC0}"/>
                  </a:ext>
                </a:extLst>
              </p:cNvPr>
              <p:cNvSpPr/>
              <p:nvPr/>
            </p:nvSpPr>
            <p:spPr>
              <a:xfrm>
                <a:off x="2837740" y="2012249"/>
                <a:ext cx="2069244" cy="154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130" name="TextBox 129">
              <a:extLst>
                <a:ext uri="{FF2B5EF4-FFF2-40B4-BE49-F238E27FC236}">
                  <a16:creationId xmlns:a16="http://schemas.microsoft.com/office/drawing/2014/main" id="{83295C89-3DC2-47AD-9A5D-BAF1CEF6F478}"/>
                </a:ext>
              </a:extLst>
            </p:cNvPr>
            <p:cNvSpPr txBox="1"/>
            <p:nvPr/>
          </p:nvSpPr>
          <p:spPr>
            <a:xfrm>
              <a:off x="5181753" y="1595266"/>
              <a:ext cx="4094019" cy="523317"/>
            </a:xfrm>
            <a:prstGeom prst="rect">
              <a:avLst/>
            </a:prstGeom>
            <a:noFill/>
          </p:spPr>
          <p:txBody>
            <a:bodyPr wrap="square" rtlCol="0">
              <a:spAutoFit/>
            </a:bodyPr>
            <a:lstStyle/>
            <a:p>
              <a:pPr defTabSz="914247"/>
              <a:r>
                <a:rPr lang="en-US" sz="1667"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Dashboard</a:t>
              </a:r>
            </a:p>
          </p:txBody>
        </p:sp>
      </p:grpSp>
      <p:sp>
        <p:nvSpPr>
          <p:cNvPr id="133" name="TextBox 132">
            <a:extLst>
              <a:ext uri="{FF2B5EF4-FFF2-40B4-BE49-F238E27FC236}">
                <a16:creationId xmlns:a16="http://schemas.microsoft.com/office/drawing/2014/main" id="{276117A3-92DF-4740-8535-CC2EF2AFD683}"/>
              </a:ext>
            </a:extLst>
          </p:cNvPr>
          <p:cNvSpPr txBox="1"/>
          <p:nvPr/>
        </p:nvSpPr>
        <p:spPr>
          <a:xfrm>
            <a:off x="10344866" y="4422284"/>
            <a:ext cx="1582053" cy="769634"/>
          </a:xfrm>
          <a:prstGeom prst="rect">
            <a:avLst/>
          </a:prstGeom>
          <a:noFill/>
          <a:ln>
            <a:solidFill>
              <a:schemeClr val="accent5">
                <a:shade val="50000"/>
              </a:schemeClr>
            </a:solidFill>
          </a:ln>
        </p:spPr>
        <p:txBody>
          <a:bodyPr wrap="square" rtlCol="0">
            <a:spAutoFit/>
          </a:bodyPr>
          <a:lstStyle/>
          <a:p>
            <a:pPr algn="ctr" defTabSz="914247"/>
            <a:r>
              <a:rPr lang="en-US" sz="1467" dirty="0">
                <a:solidFill>
                  <a:prstClr val="black"/>
                </a:solidFill>
                <a:latin typeface="Calibri"/>
              </a:rPr>
              <a:t>Request Accessible PDF or HTML5</a:t>
            </a:r>
          </a:p>
        </p:txBody>
      </p:sp>
      <p:grpSp>
        <p:nvGrpSpPr>
          <p:cNvPr id="2" name="Group 1">
            <a:extLst>
              <a:ext uri="{FF2B5EF4-FFF2-40B4-BE49-F238E27FC236}">
                <a16:creationId xmlns:a16="http://schemas.microsoft.com/office/drawing/2014/main" id="{F858B1C1-1E81-465A-8405-8F51B7BA32C8}"/>
              </a:ext>
            </a:extLst>
          </p:cNvPr>
          <p:cNvGrpSpPr/>
          <p:nvPr/>
        </p:nvGrpSpPr>
        <p:grpSpPr>
          <a:xfrm>
            <a:off x="753480" y="3368565"/>
            <a:ext cx="1136749" cy="2930895"/>
            <a:chOff x="604662" y="4745086"/>
            <a:chExt cx="1650640" cy="4992329"/>
          </a:xfrm>
        </p:grpSpPr>
        <p:grpSp>
          <p:nvGrpSpPr>
            <p:cNvPr id="53" name="Group 52">
              <a:extLst>
                <a:ext uri="{FF2B5EF4-FFF2-40B4-BE49-F238E27FC236}">
                  <a16:creationId xmlns:a16="http://schemas.microsoft.com/office/drawing/2014/main" id="{9367C13A-CB51-44A4-B274-B18777FE3826}"/>
                </a:ext>
              </a:extLst>
            </p:cNvPr>
            <p:cNvGrpSpPr/>
            <p:nvPr/>
          </p:nvGrpSpPr>
          <p:grpSpPr>
            <a:xfrm>
              <a:off x="604662" y="4745086"/>
              <a:ext cx="1602397" cy="3679354"/>
              <a:chOff x="636278" y="4931290"/>
              <a:chExt cx="1602397" cy="3679354"/>
            </a:xfrm>
          </p:grpSpPr>
          <p:sp>
            <p:nvSpPr>
              <p:cNvPr id="60" name="Flowchart: Multidocument 59">
                <a:extLst>
                  <a:ext uri="{FF2B5EF4-FFF2-40B4-BE49-F238E27FC236}">
                    <a16:creationId xmlns:a16="http://schemas.microsoft.com/office/drawing/2014/main" id="{6744E31A-067C-4AAE-BACF-42A2B5C2B7B2}"/>
                  </a:ext>
                </a:extLst>
              </p:cNvPr>
              <p:cNvSpPr/>
              <p:nvPr/>
            </p:nvSpPr>
            <p:spPr>
              <a:xfrm>
                <a:off x="644006" y="4931290"/>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Statements&amp; Bills</a:t>
                </a:r>
              </a:p>
            </p:txBody>
          </p:sp>
          <p:sp>
            <p:nvSpPr>
              <p:cNvPr id="61" name="Flowchart: Multidocument 60">
                <a:extLst>
                  <a:ext uri="{FF2B5EF4-FFF2-40B4-BE49-F238E27FC236}">
                    <a16:creationId xmlns:a16="http://schemas.microsoft.com/office/drawing/2014/main" id="{FCCFE25F-073A-4B33-8D9D-405A5095E6C2}"/>
                  </a:ext>
                </a:extLst>
              </p:cNvPr>
              <p:cNvSpPr/>
              <p:nvPr/>
            </p:nvSpPr>
            <p:spPr>
              <a:xfrm>
                <a:off x="636278" y="6227261"/>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Letters</a:t>
                </a:r>
              </a:p>
            </p:txBody>
          </p:sp>
          <p:sp>
            <p:nvSpPr>
              <p:cNvPr id="62" name="Flowchart: Multidocument 61">
                <a:extLst>
                  <a:ext uri="{FF2B5EF4-FFF2-40B4-BE49-F238E27FC236}">
                    <a16:creationId xmlns:a16="http://schemas.microsoft.com/office/drawing/2014/main" id="{2DF77F2A-8058-4349-A9A6-35A29883282F}"/>
                  </a:ext>
                </a:extLst>
              </p:cNvPr>
              <p:cNvSpPr/>
              <p:nvPr/>
            </p:nvSpPr>
            <p:spPr>
              <a:xfrm>
                <a:off x="644006" y="7540236"/>
                <a:ext cx="1585033" cy="1070408"/>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Notices</a:t>
                </a:r>
              </a:p>
            </p:txBody>
          </p:sp>
        </p:grpSp>
        <p:sp>
          <p:nvSpPr>
            <p:cNvPr id="63" name="Flowchart: Multidocument 62">
              <a:extLst>
                <a:ext uri="{FF2B5EF4-FFF2-40B4-BE49-F238E27FC236}">
                  <a16:creationId xmlns:a16="http://schemas.microsoft.com/office/drawing/2014/main" id="{A2150477-29F9-4523-8D12-B19B5F247B2F}"/>
                </a:ext>
              </a:extLst>
            </p:cNvPr>
            <p:cNvSpPr/>
            <p:nvPr/>
          </p:nvSpPr>
          <p:spPr>
            <a:xfrm>
              <a:off x="660633" y="8618884"/>
              <a:ext cx="1594669" cy="1118531"/>
            </a:xfrm>
            <a:prstGeom prst="flowChartMultidocumen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dirty="0">
                  <a:solidFill>
                    <a:prstClr val="white"/>
                  </a:solidFill>
                  <a:latin typeface="Calibri"/>
                </a:rPr>
                <a:t>Financial &amp; Tax Docs</a:t>
              </a:r>
            </a:p>
          </p:txBody>
        </p:sp>
      </p:grpSp>
      <p:sp>
        <p:nvSpPr>
          <p:cNvPr id="11" name="Flowchart: Magnetic Disk 10">
            <a:extLst>
              <a:ext uri="{FF2B5EF4-FFF2-40B4-BE49-F238E27FC236}">
                <a16:creationId xmlns:a16="http://schemas.microsoft.com/office/drawing/2014/main" id="{F181E831-BEC6-4F54-AF0B-98A6531AA6EC}"/>
              </a:ext>
            </a:extLst>
          </p:cNvPr>
          <p:cNvSpPr/>
          <p:nvPr/>
        </p:nvSpPr>
        <p:spPr>
          <a:xfrm>
            <a:off x="2725573" y="3470130"/>
            <a:ext cx="1320300" cy="1642639"/>
          </a:xfrm>
          <a:prstGeom prst="flowChartMagneticDisk">
            <a:avLst/>
          </a:prstGeom>
          <a:solidFill>
            <a:srgbClr val="629DD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247"/>
            <a:endParaRPr lang="en-US" sz="1333" b="1" dirty="0">
              <a:solidFill>
                <a:prstClr val="white"/>
              </a:solidFill>
              <a:latin typeface="Calibri"/>
            </a:endParaRPr>
          </a:p>
          <a:p>
            <a:pPr algn="ctr" defTabSz="914247"/>
            <a:endParaRPr lang="en-US" sz="1333" b="1" dirty="0">
              <a:solidFill>
                <a:prstClr val="white"/>
              </a:solidFill>
              <a:latin typeface="Calibri"/>
            </a:endParaRPr>
          </a:p>
          <a:p>
            <a:pPr algn="ctr" defTabSz="914247"/>
            <a:r>
              <a:rPr lang="en-US" sz="1467" b="1" dirty="0">
                <a:solidFill>
                  <a:prstClr val="white"/>
                </a:solidFill>
                <a:latin typeface="Calibri"/>
              </a:rPr>
              <a:t>Document Repository –</a:t>
            </a:r>
          </a:p>
          <a:p>
            <a:pPr algn="ctr" defTabSz="914247"/>
            <a:r>
              <a:rPr lang="en-US" sz="1333" b="1" dirty="0">
                <a:solidFill>
                  <a:prstClr val="white"/>
                </a:solidFill>
                <a:latin typeface="Calibri"/>
              </a:rPr>
              <a:t> AFP, Xerox, PDF, PCL, PS, Line formats</a:t>
            </a:r>
          </a:p>
        </p:txBody>
      </p:sp>
      <p:sp>
        <p:nvSpPr>
          <p:cNvPr id="126" name="TextBox 125">
            <a:extLst>
              <a:ext uri="{FF2B5EF4-FFF2-40B4-BE49-F238E27FC236}">
                <a16:creationId xmlns:a16="http://schemas.microsoft.com/office/drawing/2014/main" id="{1FBA103A-4559-4AC3-AB42-45CE1208F818}"/>
              </a:ext>
            </a:extLst>
          </p:cNvPr>
          <p:cNvSpPr txBox="1"/>
          <p:nvPr/>
        </p:nvSpPr>
        <p:spPr>
          <a:xfrm>
            <a:off x="2583796" y="3104961"/>
            <a:ext cx="1665766" cy="338554"/>
          </a:xfrm>
          <a:prstGeom prst="rect">
            <a:avLst/>
          </a:prstGeom>
          <a:noFill/>
          <a:ln>
            <a:solidFill>
              <a:schemeClr val="accent5">
                <a:shade val="50000"/>
              </a:schemeClr>
            </a:solidFill>
          </a:ln>
        </p:spPr>
        <p:txBody>
          <a:bodyPr wrap="square" rtlCol="0">
            <a:spAutoFit/>
          </a:bodyPr>
          <a:lstStyle/>
          <a:p>
            <a:pPr defTabSz="914247"/>
            <a:r>
              <a:rPr lang="en-US" sz="1600" dirty="0">
                <a:solidFill>
                  <a:prstClr val="black"/>
                </a:solidFill>
                <a:latin typeface="Calibri"/>
              </a:rPr>
              <a:t>System of Record</a:t>
            </a:r>
          </a:p>
        </p:txBody>
      </p:sp>
      <p:grpSp>
        <p:nvGrpSpPr>
          <p:cNvPr id="14" name="Group 13">
            <a:extLst>
              <a:ext uri="{FF2B5EF4-FFF2-40B4-BE49-F238E27FC236}">
                <a16:creationId xmlns:a16="http://schemas.microsoft.com/office/drawing/2014/main" id="{A541231F-48DA-47A2-8305-070C4C8C04A0}"/>
              </a:ext>
            </a:extLst>
          </p:cNvPr>
          <p:cNvGrpSpPr/>
          <p:nvPr/>
        </p:nvGrpSpPr>
        <p:grpSpPr>
          <a:xfrm>
            <a:off x="9171581" y="2642518"/>
            <a:ext cx="742932" cy="2436841"/>
            <a:chOff x="13757371" y="3963776"/>
            <a:chExt cx="1114398" cy="3655262"/>
          </a:xfrm>
        </p:grpSpPr>
        <p:sp>
          <p:nvSpPr>
            <p:cNvPr id="66" name="Rectangle 65">
              <a:extLst>
                <a:ext uri="{FF2B5EF4-FFF2-40B4-BE49-F238E27FC236}">
                  <a16:creationId xmlns:a16="http://schemas.microsoft.com/office/drawing/2014/main" id="{FA75016C-9253-4F7D-8AC6-991FDE11342E}"/>
                </a:ext>
              </a:extLst>
            </p:cNvPr>
            <p:cNvSpPr/>
            <p:nvPr/>
          </p:nvSpPr>
          <p:spPr>
            <a:xfrm>
              <a:off x="13757371" y="3963776"/>
              <a:ext cx="557199" cy="365205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247">
                <a:defRPr/>
              </a:pPr>
              <a:r>
                <a:rPr lang="en-US" sz="1333" b="1" dirty="0">
                  <a:solidFill>
                    <a:prstClr val="white"/>
                  </a:solidFill>
                  <a:latin typeface="Calibri"/>
                </a:rPr>
                <a:t>Self-service Portals</a:t>
              </a:r>
            </a:p>
          </p:txBody>
        </p:sp>
        <p:sp>
          <p:nvSpPr>
            <p:cNvPr id="57" name="Rectangle 56">
              <a:extLst>
                <a:ext uri="{FF2B5EF4-FFF2-40B4-BE49-F238E27FC236}">
                  <a16:creationId xmlns:a16="http://schemas.microsoft.com/office/drawing/2014/main" id="{763D8981-8D51-4CE8-8DB4-911ACB266A9C}"/>
                </a:ext>
              </a:extLst>
            </p:cNvPr>
            <p:cNvSpPr/>
            <p:nvPr/>
          </p:nvSpPr>
          <p:spPr>
            <a:xfrm>
              <a:off x="14314570" y="3966236"/>
              <a:ext cx="557199" cy="1964028"/>
            </a:xfrm>
            <a:prstGeom prst="rect">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247">
                <a:defRPr/>
              </a:pPr>
              <a:r>
                <a:rPr lang="en-US" sz="1333" b="1" dirty="0">
                  <a:solidFill>
                    <a:prstClr val="white"/>
                  </a:solidFill>
                  <a:latin typeface="Calibri"/>
                </a:rPr>
                <a:t>E-commerce</a:t>
              </a:r>
            </a:p>
          </p:txBody>
        </p:sp>
        <p:sp>
          <p:nvSpPr>
            <p:cNvPr id="65" name="Rectangle 64">
              <a:extLst>
                <a:ext uri="{FF2B5EF4-FFF2-40B4-BE49-F238E27FC236}">
                  <a16:creationId xmlns:a16="http://schemas.microsoft.com/office/drawing/2014/main" id="{AC6DED81-875B-4E58-96AE-2F72C920501A}"/>
                </a:ext>
              </a:extLst>
            </p:cNvPr>
            <p:cNvSpPr/>
            <p:nvPr/>
          </p:nvSpPr>
          <p:spPr>
            <a:xfrm>
              <a:off x="14314570" y="5870383"/>
              <a:ext cx="557199" cy="1748655"/>
            </a:xfrm>
            <a:prstGeom prst="rect">
              <a:avLst/>
            </a:prstGeom>
            <a:solidFill>
              <a:srgbClr val="4A8EF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247">
                <a:defRPr/>
              </a:pPr>
              <a:r>
                <a:rPr lang="en-US" sz="1333" b="1" dirty="0">
                  <a:solidFill>
                    <a:prstClr val="white"/>
                  </a:solidFill>
                  <a:latin typeface="Calibri"/>
                </a:rPr>
                <a:t>Mobile Apps</a:t>
              </a:r>
            </a:p>
          </p:txBody>
        </p:sp>
      </p:grpSp>
      <p:sp>
        <p:nvSpPr>
          <p:cNvPr id="64" name="TextBox 63">
            <a:extLst>
              <a:ext uri="{FF2B5EF4-FFF2-40B4-BE49-F238E27FC236}">
                <a16:creationId xmlns:a16="http://schemas.microsoft.com/office/drawing/2014/main" id="{9CFD954F-A0D5-44B3-9BB7-E9C23D896FE9}"/>
              </a:ext>
            </a:extLst>
          </p:cNvPr>
          <p:cNvSpPr txBox="1"/>
          <p:nvPr/>
        </p:nvSpPr>
        <p:spPr>
          <a:xfrm>
            <a:off x="2749675" y="5952528"/>
            <a:ext cx="1499887" cy="830997"/>
          </a:xfrm>
          <a:prstGeom prst="rect">
            <a:avLst/>
          </a:prstGeom>
          <a:noFill/>
          <a:ln>
            <a:solidFill>
              <a:schemeClr val="accent5">
                <a:shade val="50000"/>
              </a:schemeClr>
            </a:solidFill>
          </a:ln>
        </p:spPr>
        <p:txBody>
          <a:bodyPr wrap="square" rtlCol="0">
            <a:spAutoFit/>
          </a:bodyPr>
          <a:lstStyle/>
          <a:p>
            <a:pPr defTabSz="914247"/>
            <a:r>
              <a:rPr lang="en-US" sz="1600" dirty="0">
                <a:solidFill>
                  <a:prstClr val="black"/>
                </a:solidFill>
                <a:latin typeface="Calibri"/>
              </a:rPr>
              <a:t>Batch Print/Mail &amp; Omnichannel</a:t>
            </a:r>
          </a:p>
        </p:txBody>
      </p:sp>
      <p:sp>
        <p:nvSpPr>
          <p:cNvPr id="10" name="Callout: Left Arrow 9">
            <a:extLst>
              <a:ext uri="{FF2B5EF4-FFF2-40B4-BE49-F238E27FC236}">
                <a16:creationId xmlns:a16="http://schemas.microsoft.com/office/drawing/2014/main" id="{390D4842-84D9-4C9C-90B8-54D4FBAEFA9D}"/>
              </a:ext>
            </a:extLst>
          </p:cNvPr>
          <p:cNvSpPr/>
          <p:nvPr/>
        </p:nvSpPr>
        <p:spPr>
          <a:xfrm>
            <a:off x="4097965" y="3225369"/>
            <a:ext cx="694475" cy="131549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247"/>
            <a:r>
              <a:rPr lang="en-US" sz="1333" b="1" dirty="0">
                <a:solidFill>
                  <a:prstClr val="white"/>
                </a:solidFill>
                <a:latin typeface="Calibri"/>
              </a:rPr>
              <a:t>Interface Layer</a:t>
            </a:r>
          </a:p>
        </p:txBody>
      </p:sp>
      <p:sp>
        <p:nvSpPr>
          <p:cNvPr id="67" name="Rectangle 66">
            <a:extLst>
              <a:ext uri="{FF2B5EF4-FFF2-40B4-BE49-F238E27FC236}">
                <a16:creationId xmlns:a16="http://schemas.microsoft.com/office/drawing/2014/main" id="{F7FD1397-B84D-40A3-9A49-032D5FA902A0}"/>
              </a:ext>
            </a:extLst>
          </p:cNvPr>
          <p:cNvSpPr/>
          <p:nvPr/>
        </p:nvSpPr>
        <p:spPr>
          <a:xfrm rot="5400000">
            <a:off x="6160881" y="4436381"/>
            <a:ext cx="1938279" cy="2072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333" dirty="0">
              <a:solidFill>
                <a:prstClr val="white"/>
              </a:solidFill>
              <a:latin typeface="Calibri"/>
            </a:endParaRPr>
          </a:p>
        </p:txBody>
      </p:sp>
      <p:grpSp>
        <p:nvGrpSpPr>
          <p:cNvPr id="68" name="Group 67">
            <a:extLst>
              <a:ext uri="{FF2B5EF4-FFF2-40B4-BE49-F238E27FC236}">
                <a16:creationId xmlns:a16="http://schemas.microsoft.com/office/drawing/2014/main" id="{6AFEB74B-C57E-4DAE-B340-E5F2D25C06B0}"/>
              </a:ext>
            </a:extLst>
          </p:cNvPr>
          <p:cNvGrpSpPr>
            <a:grpSpLocks noChangeAspect="1"/>
          </p:cNvGrpSpPr>
          <p:nvPr/>
        </p:nvGrpSpPr>
        <p:grpSpPr>
          <a:xfrm>
            <a:off x="5583808" y="6413903"/>
            <a:ext cx="3071793" cy="421359"/>
            <a:chOff x="3490370" y="4343583"/>
            <a:chExt cx="5888464" cy="807724"/>
          </a:xfrm>
        </p:grpSpPr>
        <p:sp>
          <p:nvSpPr>
            <p:cNvPr id="69" name="TextBox 68">
              <a:extLst>
                <a:ext uri="{FF2B5EF4-FFF2-40B4-BE49-F238E27FC236}">
                  <a16:creationId xmlns:a16="http://schemas.microsoft.com/office/drawing/2014/main" id="{5F34A3D3-8C92-46AE-8245-CD5C09030858}"/>
                </a:ext>
              </a:extLst>
            </p:cNvPr>
            <p:cNvSpPr txBox="1"/>
            <p:nvPr/>
          </p:nvSpPr>
          <p:spPr>
            <a:xfrm>
              <a:off x="6847889" y="4413858"/>
              <a:ext cx="2530945" cy="570204"/>
            </a:xfrm>
            <a:prstGeom prst="rect">
              <a:avLst/>
            </a:prstGeom>
            <a:noFill/>
          </p:spPr>
          <p:txBody>
            <a:bodyPr wrap="square" rtlCol="0">
              <a:spAutoFit/>
            </a:bodyPr>
            <a:lstStyle/>
            <a:p>
              <a:pPr defTabSz="914247"/>
              <a:r>
                <a:rPr lang="en-US" sz="1333"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Transactional</a:t>
              </a:r>
            </a:p>
          </p:txBody>
        </p:sp>
        <p:grpSp>
          <p:nvGrpSpPr>
            <p:cNvPr id="73" name="Group 72">
              <a:extLst>
                <a:ext uri="{FF2B5EF4-FFF2-40B4-BE49-F238E27FC236}">
                  <a16:creationId xmlns:a16="http://schemas.microsoft.com/office/drawing/2014/main" id="{83A839FE-6E97-49D1-BD80-35A186F38921}"/>
                </a:ext>
              </a:extLst>
            </p:cNvPr>
            <p:cNvGrpSpPr>
              <a:grpSpLocks noChangeAspect="1"/>
            </p:cNvGrpSpPr>
            <p:nvPr/>
          </p:nvGrpSpPr>
          <p:grpSpPr>
            <a:xfrm>
              <a:off x="3490370" y="4343583"/>
              <a:ext cx="3368156" cy="807724"/>
              <a:chOff x="747112" y="6274842"/>
              <a:chExt cx="5010912" cy="1238478"/>
            </a:xfrm>
          </p:grpSpPr>
          <p:pic>
            <p:nvPicPr>
              <p:cNvPr id="75" name="Picture 74">
                <a:extLst>
                  <a:ext uri="{FF2B5EF4-FFF2-40B4-BE49-F238E27FC236}">
                    <a16:creationId xmlns:a16="http://schemas.microsoft.com/office/drawing/2014/main" id="{D0A3FA63-613C-4C03-A854-694506CB0F76}"/>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76" name="Rectangle 75">
                <a:extLst>
                  <a:ext uri="{FF2B5EF4-FFF2-40B4-BE49-F238E27FC236}">
                    <a16:creationId xmlns:a16="http://schemas.microsoft.com/office/drawing/2014/main" id="{8670132D-6251-4118-85A9-7E2D8E8EFE63}"/>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sp>
        <p:nvSpPr>
          <p:cNvPr id="78" name="Flowchart: Process 77">
            <a:extLst>
              <a:ext uri="{FF2B5EF4-FFF2-40B4-BE49-F238E27FC236}">
                <a16:creationId xmlns:a16="http://schemas.microsoft.com/office/drawing/2014/main" id="{895B88E8-175D-4871-BD49-DA327927066E}"/>
              </a:ext>
            </a:extLst>
          </p:cNvPr>
          <p:cNvSpPr/>
          <p:nvPr/>
        </p:nvSpPr>
        <p:spPr>
          <a:xfrm rot="5400000">
            <a:off x="6906349" y="5183693"/>
            <a:ext cx="430306" cy="19784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333" b="1" dirty="0">
                <a:solidFill>
                  <a:prstClr val="white"/>
                </a:solidFill>
                <a:latin typeface="Calibri"/>
              </a:rPr>
              <a:t>Transform to Accessible</a:t>
            </a:r>
          </a:p>
        </p:txBody>
      </p:sp>
      <p:sp>
        <p:nvSpPr>
          <p:cNvPr id="79" name="Flowchart: Process 78">
            <a:extLst>
              <a:ext uri="{FF2B5EF4-FFF2-40B4-BE49-F238E27FC236}">
                <a16:creationId xmlns:a16="http://schemas.microsoft.com/office/drawing/2014/main" id="{E4754314-74BE-4FED-A3E9-1945FDB278FC}"/>
              </a:ext>
            </a:extLst>
          </p:cNvPr>
          <p:cNvSpPr/>
          <p:nvPr/>
        </p:nvSpPr>
        <p:spPr>
          <a:xfrm rot="5400000">
            <a:off x="6915046" y="4702146"/>
            <a:ext cx="433796" cy="1978413"/>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333" b="1" dirty="0">
                <a:solidFill>
                  <a:prstClr val="white"/>
                </a:solidFill>
                <a:latin typeface="Calibri"/>
              </a:rPr>
              <a:t>Document Enhancement</a:t>
            </a:r>
          </a:p>
        </p:txBody>
      </p:sp>
      <p:sp>
        <p:nvSpPr>
          <p:cNvPr id="80" name="Flowchart: Process 79">
            <a:extLst>
              <a:ext uri="{FF2B5EF4-FFF2-40B4-BE49-F238E27FC236}">
                <a16:creationId xmlns:a16="http://schemas.microsoft.com/office/drawing/2014/main" id="{555AF3A1-E7FB-4E5F-A594-BBE244A7E690}"/>
              </a:ext>
            </a:extLst>
          </p:cNvPr>
          <p:cNvSpPr/>
          <p:nvPr/>
        </p:nvSpPr>
        <p:spPr>
          <a:xfrm rot="5400000">
            <a:off x="6910751" y="4219839"/>
            <a:ext cx="430306" cy="1978413"/>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333" b="1" dirty="0">
                <a:solidFill>
                  <a:prstClr val="white"/>
                </a:solidFill>
                <a:latin typeface="Calibri"/>
              </a:rPr>
              <a:t>Normalize and Optimize</a:t>
            </a:r>
          </a:p>
        </p:txBody>
      </p:sp>
      <p:sp>
        <p:nvSpPr>
          <p:cNvPr id="81" name="Flowchart: Process 80">
            <a:extLst>
              <a:ext uri="{FF2B5EF4-FFF2-40B4-BE49-F238E27FC236}">
                <a16:creationId xmlns:a16="http://schemas.microsoft.com/office/drawing/2014/main" id="{B4754250-F8D6-4259-8B67-DF6918987A24}"/>
              </a:ext>
            </a:extLst>
          </p:cNvPr>
          <p:cNvSpPr/>
          <p:nvPr/>
        </p:nvSpPr>
        <p:spPr>
          <a:xfrm rot="5400000">
            <a:off x="6929183" y="3770368"/>
            <a:ext cx="393441" cy="1968888"/>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47"/>
            <a:r>
              <a:rPr lang="en-US" sz="1333" b="1" dirty="0">
                <a:solidFill>
                  <a:prstClr val="white"/>
                </a:solidFill>
                <a:latin typeface="Calibri"/>
              </a:rPr>
              <a:t>Interpret and Index</a:t>
            </a:r>
          </a:p>
        </p:txBody>
      </p:sp>
      <p:grpSp>
        <p:nvGrpSpPr>
          <p:cNvPr id="13" name="Group 12">
            <a:extLst>
              <a:ext uri="{FF2B5EF4-FFF2-40B4-BE49-F238E27FC236}">
                <a16:creationId xmlns:a16="http://schemas.microsoft.com/office/drawing/2014/main" id="{5ED27E59-E8FA-4DB7-BDB2-71B614BF24FC}"/>
              </a:ext>
            </a:extLst>
          </p:cNvPr>
          <p:cNvGrpSpPr/>
          <p:nvPr/>
        </p:nvGrpSpPr>
        <p:grpSpPr>
          <a:xfrm>
            <a:off x="5769261" y="4004798"/>
            <a:ext cx="2698540" cy="496265"/>
            <a:chOff x="8653892" y="6007196"/>
            <a:chExt cx="4047810" cy="744397"/>
          </a:xfrm>
        </p:grpSpPr>
        <p:grpSp>
          <p:nvGrpSpPr>
            <p:cNvPr id="82" name="Group 81">
              <a:extLst>
                <a:ext uri="{FF2B5EF4-FFF2-40B4-BE49-F238E27FC236}">
                  <a16:creationId xmlns:a16="http://schemas.microsoft.com/office/drawing/2014/main" id="{79E9FFC8-211C-4ED6-BEBF-7F945A0D4791}"/>
                </a:ext>
              </a:extLst>
            </p:cNvPr>
            <p:cNvGrpSpPr>
              <a:grpSpLocks noChangeAspect="1"/>
            </p:cNvGrpSpPr>
            <p:nvPr/>
          </p:nvGrpSpPr>
          <p:grpSpPr>
            <a:xfrm>
              <a:off x="8742965" y="6132420"/>
              <a:ext cx="3958737" cy="609112"/>
              <a:chOff x="3490370" y="4343585"/>
              <a:chExt cx="5059126" cy="778424"/>
            </a:xfrm>
          </p:grpSpPr>
          <p:sp>
            <p:nvSpPr>
              <p:cNvPr id="83" name="TextBox 82">
                <a:extLst>
                  <a:ext uri="{FF2B5EF4-FFF2-40B4-BE49-F238E27FC236}">
                    <a16:creationId xmlns:a16="http://schemas.microsoft.com/office/drawing/2014/main" id="{3D61D1B2-7844-48D9-9CDF-4CFA8B96AE1B}"/>
                  </a:ext>
                </a:extLst>
              </p:cNvPr>
              <p:cNvSpPr txBox="1"/>
              <p:nvPr/>
            </p:nvSpPr>
            <p:spPr>
              <a:xfrm>
                <a:off x="6847889" y="4413858"/>
                <a:ext cx="1701607" cy="570203"/>
              </a:xfrm>
              <a:prstGeom prst="rect">
                <a:avLst/>
              </a:prstGeom>
              <a:noFill/>
              <a:ln>
                <a:noFill/>
              </a:ln>
            </p:spPr>
            <p:txBody>
              <a:bodyPr wrap="square" rtlCol="0">
                <a:spAutoFit/>
              </a:bodyPr>
              <a:lstStyle/>
              <a:p>
                <a:pPr defTabSz="914247"/>
                <a:r>
                  <a:rPr lang="en-US" sz="1333"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Gateway</a:t>
                </a:r>
              </a:p>
            </p:txBody>
          </p:sp>
          <p:grpSp>
            <p:nvGrpSpPr>
              <p:cNvPr id="84" name="Group 83">
                <a:extLst>
                  <a:ext uri="{FF2B5EF4-FFF2-40B4-BE49-F238E27FC236}">
                    <a16:creationId xmlns:a16="http://schemas.microsoft.com/office/drawing/2014/main" id="{343C8A21-899D-4535-8198-A25DC3645A9D}"/>
                  </a:ext>
                </a:extLst>
              </p:cNvPr>
              <p:cNvGrpSpPr>
                <a:grpSpLocks noChangeAspect="1"/>
              </p:cNvGrpSpPr>
              <p:nvPr/>
            </p:nvGrpSpPr>
            <p:grpSpPr>
              <a:xfrm>
                <a:off x="3490370" y="4343585"/>
                <a:ext cx="3368156" cy="778424"/>
                <a:chOff x="747112" y="6274842"/>
                <a:chExt cx="5010912" cy="1193552"/>
              </a:xfrm>
            </p:grpSpPr>
            <p:pic>
              <p:nvPicPr>
                <p:cNvPr id="97" name="Picture 96">
                  <a:extLst>
                    <a:ext uri="{FF2B5EF4-FFF2-40B4-BE49-F238E27FC236}">
                      <a16:creationId xmlns:a16="http://schemas.microsoft.com/office/drawing/2014/main" id="{8D2768F8-2FCB-44F7-8F91-460BA6982D6E}"/>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a:ln>
                  <a:noFill/>
                </a:ln>
              </p:spPr>
            </p:pic>
            <p:sp>
              <p:nvSpPr>
                <p:cNvPr id="101" name="Rectangle 100">
                  <a:extLst>
                    <a:ext uri="{FF2B5EF4-FFF2-40B4-BE49-F238E27FC236}">
                      <a16:creationId xmlns:a16="http://schemas.microsoft.com/office/drawing/2014/main" id="{29944C45-B21E-470A-9464-3A008477018B}"/>
                    </a:ext>
                  </a:extLst>
                </p:cNvPr>
                <p:cNvSpPr/>
                <p:nvPr/>
              </p:nvSpPr>
              <p:spPr>
                <a:xfrm>
                  <a:off x="2270760" y="7056123"/>
                  <a:ext cx="3078480" cy="31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sp>
          <p:nvSpPr>
            <p:cNvPr id="12" name="Rectangle 11">
              <a:extLst>
                <a:ext uri="{FF2B5EF4-FFF2-40B4-BE49-F238E27FC236}">
                  <a16:creationId xmlns:a16="http://schemas.microsoft.com/office/drawing/2014/main" id="{B0DA99FF-670D-44EB-ABA5-A4AFFE646E1B}"/>
                </a:ext>
              </a:extLst>
            </p:cNvPr>
            <p:cNvSpPr/>
            <p:nvPr/>
          </p:nvSpPr>
          <p:spPr>
            <a:xfrm>
              <a:off x="8653892" y="6007196"/>
              <a:ext cx="4009077" cy="7443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dirty="0">
                <a:solidFill>
                  <a:prstClr val="white"/>
                </a:solidFill>
                <a:latin typeface="Calibri"/>
              </a:endParaRPr>
            </a:p>
          </p:txBody>
        </p:sp>
      </p:grpSp>
      <p:sp>
        <p:nvSpPr>
          <p:cNvPr id="102" name="Arrow: Left-Right 101">
            <a:extLst>
              <a:ext uri="{FF2B5EF4-FFF2-40B4-BE49-F238E27FC236}">
                <a16:creationId xmlns:a16="http://schemas.microsoft.com/office/drawing/2014/main" id="{71C9249C-DBCE-4DAF-B795-640F90CEF0A6}"/>
              </a:ext>
            </a:extLst>
          </p:cNvPr>
          <p:cNvSpPr/>
          <p:nvPr/>
        </p:nvSpPr>
        <p:spPr>
          <a:xfrm>
            <a:off x="4833778" y="4113221"/>
            <a:ext cx="868026" cy="336707"/>
          </a:xfrm>
          <a:prstGeom prst="leftRightArrow">
            <a:avLst/>
          </a:prstGeom>
          <a:solidFill>
            <a:srgbClr val="5AA2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r>
              <a:rPr lang="en-US" sz="1333" b="1" dirty="0">
                <a:solidFill>
                  <a:prstClr val="white"/>
                </a:solidFill>
                <a:latin typeface="Calibri"/>
              </a:rPr>
              <a:t>API</a:t>
            </a:r>
          </a:p>
        </p:txBody>
      </p:sp>
      <p:sp>
        <p:nvSpPr>
          <p:cNvPr id="15" name="Arrow: Bent-Up 14">
            <a:extLst>
              <a:ext uri="{FF2B5EF4-FFF2-40B4-BE49-F238E27FC236}">
                <a16:creationId xmlns:a16="http://schemas.microsoft.com/office/drawing/2014/main" id="{68BAEF3A-DD3D-4BEF-B250-4E6AC933F83A}"/>
              </a:ext>
            </a:extLst>
          </p:cNvPr>
          <p:cNvSpPr/>
          <p:nvPr/>
        </p:nvSpPr>
        <p:spPr>
          <a:xfrm>
            <a:off x="11116100" y="5313766"/>
            <a:ext cx="39580" cy="304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nvGrpSpPr>
          <p:cNvPr id="19" name="Group 18">
            <a:extLst>
              <a:ext uri="{FF2B5EF4-FFF2-40B4-BE49-F238E27FC236}">
                <a16:creationId xmlns:a16="http://schemas.microsoft.com/office/drawing/2014/main" id="{23546FFA-41B5-4638-9C31-2DF35C9708DF}"/>
              </a:ext>
            </a:extLst>
          </p:cNvPr>
          <p:cNvGrpSpPr/>
          <p:nvPr/>
        </p:nvGrpSpPr>
        <p:grpSpPr>
          <a:xfrm>
            <a:off x="8485763" y="3511825"/>
            <a:ext cx="519684" cy="1029035"/>
            <a:chOff x="12759589" y="5267737"/>
            <a:chExt cx="793807" cy="1543553"/>
          </a:xfrm>
        </p:grpSpPr>
        <p:sp>
          <p:nvSpPr>
            <p:cNvPr id="7" name="Arrow: Bent-Up 6">
              <a:extLst>
                <a:ext uri="{FF2B5EF4-FFF2-40B4-BE49-F238E27FC236}">
                  <a16:creationId xmlns:a16="http://schemas.microsoft.com/office/drawing/2014/main" id="{75052035-2AF1-457A-B198-0FA274FA8ABE}"/>
                </a:ext>
              </a:extLst>
            </p:cNvPr>
            <p:cNvSpPr/>
            <p:nvPr/>
          </p:nvSpPr>
          <p:spPr>
            <a:xfrm>
              <a:off x="12759589" y="5267737"/>
              <a:ext cx="683738" cy="1319781"/>
            </a:xfrm>
            <a:prstGeom prst="bentUpArrow">
              <a:avLst>
                <a:gd name="adj1" fmla="val 45542"/>
                <a:gd name="adj2" fmla="val 27840"/>
                <a:gd name="adj3" fmla="val 2802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dirty="0">
                <a:solidFill>
                  <a:prstClr val="white"/>
                </a:solidFill>
                <a:latin typeface="Calibri"/>
              </a:endParaRPr>
            </a:p>
          </p:txBody>
        </p:sp>
        <p:sp>
          <p:nvSpPr>
            <p:cNvPr id="16" name="TextBox 15">
              <a:extLst>
                <a:ext uri="{FF2B5EF4-FFF2-40B4-BE49-F238E27FC236}">
                  <a16:creationId xmlns:a16="http://schemas.microsoft.com/office/drawing/2014/main" id="{39B200BB-7ED5-4C45-BB53-A80702009409}"/>
                </a:ext>
              </a:extLst>
            </p:cNvPr>
            <p:cNvSpPr txBox="1"/>
            <p:nvPr/>
          </p:nvSpPr>
          <p:spPr>
            <a:xfrm>
              <a:off x="12958004" y="5430141"/>
              <a:ext cx="595392" cy="1381149"/>
            </a:xfrm>
            <a:prstGeom prst="rect">
              <a:avLst/>
            </a:prstGeom>
            <a:noFill/>
          </p:spPr>
          <p:txBody>
            <a:bodyPr vert="vert" wrap="square" rtlCol="0">
              <a:spAutoFit/>
            </a:bodyPr>
            <a:lstStyle/>
            <a:p>
              <a:pPr defTabSz="914247"/>
              <a:r>
                <a:rPr lang="en-US" sz="1333" b="1" dirty="0">
                  <a:solidFill>
                    <a:prstClr val="white"/>
                  </a:solidFill>
                  <a:latin typeface="Calibri"/>
                </a:rPr>
                <a:t>Response</a:t>
              </a:r>
            </a:p>
          </p:txBody>
        </p:sp>
      </p:grpSp>
      <p:grpSp>
        <p:nvGrpSpPr>
          <p:cNvPr id="103" name="Group 102">
            <a:extLst>
              <a:ext uri="{FF2B5EF4-FFF2-40B4-BE49-F238E27FC236}">
                <a16:creationId xmlns:a16="http://schemas.microsoft.com/office/drawing/2014/main" id="{8181023C-3DE3-48BC-9E1E-767F06896677}"/>
              </a:ext>
            </a:extLst>
          </p:cNvPr>
          <p:cNvGrpSpPr>
            <a:grpSpLocks noChangeAspect="1"/>
          </p:cNvGrpSpPr>
          <p:nvPr/>
        </p:nvGrpSpPr>
        <p:grpSpPr>
          <a:xfrm>
            <a:off x="8603525" y="6399609"/>
            <a:ext cx="3062919" cy="421359"/>
            <a:chOff x="3490370" y="4343583"/>
            <a:chExt cx="5871454" cy="807724"/>
          </a:xfrm>
        </p:grpSpPr>
        <p:sp>
          <p:nvSpPr>
            <p:cNvPr id="109" name="TextBox 108">
              <a:extLst>
                <a:ext uri="{FF2B5EF4-FFF2-40B4-BE49-F238E27FC236}">
                  <a16:creationId xmlns:a16="http://schemas.microsoft.com/office/drawing/2014/main" id="{E7A13040-8C6E-4BFC-B1B9-216B0F8C4841}"/>
                </a:ext>
              </a:extLst>
            </p:cNvPr>
            <p:cNvSpPr txBox="1"/>
            <p:nvPr/>
          </p:nvSpPr>
          <p:spPr>
            <a:xfrm>
              <a:off x="6830879" y="4415106"/>
              <a:ext cx="2530945" cy="570204"/>
            </a:xfrm>
            <a:prstGeom prst="rect">
              <a:avLst/>
            </a:prstGeom>
            <a:noFill/>
          </p:spPr>
          <p:txBody>
            <a:bodyPr wrap="square" rtlCol="0">
              <a:spAutoFit/>
            </a:bodyPr>
            <a:lstStyle/>
            <a:p>
              <a:pPr defTabSz="914247"/>
              <a:r>
                <a:rPr lang="en-US" sz="1333" b="1" dirty="0">
                  <a:solidFill>
                    <a:srgbClr val="586186"/>
                  </a:solidFill>
                  <a:latin typeface="Segoe UI" panose="020B0502040204020203" pitchFamily="34" charset="0"/>
                  <a:ea typeface="Segoe UI Emoji" panose="020B0502040204020203" pitchFamily="34" charset="0"/>
                  <a:cs typeface="Segoe UI" panose="020B0502040204020203" pitchFamily="34" charset="0"/>
                </a:rPr>
                <a:t>Designer</a:t>
              </a:r>
            </a:p>
          </p:txBody>
        </p:sp>
        <p:grpSp>
          <p:nvGrpSpPr>
            <p:cNvPr id="110" name="Group 109">
              <a:extLst>
                <a:ext uri="{FF2B5EF4-FFF2-40B4-BE49-F238E27FC236}">
                  <a16:creationId xmlns:a16="http://schemas.microsoft.com/office/drawing/2014/main" id="{4B1796C2-6CC0-4258-B6C3-398AD3841A09}"/>
                </a:ext>
              </a:extLst>
            </p:cNvPr>
            <p:cNvGrpSpPr>
              <a:grpSpLocks noChangeAspect="1"/>
            </p:cNvGrpSpPr>
            <p:nvPr/>
          </p:nvGrpSpPr>
          <p:grpSpPr>
            <a:xfrm>
              <a:off x="3490370" y="4343583"/>
              <a:ext cx="3368156" cy="807724"/>
              <a:chOff x="747112" y="6274842"/>
              <a:chExt cx="5010912" cy="1238478"/>
            </a:xfrm>
          </p:grpSpPr>
          <p:pic>
            <p:nvPicPr>
              <p:cNvPr id="111" name="Picture 110">
                <a:extLst>
                  <a:ext uri="{FF2B5EF4-FFF2-40B4-BE49-F238E27FC236}">
                    <a16:creationId xmlns:a16="http://schemas.microsoft.com/office/drawing/2014/main" id="{21B6D869-B4B7-4BE6-BA87-45B6180607BE}"/>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7112" y="6274842"/>
                <a:ext cx="5010912" cy="1193552"/>
              </a:xfrm>
              <a:prstGeom prst="rect">
                <a:avLst/>
              </a:prstGeom>
            </p:spPr>
          </p:pic>
          <p:sp>
            <p:nvSpPr>
              <p:cNvPr id="112" name="Rectangle 111">
                <a:extLst>
                  <a:ext uri="{FF2B5EF4-FFF2-40B4-BE49-F238E27FC236}">
                    <a16:creationId xmlns:a16="http://schemas.microsoft.com/office/drawing/2014/main" id="{5C0AE991-F11F-416A-9277-C83C10BFD165}"/>
                  </a:ext>
                </a:extLst>
              </p:cNvPr>
              <p:cNvSpPr/>
              <p:nvPr/>
            </p:nvSpPr>
            <p:spPr>
              <a:xfrm>
                <a:off x="2270760" y="7056120"/>
                <a:ext cx="30784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grpSp>
      <p:pic>
        <p:nvPicPr>
          <p:cNvPr id="113" name="Picture 112">
            <a:extLst>
              <a:ext uri="{FF2B5EF4-FFF2-40B4-BE49-F238E27FC236}">
                <a16:creationId xmlns:a16="http://schemas.microsoft.com/office/drawing/2014/main" id="{455C5EC1-1797-4405-A2C7-7F4A1F9DD9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026" y="5425567"/>
            <a:ext cx="1757042" cy="988336"/>
          </a:xfrm>
          <a:prstGeom prst="rect">
            <a:avLst/>
          </a:prstGeom>
          <a:ln>
            <a:solidFill>
              <a:schemeClr val="accent1"/>
            </a:solidFill>
          </a:ln>
        </p:spPr>
      </p:pic>
      <p:grpSp>
        <p:nvGrpSpPr>
          <p:cNvPr id="18" name="Group 17">
            <a:extLst>
              <a:ext uri="{FF2B5EF4-FFF2-40B4-BE49-F238E27FC236}">
                <a16:creationId xmlns:a16="http://schemas.microsoft.com/office/drawing/2014/main" id="{B8D215D6-328C-4DF5-B4B5-435B382F9AA2}"/>
              </a:ext>
            </a:extLst>
          </p:cNvPr>
          <p:cNvGrpSpPr/>
          <p:nvPr/>
        </p:nvGrpSpPr>
        <p:grpSpPr>
          <a:xfrm>
            <a:off x="8215726" y="5733760"/>
            <a:ext cx="879113" cy="560793"/>
            <a:chOff x="12323588" y="8600643"/>
            <a:chExt cx="1318670" cy="841189"/>
          </a:xfrm>
        </p:grpSpPr>
        <p:sp>
          <p:nvSpPr>
            <p:cNvPr id="114" name="Arrow: Right 113">
              <a:extLst>
                <a:ext uri="{FF2B5EF4-FFF2-40B4-BE49-F238E27FC236}">
                  <a16:creationId xmlns:a16="http://schemas.microsoft.com/office/drawing/2014/main" id="{7A9418DA-D665-445B-83A2-90972ADAE1F9}"/>
                </a:ext>
              </a:extLst>
            </p:cNvPr>
            <p:cNvSpPr/>
            <p:nvPr/>
          </p:nvSpPr>
          <p:spPr>
            <a:xfrm rot="10800000">
              <a:off x="12323588" y="8600643"/>
              <a:ext cx="1318670" cy="5364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defTabSz="914247"/>
              <a:endParaRPr lang="en-US" sz="1733" dirty="0">
                <a:solidFill>
                  <a:prstClr val="white"/>
                </a:solidFill>
                <a:latin typeface="Calibri"/>
              </a:endParaRPr>
            </a:p>
          </p:txBody>
        </p:sp>
        <p:sp>
          <p:nvSpPr>
            <p:cNvPr id="17" name="TextBox 16">
              <a:extLst>
                <a:ext uri="{FF2B5EF4-FFF2-40B4-BE49-F238E27FC236}">
                  <a16:creationId xmlns:a16="http://schemas.microsoft.com/office/drawing/2014/main" id="{2180C793-BC9E-43B0-8516-2FACCC4B583A}"/>
                </a:ext>
              </a:extLst>
            </p:cNvPr>
            <p:cNvSpPr txBox="1"/>
            <p:nvPr/>
          </p:nvSpPr>
          <p:spPr>
            <a:xfrm>
              <a:off x="12383551" y="8687973"/>
              <a:ext cx="1258707" cy="753859"/>
            </a:xfrm>
            <a:prstGeom prst="rect">
              <a:avLst/>
            </a:prstGeom>
            <a:noFill/>
          </p:spPr>
          <p:txBody>
            <a:bodyPr wrap="square" rtlCol="0">
              <a:spAutoFit/>
            </a:bodyPr>
            <a:lstStyle/>
            <a:p>
              <a:pPr defTabSz="914247"/>
              <a:r>
                <a:rPr lang="en-US" sz="1333" b="1" dirty="0">
                  <a:solidFill>
                    <a:prstClr val="white"/>
                  </a:solidFill>
                  <a:latin typeface="Calibri"/>
                </a:rPr>
                <a:t>Templates</a:t>
              </a:r>
            </a:p>
          </p:txBody>
        </p:sp>
      </p:grpSp>
      <p:sp>
        <p:nvSpPr>
          <p:cNvPr id="116" name="TextBox 115">
            <a:extLst>
              <a:ext uri="{FF2B5EF4-FFF2-40B4-BE49-F238E27FC236}">
                <a16:creationId xmlns:a16="http://schemas.microsoft.com/office/drawing/2014/main" id="{6CDF9D78-2422-4B87-B510-297DD2244E17}"/>
              </a:ext>
            </a:extLst>
          </p:cNvPr>
          <p:cNvSpPr txBox="1"/>
          <p:nvPr/>
        </p:nvSpPr>
        <p:spPr>
          <a:xfrm>
            <a:off x="6150950" y="3567480"/>
            <a:ext cx="2015566" cy="338554"/>
          </a:xfrm>
          <a:prstGeom prst="rect">
            <a:avLst/>
          </a:prstGeom>
          <a:noFill/>
          <a:ln>
            <a:solidFill>
              <a:schemeClr val="accent5">
                <a:shade val="50000"/>
              </a:schemeClr>
            </a:solidFill>
          </a:ln>
        </p:spPr>
        <p:txBody>
          <a:bodyPr wrap="square" rtlCol="0">
            <a:spAutoFit/>
          </a:bodyPr>
          <a:lstStyle/>
          <a:p>
            <a:pPr defTabSz="914247"/>
            <a:r>
              <a:rPr lang="en-US" sz="1600" dirty="0">
                <a:solidFill>
                  <a:prstClr val="black"/>
                </a:solidFill>
                <a:latin typeface="Calibri"/>
              </a:rPr>
              <a:t>Dynamic Remediation</a:t>
            </a:r>
          </a:p>
        </p:txBody>
      </p:sp>
      <p:sp>
        <p:nvSpPr>
          <p:cNvPr id="117" name="Arrow: Right 116">
            <a:extLst>
              <a:ext uri="{FF2B5EF4-FFF2-40B4-BE49-F238E27FC236}">
                <a16:creationId xmlns:a16="http://schemas.microsoft.com/office/drawing/2014/main" id="{BACF534E-105D-4E95-81DC-F86D2E1358C6}"/>
              </a:ext>
            </a:extLst>
          </p:cNvPr>
          <p:cNvSpPr/>
          <p:nvPr/>
        </p:nvSpPr>
        <p:spPr>
          <a:xfrm rot="10800000">
            <a:off x="9938454" y="3891612"/>
            <a:ext cx="541655" cy="2845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sp>
        <p:nvSpPr>
          <p:cNvPr id="118" name="Arrow: Right 117">
            <a:extLst>
              <a:ext uri="{FF2B5EF4-FFF2-40B4-BE49-F238E27FC236}">
                <a16:creationId xmlns:a16="http://schemas.microsoft.com/office/drawing/2014/main" id="{79B707A6-1EE7-4AAD-91E1-813D6FE19400}"/>
              </a:ext>
            </a:extLst>
          </p:cNvPr>
          <p:cNvSpPr/>
          <p:nvPr/>
        </p:nvSpPr>
        <p:spPr>
          <a:xfrm>
            <a:off x="9976722" y="3219366"/>
            <a:ext cx="503387" cy="32956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47"/>
            <a:endParaRPr lang="en-US" sz="1733">
              <a:solidFill>
                <a:prstClr val="white"/>
              </a:solidFill>
              <a:latin typeface="Calibri"/>
            </a:endParaRPr>
          </a:p>
        </p:txBody>
      </p:sp>
      <p:pic>
        <p:nvPicPr>
          <p:cNvPr id="8" name="Picture 7" descr="A picture containing wall, indoor, floor, white&#10;&#10;Description automatically generated">
            <a:extLst>
              <a:ext uri="{FF2B5EF4-FFF2-40B4-BE49-F238E27FC236}">
                <a16:creationId xmlns:a16="http://schemas.microsoft.com/office/drawing/2014/main" id="{93E55DA8-9903-41F1-8246-4EFAAD12C5B6}"/>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1096" r="18674" b="10026"/>
          <a:stretch/>
        </p:blipFill>
        <p:spPr>
          <a:xfrm>
            <a:off x="10566872" y="2772890"/>
            <a:ext cx="1177617" cy="1508685"/>
          </a:xfrm>
          <a:prstGeom prst="rect">
            <a:avLst/>
          </a:prstGeom>
          <a:ln w="38100">
            <a:solidFill>
              <a:srgbClr val="004990"/>
            </a:solidFill>
          </a:ln>
        </p:spPr>
      </p:pic>
      <p:sp>
        <p:nvSpPr>
          <p:cNvPr id="20" name="TextBox 19">
            <a:extLst>
              <a:ext uri="{FF2B5EF4-FFF2-40B4-BE49-F238E27FC236}">
                <a16:creationId xmlns:a16="http://schemas.microsoft.com/office/drawing/2014/main" id="{1E25975C-8532-4748-A240-7CEFD3EC0D53}"/>
              </a:ext>
            </a:extLst>
          </p:cNvPr>
          <p:cNvSpPr txBox="1"/>
          <p:nvPr/>
        </p:nvSpPr>
        <p:spPr>
          <a:xfrm>
            <a:off x="4917345" y="2706773"/>
            <a:ext cx="3601877" cy="338554"/>
          </a:xfrm>
          <a:prstGeom prst="rect">
            <a:avLst/>
          </a:prstGeom>
          <a:noFill/>
          <a:ln w="12700">
            <a:solidFill>
              <a:schemeClr val="tx1"/>
            </a:solidFill>
          </a:ln>
        </p:spPr>
        <p:txBody>
          <a:bodyPr wrap="square" rtlCol="0">
            <a:spAutoFit/>
          </a:bodyPr>
          <a:lstStyle/>
          <a:p>
            <a:pPr defTabSz="914247"/>
            <a:r>
              <a:rPr lang="en-US" sz="1600" b="1" dirty="0">
                <a:solidFill>
                  <a:srgbClr val="FF0000"/>
                </a:solidFill>
                <a:latin typeface="Calibri"/>
              </a:rPr>
              <a:t>REQUEST/RESPONSE IN MILLISECONDS!</a:t>
            </a:r>
          </a:p>
        </p:txBody>
      </p:sp>
      <p:sp>
        <p:nvSpPr>
          <p:cNvPr id="5" name="Arrow: Down 4">
            <a:extLst>
              <a:ext uri="{FF2B5EF4-FFF2-40B4-BE49-F238E27FC236}">
                <a16:creationId xmlns:a16="http://schemas.microsoft.com/office/drawing/2014/main" id="{47B773F2-3526-4A48-BCCB-F98A706A69E1}"/>
              </a:ext>
            </a:extLst>
          </p:cNvPr>
          <p:cNvSpPr/>
          <p:nvPr/>
        </p:nvSpPr>
        <p:spPr>
          <a:xfrm>
            <a:off x="3230022" y="5209045"/>
            <a:ext cx="356458" cy="656667"/>
          </a:xfrm>
          <a:prstGeom prst="downArrow">
            <a:avLst/>
          </a:prstGeom>
          <a:solidFill>
            <a:srgbClr val="5AA2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Tree>
    <p:extLst>
      <p:ext uri="{BB962C8B-B14F-4D97-AF65-F5344CB8AC3E}">
        <p14:creationId xmlns:p14="http://schemas.microsoft.com/office/powerpoint/2010/main" val="35806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50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500"/>
                            </p:stCondLst>
                            <p:childTnLst>
                              <p:par>
                                <p:cTn id="15" presetID="10" presetClass="entr" presetSubtype="0"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 presetClass="entr" presetSubtype="0" fill="hold" grpId="0" nodeType="withEffect">
                                  <p:stCondLst>
                                    <p:cond delay="500"/>
                                  </p:stCondLst>
                                  <p:childTnLst>
                                    <p:set>
                                      <p:cBhvr>
                                        <p:cTn id="19" dur="1" fill="hold">
                                          <p:stCondLst>
                                            <p:cond delay="0"/>
                                          </p:stCondLst>
                                        </p:cTn>
                                        <p:tgtEl>
                                          <p:spTgt spid="126"/>
                                        </p:tgtEl>
                                        <p:attrNameLst>
                                          <p:attrName>style.visibility</p:attrName>
                                        </p:attrNameLst>
                                      </p:cBhvr>
                                      <p:to>
                                        <p:strVal val="visible"/>
                                      </p:to>
                                    </p:se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50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500"/>
                            </p:stCondLst>
                            <p:childTnLst>
                              <p:par>
                                <p:cTn id="40" presetID="22" presetClass="entr" presetSubtype="2" fill="hold" grpId="0" nodeType="afterEffect">
                                  <p:stCondLst>
                                    <p:cond delay="500"/>
                                  </p:stCondLst>
                                  <p:childTnLst>
                                    <p:set>
                                      <p:cBhvr>
                                        <p:cTn id="41" dur="1" fill="hold">
                                          <p:stCondLst>
                                            <p:cond delay="0"/>
                                          </p:stCondLst>
                                        </p:cTn>
                                        <p:tgtEl>
                                          <p:spTgt spid="117"/>
                                        </p:tgtEl>
                                        <p:attrNameLst>
                                          <p:attrName>style.visibility</p:attrName>
                                        </p:attrNameLst>
                                      </p:cBhvr>
                                      <p:to>
                                        <p:strVal val="visible"/>
                                      </p:to>
                                    </p:set>
                                    <p:animEffect transition="in" filter="wipe(right)">
                                      <p:cBhvr>
                                        <p:cTn id="42" dur="500"/>
                                        <p:tgtEl>
                                          <p:spTgt spid="117"/>
                                        </p:tgtEl>
                                      </p:cBhvr>
                                    </p:animEffec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childTnLst>
                                </p:cTn>
                              </p:par>
                            </p:childTnLst>
                          </p:cTn>
                        </p:par>
                        <p:par>
                          <p:cTn id="46" fill="hold">
                            <p:stCondLst>
                              <p:cond delay="1500"/>
                            </p:stCondLst>
                            <p:childTnLst>
                              <p:par>
                                <p:cTn id="47" presetID="16" presetClass="entr" presetSubtype="37"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outVertical)">
                                      <p:cBhvr>
                                        <p:cTn id="49" dur="500"/>
                                        <p:tgtEl>
                                          <p:spTgt spid="6"/>
                                        </p:tgtEl>
                                      </p:cBhvr>
                                    </p:animEffect>
                                  </p:childTnLst>
                                </p:cTn>
                              </p:par>
                            </p:childTnLst>
                          </p:cTn>
                        </p:par>
                        <p:par>
                          <p:cTn id="50" fill="hold">
                            <p:stCondLst>
                              <p:cond delay="2000"/>
                            </p:stCondLst>
                            <p:childTnLst>
                              <p:par>
                                <p:cTn id="51" presetID="1" presetClass="entr" presetSubtype="0" fill="hold" nodeType="afterEffect">
                                  <p:stCondLst>
                                    <p:cond delay="150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barn(outVertical)">
                                      <p:cBhvr>
                                        <p:cTn id="57" dur="500"/>
                                        <p:tgtEl>
                                          <p:spTgt spid="102"/>
                                        </p:tgtEl>
                                      </p:cBhvr>
                                    </p:animEffec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par>
                          <p:cTn id="77" fill="hold">
                            <p:stCondLst>
                              <p:cond delay="1000"/>
                            </p:stCondLst>
                            <p:childTnLst>
                              <p:par>
                                <p:cTn id="78" presetID="1" presetClass="entr" presetSubtype="0" fill="hold" nodeType="afterEffect">
                                  <p:stCondLst>
                                    <p:cond delay="500"/>
                                  </p:stCondLst>
                                  <p:childTnLst>
                                    <p:set>
                                      <p:cBhvr>
                                        <p:cTn id="79" dur="1" fill="hold">
                                          <p:stCondLst>
                                            <p:cond delay="0"/>
                                          </p:stCondLst>
                                        </p:cTn>
                                        <p:tgtEl>
                                          <p:spTgt spid="103"/>
                                        </p:tgtEl>
                                        <p:attrNameLst>
                                          <p:attrName>style.visibility</p:attrName>
                                        </p:attrNameLst>
                                      </p:cBhvr>
                                      <p:to>
                                        <p:strVal val="visible"/>
                                      </p:to>
                                    </p:set>
                                  </p:childTnLst>
                                </p:cTn>
                              </p:par>
                            </p:childTnLst>
                          </p:cTn>
                        </p:par>
                        <p:par>
                          <p:cTn id="80" fill="hold">
                            <p:stCondLst>
                              <p:cond delay="1500"/>
                            </p:stCondLst>
                            <p:childTnLst>
                              <p:par>
                                <p:cTn id="81" presetID="1" presetClass="entr" presetSubtype="0" fill="hold" nodeType="after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par>
                                <p:cTn id="83" presetID="22" presetClass="entr" presetSubtype="2"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00"/>
                                        <p:tgtEl>
                                          <p:spTgt spid="19"/>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18"/>
                                        </p:tgtEl>
                                        <p:attrNameLst>
                                          <p:attrName>style.visibility</p:attrName>
                                        </p:attrNameLst>
                                      </p:cBhvr>
                                      <p:to>
                                        <p:strVal val="visible"/>
                                      </p:to>
                                    </p:set>
                                    <p:animEffect transition="in" filter="wipe(left)">
                                      <p:cBhvr>
                                        <p:cTn id="94" dur="500"/>
                                        <p:tgtEl>
                                          <p:spTgt spid="118"/>
                                        </p:tgtEl>
                                      </p:cBhvr>
                                    </p:animEffect>
                                  </p:childTnLst>
                                </p:cTn>
                              </p:par>
                            </p:childTnLst>
                          </p:cTn>
                        </p:par>
                        <p:par>
                          <p:cTn id="95" fill="hold">
                            <p:stCondLst>
                              <p:cond delay="1000"/>
                            </p:stCondLst>
                            <p:childTnLst>
                              <p:par>
                                <p:cTn id="96" presetID="2" presetClass="entr" presetSubtype="4" fill="hold" grpId="0" nodeType="afterEffect">
                                  <p:stCondLst>
                                    <p:cond delay="1000"/>
                                  </p:stCondLst>
                                  <p:childTnLst>
                                    <p:set>
                                      <p:cBhvr>
                                        <p:cTn id="97" dur="1" fill="hold">
                                          <p:stCondLst>
                                            <p:cond delay="0"/>
                                          </p:stCondLst>
                                        </p:cTn>
                                        <p:tgtEl>
                                          <p:spTgt spid="20"/>
                                        </p:tgtEl>
                                        <p:attrNameLst>
                                          <p:attrName>style.visibility</p:attrName>
                                        </p:attrNameLst>
                                      </p:cBhvr>
                                      <p:to>
                                        <p:strVal val="visible"/>
                                      </p:to>
                                    </p:set>
                                    <p:anim calcmode="lin" valueType="num">
                                      <p:cBhvr additive="base">
                                        <p:cTn id="98" dur="500" fill="hold"/>
                                        <p:tgtEl>
                                          <p:spTgt spid="20"/>
                                        </p:tgtEl>
                                        <p:attrNameLst>
                                          <p:attrName>ppt_x</p:attrName>
                                        </p:attrNameLst>
                                      </p:cBhvr>
                                      <p:tavLst>
                                        <p:tav tm="0">
                                          <p:val>
                                            <p:strVal val="#ppt_x"/>
                                          </p:val>
                                        </p:tav>
                                        <p:tav tm="100000">
                                          <p:val>
                                            <p:strVal val="#ppt_x"/>
                                          </p:val>
                                        </p:tav>
                                      </p:tavLst>
                                    </p:anim>
                                    <p:anim calcmode="lin" valueType="num">
                                      <p:cBhvr additive="base">
                                        <p:cTn id="99" dur="500" fill="hold"/>
                                        <p:tgtEl>
                                          <p:spTgt spid="20"/>
                                        </p:tgtEl>
                                        <p:attrNameLst>
                                          <p:attrName>ppt_y</p:attrName>
                                        </p:attrNameLst>
                                      </p:cBhvr>
                                      <p:tavLst>
                                        <p:tav tm="0">
                                          <p:val>
                                            <p:strVal val="1+#ppt_h/2"/>
                                          </p:val>
                                        </p:tav>
                                        <p:tav tm="100000">
                                          <p:val>
                                            <p:strVal val="#ppt_y"/>
                                          </p:val>
                                        </p:tav>
                                      </p:tavLst>
                                    </p:anim>
                                  </p:childTnLst>
                                </p:cTn>
                              </p:par>
                            </p:childTnLst>
                          </p:cTn>
                        </p:par>
                        <p:par>
                          <p:cTn id="100" fill="hold">
                            <p:stCondLst>
                              <p:cond delay="2500"/>
                            </p:stCondLst>
                            <p:childTnLst>
                              <p:par>
                                <p:cTn id="101" presetID="6" presetClass="emph" presetSubtype="0" fill="hold" grpId="1" nodeType="afterEffect">
                                  <p:stCondLst>
                                    <p:cond delay="500"/>
                                  </p:stCondLst>
                                  <p:childTnLst>
                                    <p:animScale>
                                      <p:cBhvr>
                                        <p:cTn id="102" dur="1000" fill="hold"/>
                                        <p:tgtEl>
                                          <p:spTgt spid="20"/>
                                        </p:tgtEl>
                                      </p:cBhvr>
                                      <p:by x="150000" y="15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childTnLst>
                          </p:cTn>
                        </p:par>
                        <p:par>
                          <p:cTn id="107" fill="hold">
                            <p:stCondLst>
                              <p:cond delay="0"/>
                            </p:stCondLst>
                            <p:childTnLst>
                              <p:par>
                                <p:cTn id="108" presetID="16" presetClass="entr" presetSubtype="37" fill="hold" nodeType="afterEffect">
                                  <p:stCondLst>
                                    <p:cond delay="500"/>
                                  </p:stCondLst>
                                  <p:childTnLst>
                                    <p:set>
                                      <p:cBhvr>
                                        <p:cTn id="109" dur="1" fill="hold">
                                          <p:stCondLst>
                                            <p:cond delay="0"/>
                                          </p:stCondLst>
                                        </p:cTn>
                                        <p:tgtEl>
                                          <p:spTgt spid="49"/>
                                        </p:tgtEl>
                                        <p:attrNameLst>
                                          <p:attrName>style.visibility</p:attrName>
                                        </p:attrNameLst>
                                      </p:cBhvr>
                                      <p:to>
                                        <p:strVal val="visible"/>
                                      </p:to>
                                    </p:set>
                                    <p:animEffect transition="in" filter="barn(outVertical)">
                                      <p:cBhvr>
                                        <p:cTn id="110" dur="500"/>
                                        <p:tgtEl>
                                          <p:spTgt spid="49"/>
                                        </p:tgtEl>
                                      </p:cBhvr>
                                    </p:animEffect>
                                  </p:childTnLst>
                                </p:cTn>
                              </p:par>
                            </p:childTnLst>
                          </p:cTn>
                        </p:par>
                        <p:par>
                          <p:cTn id="111" fill="hold">
                            <p:stCondLst>
                              <p:cond delay="1000"/>
                            </p:stCondLst>
                            <p:childTnLst>
                              <p:par>
                                <p:cTn id="112" presetID="22" presetClass="entr" presetSubtype="2" fill="hold" grpId="0" nodeType="after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wipe(right)">
                                      <p:cBhvr>
                                        <p:cTn id="114" dur="500"/>
                                        <p:tgtEl>
                                          <p:spTgt spid="127"/>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left)">
                                      <p:cBhvr>
                                        <p:cTn id="1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5" grpId="0" animBg="1"/>
      <p:bldP spid="50" grpId="0" animBg="1"/>
      <p:bldP spid="127" grpId="0" animBg="1"/>
      <p:bldP spid="133" grpId="0" animBg="1"/>
      <p:bldP spid="11" grpId="0" animBg="1"/>
      <p:bldP spid="126" grpId="0" animBg="1"/>
      <p:bldP spid="64" grpId="0" animBg="1"/>
      <p:bldP spid="10" grpId="0" animBg="1"/>
      <p:bldP spid="67" grpId="0" animBg="1"/>
      <p:bldP spid="78" grpId="0" animBg="1"/>
      <p:bldP spid="79" grpId="0" animBg="1"/>
      <p:bldP spid="80" grpId="0" animBg="1"/>
      <p:bldP spid="81" grpId="0" animBg="1"/>
      <p:bldP spid="102" grpId="0" animBg="1"/>
      <p:bldP spid="116" grpId="0" animBg="1"/>
      <p:bldP spid="117" grpId="0" animBg="1"/>
      <p:bldP spid="118" grpId="0" animBg="1"/>
      <p:bldP spid="20" grpId="0" animBg="1"/>
      <p:bldP spid="20" grpId="1"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392" y="1970435"/>
            <a:ext cx="4038600" cy="4319588"/>
          </a:xfrm>
        </p:spPr>
        <p:txBody>
          <a:bodyPr>
            <a:normAutofit/>
          </a:bodyPr>
          <a:lstStyle/>
          <a:p>
            <a:pPr>
              <a:buFont typeface="Wingdings" panose="05000000000000000000" pitchFamily="2" charset="2"/>
              <a:buChar char="ü"/>
            </a:pPr>
            <a:r>
              <a:rPr lang="en-US" sz="2000" dirty="0">
                <a:solidFill>
                  <a:srgbClr val="020202"/>
                </a:solidFill>
              </a:rPr>
              <a:t>Underlying architecture for all CrawfordTech accessibility solutions &amp; services</a:t>
            </a:r>
          </a:p>
          <a:p>
            <a:pPr>
              <a:buFont typeface="Wingdings" panose="05000000000000000000" pitchFamily="2" charset="2"/>
              <a:buChar char="ü"/>
            </a:pPr>
            <a:r>
              <a:rPr lang="en-US" sz="2000" dirty="0">
                <a:solidFill>
                  <a:srgbClr val="020202"/>
                </a:solidFill>
              </a:rPr>
              <a:t>A single set-up supports all accessible formats</a:t>
            </a:r>
          </a:p>
          <a:p>
            <a:pPr>
              <a:buFont typeface="Wingdings" panose="05000000000000000000" pitchFamily="2" charset="2"/>
              <a:buChar char="ü"/>
            </a:pPr>
            <a:r>
              <a:rPr lang="en-US" sz="2000" dirty="0">
                <a:solidFill>
                  <a:srgbClr val="020202"/>
                </a:solidFill>
              </a:rPr>
              <a:t>Significantly reduces time and expense of producing multiple accessible formats</a:t>
            </a:r>
          </a:p>
          <a:p>
            <a:pPr>
              <a:buFont typeface="Wingdings" panose="05000000000000000000" pitchFamily="2" charset="2"/>
              <a:buChar char="ü"/>
            </a:pPr>
            <a:r>
              <a:rPr lang="en-US" sz="2000" dirty="0">
                <a:solidFill>
                  <a:srgbClr val="020202"/>
                </a:solidFill>
              </a:rPr>
              <a:t>Accessibility no longer needs to be an exception process</a:t>
            </a:r>
          </a:p>
          <a:p>
            <a:pPr>
              <a:buFont typeface="Wingdings" panose="05000000000000000000" pitchFamily="2" charset="2"/>
              <a:buChar char="ü"/>
            </a:pPr>
            <a:r>
              <a:rPr lang="en-US" sz="2000" b="1" dirty="0">
                <a:solidFill>
                  <a:srgbClr val="020202"/>
                </a:solidFill>
              </a:rPr>
              <a:t>Unique selling proposition for </a:t>
            </a:r>
            <a:r>
              <a:rPr lang="en-US" sz="2000" b="1" dirty="0" err="1">
                <a:solidFill>
                  <a:srgbClr val="020202"/>
                </a:solidFill>
              </a:rPr>
              <a:t>Crawfordtech</a:t>
            </a:r>
            <a:endParaRPr lang="en-US" sz="2000" b="1" dirty="0">
              <a:solidFill>
                <a:srgbClr val="020202"/>
              </a:solidFill>
            </a:endParaRPr>
          </a:p>
        </p:txBody>
      </p:sp>
      <p:sp>
        <p:nvSpPr>
          <p:cNvPr id="4" name="Slide Number Placeholder 3"/>
          <p:cNvSpPr>
            <a:spLocks noGrp="1"/>
          </p:cNvSpPr>
          <p:nvPr>
            <p:ph type="sldNum" sz="quarter" idx="4294967295"/>
          </p:nvPr>
        </p:nvSpPr>
        <p:spPr/>
        <p:txBody>
          <a:bodyPr/>
          <a:lstStyle/>
          <a:p>
            <a:pPr defTabSz="914247"/>
            <a:fld id="{C9E3AFC7-270A-4247-83D7-4F2F6CE52981}" type="slidenum">
              <a:rPr lang="en-US">
                <a:solidFill>
                  <a:prstClr val="white"/>
                </a:solidFill>
                <a:latin typeface="Calibri"/>
              </a:rPr>
              <a:pPr defTabSz="914247"/>
              <a:t>23</a:t>
            </a:fld>
            <a:endParaRPr lang="en-US" dirty="0">
              <a:solidFill>
                <a:prstClr val="white"/>
              </a:solidFill>
              <a:latin typeface="Calibri"/>
            </a:endParaRPr>
          </a:p>
        </p:txBody>
      </p:sp>
      <p:pic>
        <p:nvPicPr>
          <p:cNvPr id="7" name="Picture 6" descr="MasterOne_noLogo_noSubtext_2017.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5787" t="16854" r="27785"/>
          <a:stretch/>
        </p:blipFill>
        <p:spPr>
          <a:xfrm>
            <a:off x="6023992" y="1268760"/>
            <a:ext cx="5943600" cy="4747458"/>
          </a:xfrm>
          <a:prstGeom prst="rect">
            <a:avLst/>
          </a:prstGeom>
          <a:ln>
            <a:solidFill>
              <a:schemeClr val="tx1"/>
            </a:solidFill>
          </a:ln>
        </p:spPr>
      </p:pic>
      <p:sp>
        <p:nvSpPr>
          <p:cNvPr id="9" name="Title 5">
            <a:extLst>
              <a:ext uri="{FF2B5EF4-FFF2-40B4-BE49-F238E27FC236}">
                <a16:creationId xmlns:a16="http://schemas.microsoft.com/office/drawing/2014/main" id="{179F2D63-469E-4A7A-9E5C-BD6213FEF0BF}"/>
              </a:ext>
            </a:extLst>
          </p:cNvPr>
          <p:cNvSpPr txBox="1">
            <a:spLocks/>
          </p:cNvSpPr>
          <p:nvPr/>
        </p:nvSpPr>
        <p:spPr>
          <a:xfrm>
            <a:off x="394553" y="1268760"/>
            <a:ext cx="8534878" cy="7016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b="1" dirty="0">
                <a:latin typeface="+mn-lt"/>
              </a:rPr>
              <a:t>MasterONE Architecture</a:t>
            </a:r>
            <a:endParaRPr lang="en-US" sz="3200" b="1" dirty="0">
              <a:latin typeface="+mn-lt"/>
            </a:endParaRPr>
          </a:p>
        </p:txBody>
      </p:sp>
    </p:spTree>
    <p:extLst>
      <p:ext uri="{BB962C8B-B14F-4D97-AF65-F5344CB8AC3E}">
        <p14:creationId xmlns:p14="http://schemas.microsoft.com/office/powerpoint/2010/main" val="24435062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76200"/>
            <a:ext cx="12192000" cy="8229600"/>
          </a:xfrm>
          <a:prstGeom prst="rect">
            <a:avLst/>
          </a:prstGeom>
        </p:spPr>
      </p:pic>
      <p:sp>
        <p:nvSpPr>
          <p:cNvPr id="2" name="Title 1">
            <a:extLst>
              <a:ext uri="{FF2B5EF4-FFF2-40B4-BE49-F238E27FC236}">
                <a16:creationId xmlns:a16="http://schemas.microsoft.com/office/drawing/2014/main" id="{A733EB9D-7AD9-4BCB-BE93-D5FE4967F1A3}"/>
              </a:ext>
            </a:extLst>
          </p:cNvPr>
          <p:cNvSpPr>
            <a:spLocks noGrp="1"/>
          </p:cNvSpPr>
          <p:nvPr>
            <p:ph type="title"/>
          </p:nvPr>
        </p:nvSpPr>
        <p:spPr>
          <a:xfrm>
            <a:off x="1736496" y="762000"/>
            <a:ext cx="8931503" cy="701675"/>
          </a:xfrm>
        </p:spPr>
        <p:txBody>
          <a:bodyPr>
            <a:noAutofit/>
          </a:bodyPr>
          <a:lstStyle/>
          <a:p>
            <a:r>
              <a:rPr lang="en-US" dirty="0">
                <a:latin typeface="+mn-lt"/>
              </a:rPr>
              <a:t>Markets/Industries for Accessibility Solutions</a:t>
            </a:r>
            <a:br>
              <a:rPr lang="en-US" dirty="0">
                <a:latin typeface="+mn-lt"/>
              </a:rPr>
            </a:br>
            <a:endParaRPr lang="en-US" dirty="0">
              <a:latin typeface="+mn-lt"/>
            </a:endParaRPr>
          </a:p>
        </p:txBody>
      </p:sp>
      <p:sp>
        <p:nvSpPr>
          <p:cNvPr id="5" name="Text Placeholder 4">
            <a:extLst>
              <a:ext uri="{FF2B5EF4-FFF2-40B4-BE49-F238E27FC236}">
                <a16:creationId xmlns:a16="http://schemas.microsoft.com/office/drawing/2014/main" id="{8F11B68D-C4B6-41CD-8034-0B64177A4B0C}"/>
              </a:ext>
            </a:extLst>
          </p:cNvPr>
          <p:cNvSpPr>
            <a:spLocks noGrp="1"/>
          </p:cNvSpPr>
          <p:nvPr>
            <p:ph type="body" sz="quarter" idx="10"/>
          </p:nvPr>
        </p:nvSpPr>
        <p:spPr/>
        <p:txBody>
          <a:bodyPr>
            <a:normAutofit fontScale="92500" lnSpcReduction="20000"/>
          </a:bodyPr>
          <a:lstStyle/>
          <a:p>
            <a:pPr marL="0" indent="0" algn="ctr">
              <a:buNone/>
            </a:pPr>
            <a:r>
              <a:rPr lang="en-US" sz="2200" b="1" dirty="0">
                <a:solidFill>
                  <a:schemeClr val="tx1"/>
                </a:solidFill>
                <a:latin typeface="+mn-lt"/>
              </a:rPr>
              <a:t>Target Markets</a:t>
            </a:r>
          </a:p>
          <a:p>
            <a:r>
              <a:rPr lang="en-US" sz="2200" b="1" dirty="0">
                <a:latin typeface="+mn-lt"/>
              </a:rPr>
              <a:t>Health Insurance</a:t>
            </a:r>
          </a:p>
          <a:p>
            <a:r>
              <a:rPr lang="en-US" sz="2200" b="1" dirty="0">
                <a:latin typeface="+mn-lt"/>
              </a:rPr>
              <a:t>Insurance</a:t>
            </a:r>
          </a:p>
          <a:p>
            <a:r>
              <a:rPr lang="en-US" sz="2200" b="1" dirty="0">
                <a:latin typeface="+mn-lt"/>
              </a:rPr>
              <a:t>Banking</a:t>
            </a:r>
          </a:p>
          <a:p>
            <a:r>
              <a:rPr lang="en-US" sz="2200" b="1" dirty="0">
                <a:latin typeface="+mn-lt"/>
              </a:rPr>
              <a:t>Federal, State, or local government</a:t>
            </a:r>
          </a:p>
          <a:p>
            <a:pPr lvl="1">
              <a:buFont typeface="Calibri" panose="020F0502020204030204" pitchFamily="34" charset="0"/>
              <a:buChar char="–"/>
            </a:pPr>
            <a:r>
              <a:rPr lang="en-US" sz="2200" b="1" dirty="0"/>
              <a:t>All agencies</a:t>
            </a:r>
          </a:p>
          <a:p>
            <a:pPr lvl="1">
              <a:buFont typeface="Calibri" panose="020F0502020204030204" pitchFamily="34" charset="0"/>
              <a:buChar char="–"/>
            </a:pPr>
            <a:r>
              <a:rPr lang="en-US" sz="2200" b="1" dirty="0"/>
              <a:t>All organization that do business with them</a:t>
            </a:r>
          </a:p>
          <a:p>
            <a:r>
              <a:rPr lang="en-US" sz="2200" b="1" dirty="0">
                <a:latin typeface="+mn-lt"/>
              </a:rPr>
              <a:t>Education</a:t>
            </a:r>
          </a:p>
          <a:p>
            <a:r>
              <a:rPr lang="en-US" sz="2200" b="1" dirty="0">
                <a:latin typeface="+mn-lt"/>
              </a:rPr>
              <a:t>Financial services</a:t>
            </a:r>
          </a:p>
          <a:p>
            <a:r>
              <a:rPr lang="en-US" sz="2200" b="1" dirty="0">
                <a:latin typeface="+mn-lt"/>
              </a:rPr>
              <a:t>Telco/Utilities</a:t>
            </a:r>
          </a:p>
          <a:p>
            <a:r>
              <a:rPr lang="en-US" sz="2200" b="1" dirty="0">
                <a:latin typeface="+mn-lt"/>
              </a:rPr>
              <a:t>Print Service Providers</a:t>
            </a:r>
          </a:p>
          <a:p>
            <a:endParaRPr lang="en-US" b="1" dirty="0">
              <a:latin typeface="+mn-lt"/>
            </a:endParaRPr>
          </a:p>
        </p:txBody>
      </p:sp>
      <p:sp>
        <p:nvSpPr>
          <p:cNvPr id="6" name="Text Placeholder 5">
            <a:extLst>
              <a:ext uri="{FF2B5EF4-FFF2-40B4-BE49-F238E27FC236}">
                <a16:creationId xmlns:a16="http://schemas.microsoft.com/office/drawing/2014/main" id="{339A8B14-2E74-42DB-BFF6-7EC1B2A922A7}"/>
              </a:ext>
            </a:extLst>
          </p:cNvPr>
          <p:cNvSpPr>
            <a:spLocks noGrp="1"/>
          </p:cNvSpPr>
          <p:nvPr>
            <p:ph type="body" sz="quarter" idx="11"/>
          </p:nvPr>
        </p:nvSpPr>
        <p:spPr>
          <a:xfrm>
            <a:off x="6172200" y="1828800"/>
            <a:ext cx="4283075" cy="4114800"/>
          </a:xfrm>
        </p:spPr>
        <p:txBody>
          <a:bodyPr>
            <a:normAutofit fontScale="92500" lnSpcReduction="10000"/>
          </a:bodyPr>
          <a:lstStyle/>
          <a:p>
            <a:pPr marL="0" indent="0" algn="ctr">
              <a:buNone/>
            </a:pPr>
            <a:r>
              <a:rPr lang="en-US" sz="2200" b="1" dirty="0">
                <a:solidFill>
                  <a:schemeClr val="tx1"/>
                </a:solidFill>
                <a:latin typeface="+mn-lt"/>
              </a:rPr>
              <a:t>Typical Contact Titles</a:t>
            </a:r>
          </a:p>
          <a:p>
            <a:r>
              <a:rPr lang="en-US" sz="2200" b="1" dirty="0">
                <a:latin typeface="+mn-lt"/>
              </a:rPr>
              <a:t>Compliance / Accessibility Officer</a:t>
            </a:r>
          </a:p>
          <a:p>
            <a:r>
              <a:rPr lang="en-US" sz="2200" b="1" dirty="0">
                <a:latin typeface="+mn-lt"/>
              </a:rPr>
              <a:t>Section 508 Coordinator / ADA</a:t>
            </a:r>
          </a:p>
          <a:p>
            <a:r>
              <a:rPr lang="en-US" sz="2200" b="1" dirty="0">
                <a:latin typeface="+mn-lt"/>
              </a:rPr>
              <a:t>Customer Experience Officer</a:t>
            </a:r>
          </a:p>
          <a:p>
            <a:r>
              <a:rPr lang="en-US" sz="2200" b="1" dirty="0">
                <a:latin typeface="+mn-lt"/>
              </a:rPr>
              <a:t>IT</a:t>
            </a:r>
          </a:p>
          <a:p>
            <a:pPr lvl="1">
              <a:buFont typeface="Calibri" panose="020F0502020204030204" pitchFamily="34" charset="0"/>
              <a:buChar char="–"/>
            </a:pPr>
            <a:r>
              <a:rPr lang="en-US" sz="2200" b="1" dirty="0"/>
              <a:t>IT Accessibility Specialists</a:t>
            </a:r>
          </a:p>
          <a:p>
            <a:pPr lvl="1">
              <a:buFont typeface="Calibri" panose="020F0502020204030204" pitchFamily="34" charset="0"/>
              <a:buChar char="–"/>
            </a:pPr>
            <a:r>
              <a:rPr lang="en-US" sz="2200" b="1" dirty="0"/>
              <a:t>CIO</a:t>
            </a:r>
          </a:p>
          <a:p>
            <a:pPr lvl="1">
              <a:buFont typeface="Calibri" panose="020F0502020204030204" pitchFamily="34" charset="0"/>
              <a:buChar char="–"/>
            </a:pPr>
            <a:r>
              <a:rPr lang="en-US" sz="2200" b="1" dirty="0"/>
              <a:t>Enterprise Architects </a:t>
            </a:r>
          </a:p>
          <a:p>
            <a:r>
              <a:rPr lang="en-US" sz="2200" b="1" dirty="0">
                <a:latin typeface="+mn-lt"/>
              </a:rPr>
              <a:t>Customer Service</a:t>
            </a:r>
          </a:p>
          <a:p>
            <a:r>
              <a:rPr lang="en-US" sz="2200" b="1" dirty="0">
                <a:latin typeface="+mn-lt"/>
              </a:rPr>
              <a:t>Marketing Communications</a:t>
            </a:r>
          </a:p>
          <a:p>
            <a:pPr lvl="1">
              <a:buFont typeface="Calibri" panose="020F0502020204030204" pitchFamily="34" charset="0"/>
              <a:buChar char="‒"/>
            </a:pPr>
            <a:r>
              <a:rPr lang="en-US" sz="2200" b="1" dirty="0"/>
              <a:t>Media communications</a:t>
            </a:r>
          </a:p>
          <a:p>
            <a:pPr lvl="1">
              <a:buFont typeface="Calibri" panose="020F0502020204030204" pitchFamily="34" charset="0"/>
              <a:buChar char="‒"/>
            </a:pPr>
            <a:r>
              <a:rPr lang="en-US" sz="2200" b="1" dirty="0"/>
              <a:t>Corporate communications</a:t>
            </a:r>
          </a:p>
        </p:txBody>
      </p:sp>
      <p:sp>
        <p:nvSpPr>
          <p:cNvPr id="7" name="Text Placeholder 6">
            <a:extLst>
              <a:ext uri="{FF2B5EF4-FFF2-40B4-BE49-F238E27FC236}">
                <a16:creationId xmlns:a16="http://schemas.microsoft.com/office/drawing/2014/main" id="{E0DB56FB-B2CC-46B0-80D7-A067B56C9A62}"/>
              </a:ext>
            </a:extLst>
          </p:cNvPr>
          <p:cNvSpPr>
            <a:spLocks noGrp="1"/>
          </p:cNvSpPr>
          <p:nvPr>
            <p:ph type="body" sz="quarter" idx="12"/>
          </p:nvPr>
        </p:nvSpPr>
        <p:spPr/>
        <p:txBody>
          <a:bodyPr>
            <a:noAutofit/>
          </a:bodyPr>
          <a:lstStyle/>
          <a:p>
            <a:r>
              <a:rPr lang="en-US" sz="1600" dirty="0">
                <a:solidFill>
                  <a:schemeClr val="accent1"/>
                </a:solidFill>
                <a:latin typeface="+mn-lt"/>
              </a:rPr>
              <a:t>Where to sell, and who to speak with about accessibility</a:t>
            </a:r>
          </a:p>
        </p:txBody>
      </p:sp>
    </p:spTree>
    <p:extLst>
      <p:ext uri="{BB962C8B-B14F-4D97-AF65-F5344CB8AC3E}">
        <p14:creationId xmlns:p14="http://schemas.microsoft.com/office/powerpoint/2010/main" val="322257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D249943-6D1C-48C1-8C4D-C92032916F9B}"/>
              </a:ext>
            </a:extLst>
          </p:cNvPr>
          <p:cNvGraphicFramePr/>
          <p:nvPr>
            <p:extLst>
              <p:ext uri="{D42A27DB-BD31-4B8C-83A1-F6EECF244321}">
                <p14:modId xmlns:p14="http://schemas.microsoft.com/office/powerpoint/2010/main" val="1510443064"/>
              </p:ext>
            </p:extLst>
          </p:nvPr>
        </p:nvGraphicFramePr>
        <p:xfrm>
          <a:off x="407368" y="857200"/>
          <a:ext cx="11593288"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7093F49-1E01-4FF4-8AAE-7B8F68B50838}"/>
              </a:ext>
            </a:extLst>
          </p:cNvPr>
          <p:cNvSpPr>
            <a:spLocks noGrp="1"/>
          </p:cNvSpPr>
          <p:nvPr>
            <p:ph type="title"/>
          </p:nvPr>
        </p:nvSpPr>
        <p:spPr>
          <a:xfrm>
            <a:off x="1736497" y="1290464"/>
            <a:ext cx="8534878" cy="701675"/>
          </a:xfrm>
        </p:spPr>
        <p:txBody>
          <a:bodyPr>
            <a:normAutofit/>
          </a:bodyPr>
          <a:lstStyle/>
          <a:p>
            <a:r>
              <a:rPr lang="en-US" dirty="0">
                <a:latin typeface="+mn-lt"/>
              </a:rPr>
              <a:t>Accessibility Focus Continuum</a:t>
            </a:r>
          </a:p>
        </p:txBody>
      </p:sp>
      <p:sp>
        <p:nvSpPr>
          <p:cNvPr id="3" name="Text Placeholder 2">
            <a:extLst>
              <a:ext uri="{FF2B5EF4-FFF2-40B4-BE49-F238E27FC236}">
                <a16:creationId xmlns:a16="http://schemas.microsoft.com/office/drawing/2014/main" id="{1CA7EF38-4E7B-4825-88C2-279EC3E4F547}"/>
              </a:ext>
            </a:extLst>
          </p:cNvPr>
          <p:cNvSpPr>
            <a:spLocks noGrp="1"/>
          </p:cNvSpPr>
          <p:nvPr>
            <p:ph type="body" sz="quarter" idx="10"/>
          </p:nvPr>
        </p:nvSpPr>
        <p:spPr>
          <a:xfrm>
            <a:off x="1736725" y="1915939"/>
            <a:ext cx="8534400" cy="288925"/>
          </a:xfrm>
        </p:spPr>
        <p:txBody>
          <a:bodyPr>
            <a:noAutofit/>
          </a:bodyPr>
          <a:lstStyle/>
          <a:p>
            <a:r>
              <a:rPr lang="en-US" dirty="0">
                <a:solidFill>
                  <a:schemeClr val="bg1">
                    <a:lumMod val="50000"/>
                  </a:schemeClr>
                </a:solidFill>
                <a:latin typeface="+mn-lt"/>
              </a:rPr>
              <a:t>Remediating documents to accessible formats is a lower priority in many organizations…</a:t>
            </a:r>
          </a:p>
        </p:txBody>
      </p:sp>
      <p:sp>
        <p:nvSpPr>
          <p:cNvPr id="6" name="Oval 5">
            <a:extLst>
              <a:ext uri="{FF2B5EF4-FFF2-40B4-BE49-F238E27FC236}">
                <a16:creationId xmlns:a16="http://schemas.microsoft.com/office/drawing/2014/main" id="{15DA82EB-8994-40F7-9106-FB07898BBFCB}"/>
              </a:ext>
            </a:extLst>
          </p:cNvPr>
          <p:cNvSpPr/>
          <p:nvPr/>
        </p:nvSpPr>
        <p:spPr>
          <a:xfrm>
            <a:off x="6003925" y="1844824"/>
            <a:ext cx="6408712" cy="45332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29092D-FC0E-4445-8DB2-523E6B5601DC}"/>
              </a:ext>
            </a:extLst>
          </p:cNvPr>
          <p:cNvSpPr/>
          <p:nvPr/>
        </p:nvSpPr>
        <p:spPr>
          <a:xfrm>
            <a:off x="11031634" y="3634690"/>
            <a:ext cx="617220" cy="6172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extBox 3">
            <a:extLst>
              <a:ext uri="{FF2B5EF4-FFF2-40B4-BE49-F238E27FC236}">
                <a16:creationId xmlns:a16="http://schemas.microsoft.com/office/drawing/2014/main" id="{02DCE049-2AD6-4BE1-A2D2-986681202EA0}"/>
              </a:ext>
            </a:extLst>
          </p:cNvPr>
          <p:cNvSpPr txBox="1"/>
          <p:nvPr/>
        </p:nvSpPr>
        <p:spPr>
          <a:xfrm>
            <a:off x="10389723" y="4602747"/>
            <a:ext cx="1585515" cy="1323439"/>
          </a:xfrm>
          <a:prstGeom prst="rect">
            <a:avLst/>
          </a:prstGeom>
          <a:noFill/>
        </p:spPr>
        <p:txBody>
          <a:bodyPr wrap="square" rtlCol="0">
            <a:spAutoFit/>
          </a:bodyPr>
          <a:lstStyle/>
          <a:p>
            <a:r>
              <a:rPr lang="en-US" sz="1600" b="1" dirty="0">
                <a:latin typeface="Calibri" panose="020F0502020204030204"/>
              </a:rPr>
              <a:t>8. Accommodation– Braille, Large Print, E-text, Audio</a:t>
            </a:r>
          </a:p>
        </p:txBody>
      </p:sp>
    </p:spTree>
    <p:extLst>
      <p:ext uri="{BB962C8B-B14F-4D97-AF65-F5344CB8AC3E}">
        <p14:creationId xmlns:p14="http://schemas.microsoft.com/office/powerpoint/2010/main" val="3139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4A73-2D58-403D-A0AB-492E72F34CC9}"/>
              </a:ext>
            </a:extLst>
          </p:cNvPr>
          <p:cNvSpPr>
            <a:spLocks noGrp="1"/>
          </p:cNvSpPr>
          <p:nvPr>
            <p:ph type="title"/>
          </p:nvPr>
        </p:nvSpPr>
        <p:spPr>
          <a:xfrm>
            <a:off x="1731896" y="1316961"/>
            <a:ext cx="8534878" cy="701675"/>
          </a:xfrm>
        </p:spPr>
        <p:txBody>
          <a:bodyPr/>
          <a:lstStyle/>
          <a:p>
            <a:r>
              <a:rPr lang="en-US" dirty="0">
                <a:latin typeface="+mn-lt"/>
              </a:rPr>
              <a:t>Document Authoring for Accessibility</a:t>
            </a:r>
          </a:p>
        </p:txBody>
      </p:sp>
      <p:sp>
        <p:nvSpPr>
          <p:cNvPr id="4" name="Arrow: Up 3">
            <a:extLst>
              <a:ext uri="{FF2B5EF4-FFF2-40B4-BE49-F238E27FC236}">
                <a16:creationId xmlns:a16="http://schemas.microsoft.com/office/drawing/2014/main" id="{1AD1E5E3-9A64-4B23-80C3-D9413737E7C8}"/>
              </a:ext>
            </a:extLst>
          </p:cNvPr>
          <p:cNvSpPr/>
          <p:nvPr/>
        </p:nvSpPr>
        <p:spPr>
          <a:xfrm>
            <a:off x="1127448" y="2060848"/>
            <a:ext cx="2304256" cy="4392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7D3228-7E16-4F20-A730-F45AF51146D4}"/>
              </a:ext>
            </a:extLst>
          </p:cNvPr>
          <p:cNvSpPr txBox="1"/>
          <p:nvPr/>
        </p:nvSpPr>
        <p:spPr>
          <a:xfrm>
            <a:off x="3575720" y="2607295"/>
            <a:ext cx="7056784" cy="1200329"/>
          </a:xfrm>
          <a:prstGeom prst="rect">
            <a:avLst/>
          </a:prstGeom>
          <a:solidFill>
            <a:srgbClr val="92D050"/>
          </a:solidFill>
        </p:spPr>
        <p:txBody>
          <a:bodyPr wrap="square" rtlCol="0">
            <a:spAutoFit/>
          </a:bodyPr>
          <a:lstStyle/>
          <a:p>
            <a:r>
              <a:rPr lang="en-US" dirty="0"/>
              <a:t>Best</a:t>
            </a:r>
          </a:p>
          <a:p>
            <a:endParaRPr lang="en-US" dirty="0"/>
          </a:p>
          <a:p>
            <a:r>
              <a:rPr lang="en-US" dirty="0"/>
              <a:t>Systematically Generated Documents</a:t>
            </a:r>
          </a:p>
          <a:p>
            <a:r>
              <a:rPr lang="en-US" dirty="0"/>
              <a:t>Style Sheet Based Content</a:t>
            </a:r>
          </a:p>
        </p:txBody>
      </p:sp>
      <p:sp>
        <p:nvSpPr>
          <p:cNvPr id="6" name="TextBox 5">
            <a:extLst>
              <a:ext uri="{FF2B5EF4-FFF2-40B4-BE49-F238E27FC236}">
                <a16:creationId xmlns:a16="http://schemas.microsoft.com/office/drawing/2014/main" id="{47364427-813B-4659-8646-E0AE046DA020}"/>
              </a:ext>
            </a:extLst>
          </p:cNvPr>
          <p:cNvSpPr txBox="1"/>
          <p:nvPr/>
        </p:nvSpPr>
        <p:spPr>
          <a:xfrm>
            <a:off x="335360" y="2103239"/>
            <a:ext cx="1401137" cy="646331"/>
          </a:xfrm>
          <a:prstGeom prst="rect">
            <a:avLst/>
          </a:prstGeom>
          <a:noFill/>
        </p:spPr>
        <p:txBody>
          <a:bodyPr wrap="square" rtlCol="0">
            <a:spAutoFit/>
          </a:bodyPr>
          <a:lstStyle/>
          <a:p>
            <a:r>
              <a:rPr lang="en-US" dirty="0"/>
              <a:t>Inclusive Design</a:t>
            </a:r>
          </a:p>
        </p:txBody>
      </p:sp>
      <p:sp>
        <p:nvSpPr>
          <p:cNvPr id="7" name="TextBox 6">
            <a:extLst>
              <a:ext uri="{FF2B5EF4-FFF2-40B4-BE49-F238E27FC236}">
                <a16:creationId xmlns:a16="http://schemas.microsoft.com/office/drawing/2014/main" id="{B6885B91-FFE4-4446-B91D-9942A41B93CA}"/>
              </a:ext>
            </a:extLst>
          </p:cNvPr>
          <p:cNvSpPr txBox="1"/>
          <p:nvPr/>
        </p:nvSpPr>
        <p:spPr>
          <a:xfrm>
            <a:off x="426879" y="5374314"/>
            <a:ext cx="1401137" cy="646331"/>
          </a:xfrm>
          <a:prstGeom prst="rect">
            <a:avLst/>
          </a:prstGeom>
          <a:noFill/>
        </p:spPr>
        <p:txBody>
          <a:bodyPr wrap="square" rtlCol="0">
            <a:spAutoFit/>
          </a:bodyPr>
          <a:lstStyle/>
          <a:p>
            <a:r>
              <a:rPr lang="en-US" dirty="0"/>
              <a:t>Costly Remediation</a:t>
            </a:r>
          </a:p>
        </p:txBody>
      </p:sp>
      <p:sp>
        <p:nvSpPr>
          <p:cNvPr id="8" name="TextBox 7">
            <a:extLst>
              <a:ext uri="{FF2B5EF4-FFF2-40B4-BE49-F238E27FC236}">
                <a16:creationId xmlns:a16="http://schemas.microsoft.com/office/drawing/2014/main" id="{3A7EA10C-E88A-4C22-97A5-DBFAA289F4B9}"/>
              </a:ext>
            </a:extLst>
          </p:cNvPr>
          <p:cNvSpPr txBox="1"/>
          <p:nvPr/>
        </p:nvSpPr>
        <p:spPr>
          <a:xfrm>
            <a:off x="3627372" y="5097958"/>
            <a:ext cx="6984776" cy="923330"/>
          </a:xfrm>
          <a:prstGeom prst="rect">
            <a:avLst/>
          </a:prstGeom>
          <a:solidFill>
            <a:srgbClr val="FF0000"/>
          </a:solidFill>
        </p:spPr>
        <p:txBody>
          <a:bodyPr wrap="square" rtlCol="0">
            <a:spAutoFit/>
          </a:bodyPr>
          <a:lstStyle/>
          <a:p>
            <a:r>
              <a:rPr lang="en-US" dirty="0">
                <a:solidFill>
                  <a:schemeClr val="bg1"/>
                </a:solidFill>
              </a:rPr>
              <a:t>More Difficult</a:t>
            </a:r>
          </a:p>
          <a:p>
            <a:r>
              <a:rPr lang="en-US" dirty="0">
                <a:solidFill>
                  <a:schemeClr val="bg1"/>
                </a:solidFill>
              </a:rPr>
              <a:t>Free form MS-Word / In Design Documents</a:t>
            </a:r>
          </a:p>
          <a:p>
            <a:r>
              <a:rPr lang="en-US" dirty="0">
                <a:solidFill>
                  <a:schemeClr val="bg1"/>
                </a:solidFill>
              </a:rPr>
              <a:t>OCR Captured Content</a:t>
            </a:r>
          </a:p>
        </p:txBody>
      </p:sp>
      <p:sp>
        <p:nvSpPr>
          <p:cNvPr id="10" name="Text Placeholder 9">
            <a:extLst>
              <a:ext uri="{FF2B5EF4-FFF2-40B4-BE49-F238E27FC236}">
                <a16:creationId xmlns:a16="http://schemas.microsoft.com/office/drawing/2014/main" id="{25722356-65B6-43A0-BAB5-9DEBB6068DB7}"/>
              </a:ext>
            </a:extLst>
          </p:cNvPr>
          <p:cNvSpPr>
            <a:spLocks noGrp="1"/>
          </p:cNvSpPr>
          <p:nvPr>
            <p:ph type="body" sz="quarter" idx="10"/>
          </p:nvPr>
        </p:nvSpPr>
        <p:spPr/>
        <p:txBody>
          <a:bodyPr>
            <a:normAutofit fontScale="92500" lnSpcReduction="10000"/>
          </a:bodyPr>
          <a:lstStyle/>
          <a:p>
            <a:endParaRPr lang="en-US"/>
          </a:p>
        </p:txBody>
      </p:sp>
    </p:spTree>
    <p:extLst>
      <p:ext uri="{BB962C8B-B14F-4D97-AF65-F5344CB8AC3E}">
        <p14:creationId xmlns:p14="http://schemas.microsoft.com/office/powerpoint/2010/main" val="582196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F466-AC89-48CB-87BE-9999788F1C32}"/>
              </a:ext>
            </a:extLst>
          </p:cNvPr>
          <p:cNvSpPr>
            <a:spLocks noGrp="1"/>
          </p:cNvSpPr>
          <p:nvPr>
            <p:ph type="title"/>
          </p:nvPr>
        </p:nvSpPr>
        <p:spPr>
          <a:xfrm>
            <a:off x="1736497" y="1412453"/>
            <a:ext cx="8534878" cy="701675"/>
          </a:xfrm>
        </p:spPr>
        <p:txBody>
          <a:bodyPr/>
          <a:lstStyle/>
          <a:p>
            <a:r>
              <a:rPr lang="en-US" dirty="0">
                <a:latin typeface="+mn-lt"/>
              </a:rPr>
              <a:t>Web Accessibility</a:t>
            </a:r>
          </a:p>
        </p:txBody>
      </p:sp>
      <p:sp>
        <p:nvSpPr>
          <p:cNvPr id="3" name="Text Placeholder 2">
            <a:extLst>
              <a:ext uri="{FF2B5EF4-FFF2-40B4-BE49-F238E27FC236}">
                <a16:creationId xmlns:a16="http://schemas.microsoft.com/office/drawing/2014/main" id="{E769F1F9-C149-4199-BE25-C4A1924A62B8}"/>
              </a:ext>
            </a:extLst>
          </p:cNvPr>
          <p:cNvSpPr>
            <a:spLocks noGrp="1"/>
          </p:cNvSpPr>
          <p:nvPr>
            <p:ph type="body" sz="quarter" idx="10"/>
          </p:nvPr>
        </p:nvSpPr>
        <p:spPr>
          <a:xfrm>
            <a:off x="1736725" y="2037928"/>
            <a:ext cx="8534400" cy="288925"/>
          </a:xfrm>
        </p:spPr>
        <p:txBody>
          <a:bodyPr>
            <a:normAutofit fontScale="92500" lnSpcReduction="10000"/>
          </a:bodyPr>
          <a:lstStyle/>
          <a:p>
            <a:r>
              <a:rPr lang="en-US" dirty="0">
                <a:solidFill>
                  <a:schemeClr val="bg1">
                    <a:lumMod val="50000"/>
                  </a:schemeClr>
                </a:solidFill>
                <a:latin typeface="+mn-lt"/>
              </a:rPr>
              <a:t>Web &amp; Documents - Digital</a:t>
            </a:r>
          </a:p>
        </p:txBody>
      </p:sp>
      <p:sp>
        <p:nvSpPr>
          <p:cNvPr id="4" name="Text Placeholder 3">
            <a:extLst>
              <a:ext uri="{FF2B5EF4-FFF2-40B4-BE49-F238E27FC236}">
                <a16:creationId xmlns:a16="http://schemas.microsoft.com/office/drawing/2014/main" id="{ADED0A76-74DF-4740-8893-DF32BF731435}"/>
              </a:ext>
            </a:extLst>
          </p:cNvPr>
          <p:cNvSpPr>
            <a:spLocks noGrp="1"/>
          </p:cNvSpPr>
          <p:nvPr>
            <p:ph type="body" sz="quarter" idx="11"/>
          </p:nvPr>
        </p:nvSpPr>
        <p:spPr>
          <a:xfrm>
            <a:off x="1736725" y="2571328"/>
            <a:ext cx="8534400" cy="3810000"/>
          </a:xfrm>
        </p:spPr>
        <p:txBody>
          <a:bodyPr/>
          <a:lstStyle/>
          <a:p>
            <a:r>
              <a:rPr lang="en-US" dirty="0">
                <a:latin typeface="+mn-lt"/>
              </a:rPr>
              <a:t>Website WCAG Compliant?</a:t>
            </a:r>
          </a:p>
          <a:p>
            <a:r>
              <a:rPr lang="en-US" dirty="0">
                <a:latin typeface="+mn-lt"/>
              </a:rPr>
              <a:t>Digital Document Assets Compliant?</a:t>
            </a:r>
          </a:p>
          <a:p>
            <a:r>
              <a:rPr lang="en-US" dirty="0">
                <a:latin typeface="+mn-lt"/>
              </a:rPr>
              <a:t>Backlogs of documents</a:t>
            </a:r>
          </a:p>
          <a:p>
            <a:r>
              <a:rPr lang="en-US" dirty="0">
                <a:latin typeface="+mn-lt"/>
              </a:rPr>
              <a:t>Scanned Documents</a:t>
            </a:r>
          </a:p>
          <a:p>
            <a:r>
              <a:rPr lang="en-US" dirty="0">
                <a:latin typeface="+mn-lt"/>
              </a:rPr>
              <a:t>ADA Title III</a:t>
            </a:r>
          </a:p>
        </p:txBody>
      </p:sp>
    </p:spTree>
    <p:extLst>
      <p:ext uri="{BB962C8B-B14F-4D97-AF65-F5344CB8AC3E}">
        <p14:creationId xmlns:p14="http://schemas.microsoft.com/office/powerpoint/2010/main" val="1667492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B8AF-F92E-4174-8C67-B7CFB75DF577}"/>
              </a:ext>
            </a:extLst>
          </p:cNvPr>
          <p:cNvSpPr>
            <a:spLocks noGrp="1"/>
          </p:cNvSpPr>
          <p:nvPr>
            <p:ph type="title"/>
          </p:nvPr>
        </p:nvSpPr>
        <p:spPr>
          <a:xfrm>
            <a:off x="1828572" y="1462012"/>
            <a:ext cx="8534878" cy="990065"/>
          </a:xfrm>
        </p:spPr>
        <p:txBody>
          <a:bodyPr/>
          <a:lstStyle/>
          <a:p>
            <a:r>
              <a:rPr lang="en-US" dirty="0">
                <a:latin typeface="+mn-lt"/>
              </a:rPr>
              <a:t>Automated Accessibility</a:t>
            </a:r>
          </a:p>
        </p:txBody>
      </p:sp>
      <p:sp>
        <p:nvSpPr>
          <p:cNvPr id="4" name="Text Placeholder 3">
            <a:extLst>
              <a:ext uri="{FF2B5EF4-FFF2-40B4-BE49-F238E27FC236}">
                <a16:creationId xmlns:a16="http://schemas.microsoft.com/office/drawing/2014/main" id="{15C35C37-C52A-47F6-9C39-832EF37181E9}"/>
              </a:ext>
            </a:extLst>
          </p:cNvPr>
          <p:cNvSpPr>
            <a:spLocks noGrp="1"/>
          </p:cNvSpPr>
          <p:nvPr>
            <p:ph type="body" sz="quarter" idx="10"/>
          </p:nvPr>
        </p:nvSpPr>
        <p:spPr>
          <a:xfrm>
            <a:off x="1828800" y="2087488"/>
            <a:ext cx="8534400" cy="3213720"/>
          </a:xfrm>
        </p:spPr>
        <p:txBody>
          <a:bodyPr>
            <a:normAutofit/>
          </a:bodyPr>
          <a:lstStyle/>
          <a:p>
            <a:r>
              <a:rPr lang="en-US" dirty="0">
                <a:solidFill>
                  <a:schemeClr val="bg1">
                    <a:lumMod val="50000"/>
                  </a:schemeClr>
                </a:solidFill>
                <a:latin typeface="+mn-lt"/>
              </a:rPr>
              <a:t>Systematically Generated Content for </a:t>
            </a:r>
            <a:r>
              <a:rPr lang="en-US" dirty="0" err="1">
                <a:solidFill>
                  <a:schemeClr val="bg1">
                    <a:lumMod val="50000"/>
                  </a:schemeClr>
                </a:solidFill>
                <a:latin typeface="+mn-lt"/>
              </a:rPr>
              <a:t>ePresentment</a:t>
            </a:r>
            <a:endParaRPr lang="en-US" dirty="0">
              <a:solidFill>
                <a:schemeClr val="bg1">
                  <a:lumMod val="50000"/>
                </a:schemeClr>
              </a:solidFill>
              <a:latin typeface="+mn-lt"/>
            </a:endParaRPr>
          </a:p>
          <a:p>
            <a:pPr lvl="1"/>
            <a:r>
              <a:rPr lang="en-US" dirty="0"/>
              <a:t>Present on-demand</a:t>
            </a:r>
          </a:p>
          <a:p>
            <a:r>
              <a:rPr lang="en-US" dirty="0">
                <a:solidFill>
                  <a:schemeClr val="bg1">
                    <a:lumMod val="50000"/>
                  </a:schemeClr>
                </a:solidFill>
                <a:latin typeface="+mn-lt"/>
              </a:rPr>
              <a:t>Post Composition solutions manages both archive and from today forward accessibility</a:t>
            </a:r>
          </a:p>
          <a:p>
            <a:r>
              <a:rPr lang="en-US" dirty="0">
                <a:solidFill>
                  <a:schemeClr val="bg1">
                    <a:lumMod val="50000"/>
                  </a:schemeClr>
                </a:solidFill>
                <a:latin typeface="+mn-lt"/>
              </a:rPr>
              <a:t>@Composition solutions are fraught with challenges but should be used as well</a:t>
            </a:r>
          </a:p>
          <a:p>
            <a:pPr lvl="1"/>
            <a:r>
              <a:rPr lang="en-US" dirty="0"/>
              <a:t>Training </a:t>
            </a:r>
          </a:p>
          <a:p>
            <a:pPr lvl="1"/>
            <a:r>
              <a:rPr lang="en-US" dirty="0"/>
              <a:t>Today forward solution</a:t>
            </a:r>
          </a:p>
          <a:p>
            <a:pPr lvl="1"/>
            <a:r>
              <a:rPr lang="en-US" dirty="0"/>
              <a:t>Republishing when standards change</a:t>
            </a:r>
          </a:p>
        </p:txBody>
      </p:sp>
    </p:spTree>
    <p:extLst>
      <p:ext uri="{BB962C8B-B14F-4D97-AF65-F5344CB8AC3E}">
        <p14:creationId xmlns:p14="http://schemas.microsoft.com/office/powerpoint/2010/main" val="32440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D48E-9BE1-4DC4-A3A2-91B6D69CCB0C}"/>
              </a:ext>
            </a:extLst>
          </p:cNvPr>
          <p:cNvSpPr>
            <a:spLocks noGrp="1"/>
          </p:cNvSpPr>
          <p:nvPr>
            <p:ph type="title"/>
          </p:nvPr>
        </p:nvSpPr>
        <p:spPr>
          <a:xfrm>
            <a:off x="1736497" y="1534021"/>
            <a:ext cx="8534878" cy="874077"/>
          </a:xfrm>
        </p:spPr>
        <p:txBody>
          <a:bodyPr/>
          <a:lstStyle/>
          <a:p>
            <a:r>
              <a:rPr lang="en-US" dirty="0">
                <a:latin typeface="+mn-lt"/>
              </a:rPr>
              <a:t>Static Documents</a:t>
            </a:r>
          </a:p>
        </p:txBody>
      </p:sp>
      <p:sp>
        <p:nvSpPr>
          <p:cNvPr id="4" name="Text Placeholder 3">
            <a:extLst>
              <a:ext uri="{FF2B5EF4-FFF2-40B4-BE49-F238E27FC236}">
                <a16:creationId xmlns:a16="http://schemas.microsoft.com/office/drawing/2014/main" id="{A339963F-ADC7-4C14-B3F8-737A1D008542}"/>
              </a:ext>
            </a:extLst>
          </p:cNvPr>
          <p:cNvSpPr>
            <a:spLocks noGrp="1"/>
          </p:cNvSpPr>
          <p:nvPr>
            <p:ph type="body" sz="quarter" idx="10"/>
          </p:nvPr>
        </p:nvSpPr>
        <p:spPr>
          <a:xfrm>
            <a:off x="1736725" y="2159496"/>
            <a:ext cx="8534400" cy="3285728"/>
          </a:xfrm>
        </p:spPr>
        <p:txBody>
          <a:bodyPr>
            <a:normAutofit/>
          </a:bodyPr>
          <a:lstStyle/>
          <a:p>
            <a:r>
              <a:rPr lang="en-US" dirty="0">
                <a:solidFill>
                  <a:schemeClr val="bg1">
                    <a:lumMod val="50000"/>
                  </a:schemeClr>
                </a:solidFill>
                <a:latin typeface="+mn-lt"/>
              </a:rPr>
              <a:t>Office document accessibility is equally as important</a:t>
            </a:r>
          </a:p>
          <a:p>
            <a:r>
              <a:rPr lang="en-US" dirty="0">
                <a:solidFill>
                  <a:schemeClr val="bg1">
                    <a:lumMod val="50000"/>
                  </a:schemeClr>
                </a:solidFill>
                <a:latin typeface="+mn-lt"/>
              </a:rPr>
              <a:t>Documents need to have style sheets</a:t>
            </a:r>
          </a:p>
          <a:p>
            <a:r>
              <a:rPr lang="en-US" dirty="0">
                <a:solidFill>
                  <a:schemeClr val="bg1">
                    <a:lumMod val="50000"/>
                  </a:schemeClr>
                </a:solidFill>
                <a:latin typeface="+mn-lt"/>
              </a:rPr>
              <a:t>Making documents inclusive at authoring is most ideal</a:t>
            </a:r>
          </a:p>
          <a:p>
            <a:pPr lvl="1"/>
            <a:r>
              <a:rPr lang="en-US" dirty="0"/>
              <a:t>Unfortunately, majority of all documents are not inclusive</a:t>
            </a:r>
          </a:p>
          <a:p>
            <a:r>
              <a:rPr lang="en-US" dirty="0">
                <a:solidFill>
                  <a:schemeClr val="bg1">
                    <a:lumMod val="50000"/>
                  </a:schemeClr>
                </a:solidFill>
                <a:latin typeface="+mn-lt"/>
              </a:rPr>
              <a:t>Apply tagging technology to perform high speed remediation</a:t>
            </a:r>
          </a:p>
          <a:p>
            <a:pPr lvl="1"/>
            <a:r>
              <a:rPr lang="en-US" dirty="0"/>
              <a:t>Desktop and Manual remediation is slow and costly</a:t>
            </a:r>
          </a:p>
          <a:p>
            <a:pPr lvl="1"/>
            <a:r>
              <a:rPr lang="en-US" dirty="0"/>
              <a:t>Training is costly</a:t>
            </a:r>
          </a:p>
          <a:p>
            <a:pPr lvl="1"/>
            <a:r>
              <a:rPr lang="en-US" dirty="0"/>
              <a:t>Backlogs take too long and cost too much</a:t>
            </a:r>
          </a:p>
        </p:txBody>
      </p:sp>
    </p:spTree>
    <p:extLst>
      <p:ext uri="{BB962C8B-B14F-4D97-AF65-F5344CB8AC3E}">
        <p14:creationId xmlns:p14="http://schemas.microsoft.com/office/powerpoint/2010/main" val="109176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E63241-230D-4E52-A8E3-2875494C6F6F}"/>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3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
            <a:ext cx="12409904" cy="6980571"/>
          </a:xfrm>
          <a:prstGeom prst="rect">
            <a:avLst/>
          </a:prstGeom>
        </p:spPr>
      </p:pic>
      <p:sp>
        <p:nvSpPr>
          <p:cNvPr id="9" name="Title 8">
            <a:extLst>
              <a:ext uri="{FF2B5EF4-FFF2-40B4-BE49-F238E27FC236}">
                <a16:creationId xmlns:a16="http://schemas.microsoft.com/office/drawing/2014/main" id="{0BFB7305-7B8A-4F8A-958E-E9B24B16583D}"/>
              </a:ext>
            </a:extLst>
          </p:cNvPr>
          <p:cNvSpPr>
            <a:spLocks noGrp="1"/>
          </p:cNvSpPr>
          <p:nvPr>
            <p:ph type="title"/>
          </p:nvPr>
        </p:nvSpPr>
        <p:spPr/>
        <p:txBody>
          <a:bodyPr>
            <a:normAutofit/>
          </a:bodyPr>
          <a:lstStyle/>
          <a:p>
            <a:r>
              <a:rPr lang="en-US" dirty="0"/>
              <a:t>What Are Document Accessibility Solutions?</a:t>
            </a:r>
          </a:p>
        </p:txBody>
      </p:sp>
      <p:sp>
        <p:nvSpPr>
          <p:cNvPr id="10" name="Text Placeholder 9">
            <a:extLst>
              <a:ext uri="{FF2B5EF4-FFF2-40B4-BE49-F238E27FC236}">
                <a16:creationId xmlns:a16="http://schemas.microsoft.com/office/drawing/2014/main" id="{63753B96-1D8B-4CDC-B958-A03A45333E42}"/>
              </a:ext>
            </a:extLst>
          </p:cNvPr>
          <p:cNvSpPr>
            <a:spLocks noGrp="1"/>
          </p:cNvSpPr>
          <p:nvPr>
            <p:ph type="body" sz="quarter" idx="10"/>
          </p:nvPr>
        </p:nvSpPr>
        <p:spPr/>
        <p:txBody>
          <a:bodyPr>
            <a:noAutofit/>
          </a:bodyPr>
          <a:lstStyle/>
          <a:p>
            <a:r>
              <a:rPr lang="en-US" sz="2400" dirty="0">
                <a:solidFill>
                  <a:srgbClr val="002060"/>
                </a:solidFill>
              </a:rPr>
              <a:t>Why is this topic important?</a:t>
            </a:r>
          </a:p>
        </p:txBody>
      </p:sp>
      <p:sp>
        <p:nvSpPr>
          <p:cNvPr id="11" name="Text Placeholder 10">
            <a:extLst>
              <a:ext uri="{FF2B5EF4-FFF2-40B4-BE49-F238E27FC236}">
                <a16:creationId xmlns:a16="http://schemas.microsoft.com/office/drawing/2014/main" id="{8BD380FA-3C16-4D93-89F6-E458F1EBC73C}"/>
              </a:ext>
            </a:extLst>
          </p:cNvPr>
          <p:cNvSpPr>
            <a:spLocks noGrp="1"/>
          </p:cNvSpPr>
          <p:nvPr>
            <p:ph type="body" sz="quarter" idx="11"/>
          </p:nvPr>
        </p:nvSpPr>
        <p:spPr>
          <a:xfrm>
            <a:off x="1828800" y="1910897"/>
            <a:ext cx="8534400" cy="4195263"/>
          </a:xfrm>
          <a:solidFill>
            <a:schemeClr val="accent3">
              <a:lumMod val="5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buNone/>
            </a:pPr>
            <a:r>
              <a:rPr lang="en-US" sz="2267" dirty="0">
                <a:solidFill>
                  <a:prstClr val="white"/>
                </a:solidFill>
                <a:latin typeface="Calibri" panose="020F0502020204030204"/>
              </a:rPr>
              <a:t>Services and solutions that enable and automate the conversion of documents into accessible electronic or physical formats for consumption by blind, partially sighted, or cognitively disabled individuals.</a:t>
            </a:r>
          </a:p>
          <a:p>
            <a:pPr marL="0" indent="0">
              <a:buNone/>
            </a:pPr>
            <a:endParaRPr lang="en-US" sz="2267" dirty="0">
              <a:solidFill>
                <a:prstClr val="white"/>
              </a:solidFill>
              <a:latin typeface="Calibri" panose="020F0502020204030204"/>
            </a:endParaRPr>
          </a:p>
          <a:p>
            <a:pPr marL="0" indent="0">
              <a:buNone/>
            </a:pPr>
            <a:r>
              <a:rPr lang="en-US" sz="2267" dirty="0">
                <a:solidFill>
                  <a:prstClr val="white"/>
                </a:solidFill>
                <a:latin typeface="Calibri" panose="020F0502020204030204"/>
              </a:rPr>
              <a:t>Regulations drive the accessibility market. It is imperative for businesses and organizations to comply with world-wide regulations governing document accessibility and to provide barrier-free customer experiences to this underserved market. </a:t>
            </a:r>
          </a:p>
          <a:p>
            <a:pPr marL="0" indent="0">
              <a:buNone/>
            </a:pPr>
            <a:endParaRPr lang="en-US" sz="2267" dirty="0">
              <a:solidFill>
                <a:prstClr val="white"/>
              </a:solidFill>
              <a:latin typeface="Calibri" panose="020F0502020204030204"/>
            </a:endParaRPr>
          </a:p>
          <a:p>
            <a:pPr marL="0" indent="0">
              <a:buNone/>
            </a:pPr>
            <a:r>
              <a:rPr lang="en-US" sz="2267" dirty="0">
                <a:solidFill>
                  <a:prstClr val="white"/>
                </a:solidFill>
                <a:latin typeface="Calibri" panose="020F0502020204030204"/>
              </a:rPr>
              <a:t>Non-compliance can be costly…</a:t>
            </a:r>
          </a:p>
        </p:txBody>
      </p:sp>
    </p:spTree>
    <p:extLst>
      <p:ext uri="{BB962C8B-B14F-4D97-AF65-F5344CB8AC3E}">
        <p14:creationId xmlns:p14="http://schemas.microsoft.com/office/powerpoint/2010/main" val="23286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3BBF-E9C6-40A4-85B0-B968D67A31C5}"/>
              </a:ext>
            </a:extLst>
          </p:cNvPr>
          <p:cNvSpPr>
            <a:spLocks noGrp="1"/>
          </p:cNvSpPr>
          <p:nvPr>
            <p:ph type="title"/>
          </p:nvPr>
        </p:nvSpPr>
        <p:spPr>
          <a:xfrm>
            <a:off x="1736497" y="1822053"/>
            <a:ext cx="8534878" cy="701675"/>
          </a:xfrm>
        </p:spPr>
        <p:txBody>
          <a:bodyPr/>
          <a:lstStyle/>
          <a:p>
            <a:r>
              <a:rPr lang="en-US" dirty="0">
                <a:latin typeface="+mn-lt"/>
              </a:rPr>
              <a:t>Digital Document Accessibility</a:t>
            </a:r>
          </a:p>
        </p:txBody>
      </p:sp>
      <p:sp>
        <p:nvSpPr>
          <p:cNvPr id="4" name="Text Placeholder 3">
            <a:extLst>
              <a:ext uri="{FF2B5EF4-FFF2-40B4-BE49-F238E27FC236}">
                <a16:creationId xmlns:a16="http://schemas.microsoft.com/office/drawing/2014/main" id="{20EF42CA-78B6-467A-9EC7-183682233BCA}"/>
              </a:ext>
            </a:extLst>
          </p:cNvPr>
          <p:cNvSpPr>
            <a:spLocks noGrp="1"/>
          </p:cNvSpPr>
          <p:nvPr>
            <p:ph type="body" sz="quarter" idx="10"/>
          </p:nvPr>
        </p:nvSpPr>
        <p:spPr>
          <a:xfrm>
            <a:off x="1736725" y="2447528"/>
            <a:ext cx="8534400" cy="2709664"/>
          </a:xfrm>
        </p:spPr>
        <p:txBody>
          <a:bodyPr>
            <a:normAutofit/>
          </a:bodyPr>
          <a:lstStyle/>
          <a:p>
            <a:r>
              <a:rPr lang="en-US" dirty="0">
                <a:solidFill>
                  <a:schemeClr val="bg1">
                    <a:lumMod val="50000"/>
                  </a:schemeClr>
                </a:solidFill>
                <a:latin typeface="+mn-lt"/>
              </a:rPr>
              <a:t>Consider channels – mobile?  </a:t>
            </a:r>
          </a:p>
          <a:p>
            <a:pPr lvl="1"/>
            <a:r>
              <a:rPr lang="en-US" dirty="0"/>
              <a:t>Consider Accessible PDF and Accessible HTML 5</a:t>
            </a:r>
          </a:p>
          <a:p>
            <a:r>
              <a:rPr lang="en-US" dirty="0">
                <a:solidFill>
                  <a:schemeClr val="bg1">
                    <a:lumMod val="50000"/>
                  </a:schemeClr>
                </a:solidFill>
                <a:latin typeface="+mn-lt"/>
              </a:rPr>
              <a:t>Documents on the Web need to be inventoried and remediated</a:t>
            </a:r>
          </a:p>
          <a:p>
            <a:endParaRPr lang="en-US" dirty="0">
              <a:latin typeface="+mn-lt"/>
            </a:endParaRPr>
          </a:p>
        </p:txBody>
      </p:sp>
    </p:spTree>
    <p:extLst>
      <p:ext uri="{BB962C8B-B14F-4D97-AF65-F5344CB8AC3E}">
        <p14:creationId xmlns:p14="http://schemas.microsoft.com/office/powerpoint/2010/main" val="252887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6EDB-A69E-46C3-904B-4D03430A5F51}"/>
              </a:ext>
            </a:extLst>
          </p:cNvPr>
          <p:cNvSpPr>
            <a:spLocks noGrp="1"/>
          </p:cNvSpPr>
          <p:nvPr>
            <p:ph type="title"/>
          </p:nvPr>
        </p:nvSpPr>
        <p:spPr>
          <a:xfrm>
            <a:off x="1736497" y="1722512"/>
            <a:ext cx="8534878" cy="701675"/>
          </a:xfrm>
        </p:spPr>
        <p:txBody>
          <a:bodyPr/>
          <a:lstStyle/>
          <a:p>
            <a:r>
              <a:rPr lang="en-US" dirty="0">
                <a:latin typeface="+mn-lt"/>
              </a:rPr>
              <a:t>Workflow</a:t>
            </a:r>
          </a:p>
        </p:txBody>
      </p:sp>
      <p:sp>
        <p:nvSpPr>
          <p:cNvPr id="4" name="Text Placeholder 3">
            <a:extLst>
              <a:ext uri="{FF2B5EF4-FFF2-40B4-BE49-F238E27FC236}">
                <a16:creationId xmlns:a16="http://schemas.microsoft.com/office/drawing/2014/main" id="{77990397-168E-4607-9F74-794DFA60601F}"/>
              </a:ext>
            </a:extLst>
          </p:cNvPr>
          <p:cNvSpPr>
            <a:spLocks noGrp="1"/>
          </p:cNvSpPr>
          <p:nvPr>
            <p:ph type="body" sz="quarter" idx="10"/>
          </p:nvPr>
        </p:nvSpPr>
        <p:spPr>
          <a:xfrm>
            <a:off x="1736725" y="2347987"/>
            <a:ext cx="8534400" cy="2449165"/>
          </a:xfrm>
        </p:spPr>
        <p:txBody>
          <a:bodyPr>
            <a:normAutofit/>
          </a:bodyPr>
          <a:lstStyle/>
          <a:p>
            <a:r>
              <a:rPr lang="en-US" dirty="0">
                <a:solidFill>
                  <a:schemeClr val="bg1">
                    <a:lumMod val="50000"/>
                  </a:schemeClr>
                </a:solidFill>
                <a:latin typeface="+mn-lt"/>
              </a:rPr>
              <a:t>Good Document Design</a:t>
            </a:r>
          </a:p>
          <a:p>
            <a:r>
              <a:rPr lang="en-US" dirty="0">
                <a:solidFill>
                  <a:schemeClr val="bg1">
                    <a:lumMod val="50000"/>
                  </a:schemeClr>
                </a:solidFill>
                <a:latin typeface="+mn-lt"/>
              </a:rPr>
              <a:t>Style sheets or templates</a:t>
            </a:r>
          </a:p>
          <a:p>
            <a:endParaRPr lang="en-US" dirty="0">
              <a:latin typeface="+mn-lt"/>
            </a:endParaRPr>
          </a:p>
        </p:txBody>
      </p:sp>
    </p:spTree>
    <p:extLst>
      <p:ext uri="{BB962C8B-B14F-4D97-AF65-F5344CB8AC3E}">
        <p14:creationId xmlns:p14="http://schemas.microsoft.com/office/powerpoint/2010/main" val="2963390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D535-C7BC-4A32-9786-C25B606BEEBC}"/>
              </a:ext>
            </a:extLst>
          </p:cNvPr>
          <p:cNvSpPr>
            <a:spLocks noGrp="1"/>
          </p:cNvSpPr>
          <p:nvPr>
            <p:ph type="title"/>
          </p:nvPr>
        </p:nvSpPr>
        <p:spPr>
          <a:xfrm>
            <a:off x="1736497" y="1794520"/>
            <a:ext cx="8534878" cy="701675"/>
          </a:xfrm>
        </p:spPr>
        <p:txBody>
          <a:bodyPr>
            <a:normAutofit fontScale="90000"/>
          </a:bodyPr>
          <a:lstStyle/>
          <a:p>
            <a:r>
              <a:rPr lang="en-US" dirty="0">
                <a:latin typeface="+mn-lt"/>
              </a:rPr>
              <a:t>Accommodation – Physical Accessible Documents</a:t>
            </a:r>
          </a:p>
        </p:txBody>
      </p:sp>
      <p:sp>
        <p:nvSpPr>
          <p:cNvPr id="3" name="Text Placeholder 2">
            <a:extLst>
              <a:ext uri="{FF2B5EF4-FFF2-40B4-BE49-F238E27FC236}">
                <a16:creationId xmlns:a16="http://schemas.microsoft.com/office/drawing/2014/main" id="{2FB5229A-238C-4D69-AEAA-D4289B29F091}"/>
              </a:ext>
            </a:extLst>
          </p:cNvPr>
          <p:cNvSpPr>
            <a:spLocks noGrp="1"/>
          </p:cNvSpPr>
          <p:nvPr>
            <p:ph type="body" sz="quarter" idx="10"/>
          </p:nvPr>
        </p:nvSpPr>
        <p:spPr>
          <a:xfrm>
            <a:off x="1736725" y="2419995"/>
            <a:ext cx="8534400" cy="1369045"/>
          </a:xfrm>
        </p:spPr>
        <p:txBody>
          <a:bodyPr>
            <a:normAutofit/>
          </a:bodyPr>
          <a:lstStyle/>
          <a:p>
            <a:r>
              <a:rPr lang="en-US" dirty="0">
                <a:solidFill>
                  <a:schemeClr val="bg1">
                    <a:lumMod val="50000"/>
                  </a:schemeClr>
                </a:solidFill>
                <a:latin typeface="+mn-lt"/>
              </a:rPr>
              <a:t>Fulfilling requests for Braille, Large Print, Audio and </a:t>
            </a:r>
            <a:r>
              <a:rPr lang="en-US" dirty="0" err="1">
                <a:solidFill>
                  <a:schemeClr val="bg1">
                    <a:lumMod val="50000"/>
                  </a:schemeClr>
                </a:solidFill>
                <a:latin typeface="+mn-lt"/>
              </a:rPr>
              <a:t>eText</a:t>
            </a:r>
            <a:r>
              <a:rPr lang="en-US" dirty="0">
                <a:solidFill>
                  <a:schemeClr val="bg1">
                    <a:lumMod val="50000"/>
                  </a:schemeClr>
                </a:solidFill>
                <a:latin typeface="+mn-lt"/>
              </a:rPr>
              <a:t>.</a:t>
            </a:r>
          </a:p>
        </p:txBody>
      </p:sp>
    </p:spTree>
    <p:extLst>
      <p:ext uri="{BB962C8B-B14F-4D97-AF65-F5344CB8AC3E}">
        <p14:creationId xmlns:p14="http://schemas.microsoft.com/office/powerpoint/2010/main" val="681073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905" y="1544987"/>
            <a:ext cx="5334000" cy="49798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20202"/>
                </a:solidFill>
                <a:effectLst/>
                <a:uLnTx/>
                <a:uFillTx/>
                <a:latin typeface="Calibri" panose="020F0502020204030204"/>
                <a:ea typeface="+mn-ea"/>
                <a:cs typeface="+mn-cs"/>
              </a:rPr>
              <a:t>One source for automated software solutions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AccessibilityNow Transactional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AccessibilityNow Publisher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20202"/>
                </a:solidFill>
                <a:effectLst/>
                <a:uLnTx/>
                <a:uFillTx/>
                <a:latin typeface="Calibri" panose="020F0502020204030204"/>
                <a:ea typeface="+mn-ea"/>
                <a:cs typeface="+mn-cs"/>
              </a:rPr>
              <a:t>One stop Service Bureau for manual and automated remediation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20202"/>
                </a:solidFill>
                <a:effectLst/>
                <a:uLnTx/>
                <a:uFillTx/>
                <a:latin typeface="Calibri" panose="020F0502020204030204"/>
                <a:ea typeface="+mn-ea"/>
                <a:cs typeface="+mn-cs"/>
              </a:rPr>
              <a:t>Expert accessibility consulting, services, and training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20202"/>
                </a:solidFill>
                <a:effectLst/>
                <a:uLnTx/>
                <a:uFillTx/>
                <a:latin typeface="Calibri" panose="020F0502020204030204"/>
                <a:ea typeface="+mn-ea"/>
                <a:cs typeface="+mn-cs"/>
              </a:rPr>
              <a:t>All accessible alternate formats supported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Braille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Large print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Audio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E-text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Accessible PDF and HTML5</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DAISY</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20202"/>
                </a:solidFill>
                <a:effectLst/>
                <a:uLnTx/>
                <a:uFillTx/>
                <a:latin typeface="Calibri" panose="020F0502020204030204"/>
                <a:ea typeface="+mn-ea"/>
                <a:cs typeface="+mn-cs"/>
              </a:rPr>
              <a:t>E-commerce site for on demand accessible documents (AccessibilityNow.com)</a:t>
            </a:r>
          </a:p>
        </p:txBody>
      </p:sp>
      <p:pic>
        <p:nvPicPr>
          <p:cNvPr id="7" name="Picture 6">
            <a:extLst>
              <a:ext uri="{FF2B5EF4-FFF2-40B4-BE49-F238E27FC236}">
                <a16:creationId xmlns:a16="http://schemas.microsoft.com/office/drawing/2014/main" id="{E3F3A8E0-047F-4634-AB1B-F951624EC3F8}"/>
              </a:ext>
            </a:extLst>
          </p:cNvPr>
          <p:cNvPicPr>
            <a:picLocks noChangeAspect="1"/>
          </p:cNvPicPr>
          <p:nvPr/>
        </p:nvPicPr>
        <p:blipFill>
          <a:blip r:embed="rId3"/>
          <a:stretch>
            <a:fillRect/>
          </a:stretch>
        </p:blipFill>
        <p:spPr>
          <a:xfrm>
            <a:off x="5867400" y="1093440"/>
            <a:ext cx="6198397" cy="4495800"/>
          </a:xfrm>
          <a:prstGeom prst="rect">
            <a:avLst/>
          </a:prstGeom>
        </p:spPr>
      </p:pic>
      <p:sp>
        <p:nvSpPr>
          <p:cNvPr id="9" name="TextBox 8">
            <a:extLst>
              <a:ext uri="{FF2B5EF4-FFF2-40B4-BE49-F238E27FC236}">
                <a16:creationId xmlns:a16="http://schemas.microsoft.com/office/drawing/2014/main" id="{F3BAFE80-A210-43D3-B317-12CF6A86A1F3}"/>
              </a:ext>
            </a:extLst>
          </p:cNvPr>
          <p:cNvSpPr txBox="1"/>
          <p:nvPr/>
        </p:nvSpPr>
        <p:spPr>
          <a:xfrm>
            <a:off x="695400" y="1196752"/>
            <a:ext cx="5702713"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194792"/>
                </a:solidFill>
                <a:effectLst/>
                <a:uLnTx/>
                <a:uFillTx/>
                <a:latin typeface="Calibri" panose="020F0502020204030204"/>
                <a:ea typeface="+mn-ea"/>
                <a:cs typeface="+mn-cs"/>
              </a:rPr>
              <a:t>CrawfordTech’s</a:t>
            </a:r>
            <a:r>
              <a:rPr kumimoji="0" lang="en-US" sz="2400" b="1" i="0" u="none" strike="noStrike" kern="1200" cap="none" spc="0" normalizeH="0" baseline="0" noProof="0" dirty="0">
                <a:ln>
                  <a:noFill/>
                </a:ln>
                <a:solidFill>
                  <a:srgbClr val="194792"/>
                </a:solidFill>
                <a:effectLst/>
                <a:uLnTx/>
                <a:uFillTx/>
                <a:latin typeface="Calibri" panose="020F0502020204030204"/>
                <a:ea typeface="+mn-ea"/>
                <a:cs typeface="+mn-cs"/>
              </a:rPr>
              <a:t> Unique Capabilities</a:t>
            </a:r>
          </a:p>
        </p:txBody>
      </p:sp>
      <p:sp>
        <p:nvSpPr>
          <p:cNvPr id="10" name="TextBox 9">
            <a:extLst>
              <a:ext uri="{FF2B5EF4-FFF2-40B4-BE49-F238E27FC236}">
                <a16:creationId xmlns:a16="http://schemas.microsoft.com/office/drawing/2014/main" id="{957E78E5-A283-4216-9B64-0AD3ECF48F6F}"/>
              </a:ext>
            </a:extLst>
          </p:cNvPr>
          <p:cNvSpPr txBox="1"/>
          <p:nvPr/>
        </p:nvSpPr>
        <p:spPr>
          <a:xfrm>
            <a:off x="6638485" y="5638800"/>
            <a:ext cx="4888230" cy="590931"/>
          </a:xfrm>
          <a:prstGeom prst="rect">
            <a:avLst/>
          </a:prstGeom>
          <a:noFill/>
        </p:spPr>
        <p:txBody>
          <a:bodyPr wrap="square" rtlCol="0">
            <a:spAutoFit/>
          </a:bodyPr>
          <a:lstStyle/>
          <a:p>
            <a:pPr marL="342900" marR="0" lvl="0" indent="-342900" algn="l" defTabSz="914400" rtl="0" eaLnBrk="1" fontAlgn="auto" latinLnBrk="0" hangingPunct="1">
              <a:lnSpc>
                <a:spcPct val="8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20202"/>
                </a:solidFill>
                <a:effectLst/>
                <a:uLnTx/>
                <a:uFillTx/>
                <a:latin typeface="Calibri" panose="020F0502020204030204"/>
                <a:ea typeface="+mn-ea"/>
                <a:cs typeface="+mn-cs"/>
              </a:rPr>
              <a:t>MasterONE architecture for one-time job set-up</a:t>
            </a:r>
          </a:p>
        </p:txBody>
      </p:sp>
    </p:spTree>
    <p:extLst>
      <p:ext uri="{BB962C8B-B14F-4D97-AF65-F5344CB8AC3E}">
        <p14:creationId xmlns:p14="http://schemas.microsoft.com/office/powerpoint/2010/main" val="4061042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962D2B-0D32-4635-B8AB-A302F2792F1F}"/>
              </a:ext>
            </a:extLst>
          </p:cNvPr>
          <p:cNvSpPr/>
          <p:nvPr/>
        </p:nvSpPr>
        <p:spPr>
          <a:xfrm>
            <a:off x="3276600" y="2835538"/>
            <a:ext cx="5638800" cy="1277403"/>
          </a:xfrm>
          <a:prstGeom prst="rect">
            <a:avLst/>
          </a:prstGeom>
          <a:gradFill>
            <a:gsLst>
              <a:gs pos="100000">
                <a:schemeClr val="accent1">
                  <a:lumMod val="75000"/>
                </a:schemeClr>
              </a:gs>
              <a:gs pos="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id-ID">
              <a:solidFill>
                <a:prstClr val="white"/>
              </a:solidFill>
              <a:latin typeface="Calibri" panose="020F0502020204030204"/>
            </a:endParaRPr>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6" name="TextBox 5">
            <a:extLst>
              <a:ext uri="{FF2B5EF4-FFF2-40B4-BE49-F238E27FC236}">
                <a16:creationId xmlns:a16="http://schemas.microsoft.com/office/drawing/2014/main" id="{A51CE35A-9FB4-446B-B14E-58122BD3A38E}"/>
              </a:ext>
            </a:extLst>
          </p:cNvPr>
          <p:cNvSpPr txBox="1"/>
          <p:nvPr/>
        </p:nvSpPr>
        <p:spPr>
          <a:xfrm>
            <a:off x="2552700" y="2992878"/>
            <a:ext cx="7086600" cy="1101840"/>
          </a:xfrm>
          <a:prstGeom prst="rect">
            <a:avLst/>
          </a:prstGeom>
          <a:noFill/>
        </p:spPr>
        <p:txBody>
          <a:bodyPr wrap="square" rtlCol="0">
            <a:spAutoFit/>
          </a:bodyPr>
          <a:lstStyle/>
          <a:p>
            <a:pPr algn="ctr" defTabSz="457223">
              <a:lnSpc>
                <a:spcPct val="80000"/>
              </a:lnSpc>
            </a:pPr>
            <a:r>
              <a:rPr lang="en-US" sz="8000" b="1" dirty="0">
                <a:solidFill>
                  <a:srgbClr val="000000"/>
                </a:solidFill>
                <a:latin typeface="Calibri Light" panose="020F0302020204030204"/>
              </a:rPr>
              <a:t>Thank You</a:t>
            </a:r>
          </a:p>
        </p:txBody>
      </p:sp>
      <p:sp>
        <p:nvSpPr>
          <p:cNvPr id="14" name="TextBox 13">
            <a:extLst>
              <a:ext uri="{FF2B5EF4-FFF2-40B4-BE49-F238E27FC236}">
                <a16:creationId xmlns:a16="http://schemas.microsoft.com/office/drawing/2014/main" id="{226036D6-83C9-4B00-A83A-DD035C95E5D7}"/>
              </a:ext>
            </a:extLst>
          </p:cNvPr>
          <p:cNvSpPr txBox="1"/>
          <p:nvPr/>
        </p:nvSpPr>
        <p:spPr>
          <a:xfrm>
            <a:off x="2552700" y="4295832"/>
            <a:ext cx="7086600" cy="496161"/>
          </a:xfrm>
          <a:prstGeom prst="rect">
            <a:avLst/>
          </a:prstGeom>
          <a:noFill/>
        </p:spPr>
        <p:txBody>
          <a:bodyPr wrap="square" rtlCol="0">
            <a:spAutoFit/>
          </a:bodyPr>
          <a:lstStyle/>
          <a:p>
            <a:pPr algn="ctr" defTabSz="457223">
              <a:lnSpc>
                <a:spcPct val="80000"/>
              </a:lnSpc>
            </a:pPr>
            <a:r>
              <a:rPr lang="en-US" sz="3200" b="1" dirty="0">
                <a:solidFill>
                  <a:srgbClr val="000000"/>
                </a:solidFill>
                <a:latin typeface="Calibri Light" panose="020F0302020204030204"/>
              </a:rPr>
              <a:t>For your attention</a:t>
            </a:r>
          </a:p>
        </p:txBody>
      </p:sp>
      <p:pic>
        <p:nvPicPr>
          <p:cNvPr id="3" name="Picture 2">
            <a:extLst>
              <a:ext uri="{FF2B5EF4-FFF2-40B4-BE49-F238E27FC236}">
                <a16:creationId xmlns:a16="http://schemas.microsoft.com/office/drawing/2014/main" id="{28F5834D-B9EE-43CE-B77C-2859906B98B1}"/>
              </a:ext>
            </a:extLst>
          </p:cNvPr>
          <p:cNvPicPr>
            <a:picLocks noChangeAspect="1"/>
          </p:cNvPicPr>
          <p:nvPr/>
        </p:nvPicPr>
        <p:blipFill>
          <a:blip r:embed="rId4"/>
          <a:stretch>
            <a:fillRect/>
          </a:stretch>
        </p:blipFill>
        <p:spPr>
          <a:xfrm>
            <a:off x="3081614" y="1550806"/>
            <a:ext cx="5826530" cy="1101840"/>
          </a:xfrm>
          <a:prstGeom prst="rect">
            <a:avLst/>
          </a:prstGeom>
        </p:spPr>
      </p:pic>
    </p:spTree>
    <p:extLst>
      <p:ext uri="{BB962C8B-B14F-4D97-AF65-F5344CB8AC3E}">
        <p14:creationId xmlns:p14="http://schemas.microsoft.com/office/powerpoint/2010/main" val="26473029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Needs</a:t>
            </a:r>
          </a:p>
        </p:txBody>
      </p:sp>
      <p:sp>
        <p:nvSpPr>
          <p:cNvPr id="3" name="Content Placeholder 2"/>
          <p:cNvSpPr>
            <a:spLocks noGrp="1"/>
          </p:cNvSpPr>
          <p:nvPr>
            <p:ph idx="1"/>
          </p:nvPr>
        </p:nvSpPr>
        <p:spPr>
          <a:xfrm>
            <a:off x="838200" y="1510117"/>
            <a:ext cx="6847541" cy="4586903"/>
          </a:xfrm>
        </p:spPr>
        <p:txBody>
          <a:bodyPr>
            <a:normAutofit fontScale="92500" lnSpcReduction="20000"/>
          </a:bodyPr>
          <a:lstStyle/>
          <a:p>
            <a:r>
              <a:rPr lang="en-US" dirty="0"/>
              <a:t>Regulatory compliance</a:t>
            </a:r>
          </a:p>
          <a:p>
            <a:pPr lvl="1"/>
            <a:r>
              <a:rPr lang="en-US" dirty="0">
                <a:solidFill>
                  <a:schemeClr val="tx2"/>
                </a:solidFill>
              </a:rPr>
              <a:t>S508, ADA, AODA, ACA, EN 301:549</a:t>
            </a:r>
          </a:p>
          <a:p>
            <a:pPr lvl="1"/>
            <a:r>
              <a:rPr lang="en-US" dirty="0">
                <a:solidFill>
                  <a:schemeClr val="tx2"/>
                </a:solidFill>
              </a:rPr>
              <a:t>Legal actions growing exponentially = RISK + COST</a:t>
            </a:r>
          </a:p>
          <a:p>
            <a:r>
              <a:rPr lang="en-US" dirty="0"/>
              <a:t>Meet needs of growing population</a:t>
            </a:r>
          </a:p>
          <a:p>
            <a:pPr lvl="1"/>
            <a:r>
              <a:rPr lang="en-US" dirty="0">
                <a:solidFill>
                  <a:schemeClr val="tx2"/>
                </a:solidFill>
              </a:rPr>
              <a:t>Over 1.3 billion people with sight and cognitive disabilities (World Health Organization)</a:t>
            </a:r>
          </a:p>
          <a:p>
            <a:r>
              <a:rPr lang="en-US" dirty="0"/>
              <a:t>Provide documents in various formats depending on recipient needs:</a:t>
            </a:r>
          </a:p>
          <a:p>
            <a:pPr lvl="1"/>
            <a:r>
              <a:rPr lang="en-US" dirty="0">
                <a:solidFill>
                  <a:schemeClr val="tx1"/>
                </a:solidFill>
              </a:rPr>
              <a:t>Accessible PDF (WCAG and PDF/UA)</a:t>
            </a:r>
          </a:p>
          <a:p>
            <a:pPr lvl="1"/>
            <a:r>
              <a:rPr lang="en-US" dirty="0">
                <a:solidFill>
                  <a:schemeClr val="tx1"/>
                </a:solidFill>
              </a:rPr>
              <a:t>Braille</a:t>
            </a:r>
          </a:p>
          <a:p>
            <a:pPr lvl="1"/>
            <a:r>
              <a:rPr lang="en-US" dirty="0">
                <a:solidFill>
                  <a:schemeClr val="tx1"/>
                </a:solidFill>
              </a:rPr>
              <a:t>Large Print</a:t>
            </a:r>
          </a:p>
          <a:p>
            <a:pPr lvl="1"/>
            <a:r>
              <a:rPr lang="en-US" dirty="0" err="1">
                <a:solidFill>
                  <a:schemeClr val="tx1"/>
                </a:solidFill>
              </a:rPr>
              <a:t>eText</a:t>
            </a:r>
            <a:endParaRPr lang="en-US" dirty="0">
              <a:solidFill>
                <a:schemeClr val="tx1"/>
              </a:solidFill>
            </a:endParaRPr>
          </a:p>
          <a:p>
            <a:pPr lvl="1"/>
            <a:r>
              <a:rPr lang="en-US" dirty="0">
                <a:solidFill>
                  <a:schemeClr val="tx1"/>
                </a:solidFill>
              </a:rPr>
              <a:t>Audio</a:t>
            </a:r>
          </a:p>
          <a:p>
            <a:pPr lvl="1"/>
            <a:r>
              <a:rPr lang="en-US" dirty="0">
                <a:solidFill>
                  <a:schemeClr val="tx1"/>
                </a:solidFill>
              </a:rPr>
              <a:t>HTML5 Accessible</a:t>
            </a:r>
          </a:p>
          <a:p>
            <a:pPr lvl="1"/>
            <a:endParaRPr lang="en-US" dirty="0"/>
          </a:p>
        </p:txBody>
      </p:sp>
      <p:sp>
        <p:nvSpPr>
          <p:cNvPr id="4" name="Slide Number Placeholder 3"/>
          <p:cNvSpPr>
            <a:spLocks noGrp="1"/>
          </p:cNvSpPr>
          <p:nvPr>
            <p:ph type="sldNum" sz="quarter" idx="12"/>
          </p:nvPr>
        </p:nvSpPr>
        <p:spPr/>
        <p:txBody>
          <a:bodyPr/>
          <a:lstStyle/>
          <a:p>
            <a:pPr defTabSz="914247"/>
            <a:fld id="{C9E3AFC7-270A-4247-83D7-4F2F6CE52981}" type="slidenum">
              <a:rPr lang="en-US">
                <a:solidFill>
                  <a:prstClr val="white"/>
                </a:solidFill>
                <a:latin typeface="Calibri"/>
              </a:rPr>
              <a:pPr defTabSz="914247"/>
              <a:t>4</a:t>
            </a:fld>
            <a:endParaRPr lang="en-US" dirty="0">
              <a:solidFill>
                <a:prstClr val="white"/>
              </a:solidFill>
              <a:latin typeface="Calibri"/>
            </a:endParaRPr>
          </a:p>
        </p:txBody>
      </p:sp>
      <p:pic>
        <p:nvPicPr>
          <p:cNvPr id="7" name="Picture 14" descr="http://ts4.mm.bing.net/th?id=H.4836525244023547&amp;w=140&amp;h=144&amp;c=7&amp;rs=1&amp;pid=1.7">
            <a:extLst>
              <a:ext uri="{FF2B5EF4-FFF2-40B4-BE49-F238E27FC236}">
                <a16:creationId xmlns:a16="http://schemas.microsoft.com/office/drawing/2014/main" id="{4AB25FFF-199F-4209-893D-43818D056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725" y="1357472"/>
            <a:ext cx="2097717" cy="2157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D556E63-4836-4B02-8C8B-DE4DD73D6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1871" y="5338703"/>
            <a:ext cx="951051" cy="951051"/>
          </a:xfrm>
          <a:prstGeom prst="rect">
            <a:avLst/>
          </a:prstGeom>
        </p:spPr>
      </p:pic>
      <p:pic>
        <p:nvPicPr>
          <p:cNvPr id="9" name="Picture 10" descr="http://ts3.mm.bing.net/th?id=H.4529997748570094&amp;w=150&amp;h=148&amp;c=7&amp;rs=1&amp;pid=1.7">
            <a:extLst>
              <a:ext uri="{FF2B5EF4-FFF2-40B4-BE49-F238E27FC236}">
                <a16:creationId xmlns:a16="http://schemas.microsoft.com/office/drawing/2014/main" id="{A4E1F473-D671-40DB-AD50-C576066F96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2457" y="3956875"/>
            <a:ext cx="1138985" cy="11237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ts3.mm.bing.net/th?id=H.4779629805569942&amp;w=141&amp;h=144&amp;c=7&amp;rs=1&amp;pid=1.7">
            <a:extLst>
              <a:ext uri="{FF2B5EF4-FFF2-40B4-BE49-F238E27FC236}">
                <a16:creationId xmlns:a16="http://schemas.microsoft.com/office/drawing/2014/main" id="{1D543661-0C26-4FDA-877C-D9664473A9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8526" y="5254791"/>
            <a:ext cx="1097652" cy="1121009"/>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8">
            <a:extLst>
              <a:ext uri="{FF2B5EF4-FFF2-40B4-BE49-F238E27FC236}">
                <a16:creationId xmlns:a16="http://schemas.microsoft.com/office/drawing/2014/main" id="{C76FA629-C029-45A9-92D4-69B2D30EFBF1}"/>
              </a:ext>
            </a:extLst>
          </p:cNvPr>
          <p:cNvSpPr/>
          <p:nvPr/>
        </p:nvSpPr>
        <p:spPr>
          <a:xfrm>
            <a:off x="8921198" y="3908044"/>
            <a:ext cx="1144981" cy="115338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fontAlgn="base">
              <a:spcBef>
                <a:spcPct val="0"/>
              </a:spcBef>
              <a:spcAft>
                <a:spcPct val="0"/>
              </a:spcAft>
            </a:pPr>
            <a:r>
              <a:rPr lang="en-CA" sz="1867" b="1" dirty="0" err="1">
                <a:solidFill>
                  <a:srgbClr val="FFFFFF"/>
                </a:solidFill>
                <a:latin typeface="Aharoni" panose="02010803020104030203" pitchFamily="2" charset="-79"/>
                <a:cs typeface="Aharoni" panose="02010803020104030203" pitchFamily="2" charset="-79"/>
              </a:rPr>
              <a:t>eText</a:t>
            </a:r>
            <a:endParaRPr lang="en-CA" sz="1867" b="1" dirty="0">
              <a:solidFill>
                <a:srgbClr val="FFFFFF"/>
              </a:solidFill>
              <a:latin typeface="Aharoni" panose="02010803020104030203" pitchFamily="2" charset="-79"/>
              <a:cs typeface="Aharoni" panose="02010803020104030203" pitchFamily="2" charset="-79"/>
            </a:endParaRPr>
          </a:p>
        </p:txBody>
      </p:sp>
      <p:pic>
        <p:nvPicPr>
          <p:cNvPr id="17" name="Picture Placeholder 7">
            <a:extLst>
              <a:ext uri="{FF2B5EF4-FFF2-40B4-BE49-F238E27FC236}">
                <a16:creationId xmlns:a16="http://schemas.microsoft.com/office/drawing/2014/main" id="{29378A0E-7D0D-4DD4-854E-8E4E51C492FF}"/>
              </a:ext>
            </a:extLst>
          </p:cNvPr>
          <p:cNvPicPr>
            <a:picLocks noChangeAspect="1"/>
          </p:cNvPicPr>
          <p:nvPr/>
        </p:nvPicPr>
        <p:blipFill>
          <a:blip r:embed="rId7">
            <a:extLst>
              <a:ext uri="{28A0092B-C50C-407E-A947-70E740481C1C}">
                <a14:useLocalDpi xmlns:a14="http://schemas.microsoft.com/office/drawing/2010/main" val="0"/>
              </a:ext>
            </a:extLst>
          </a:blip>
          <a:srcRect l="23886" r="23886"/>
          <a:stretch>
            <a:fillRect/>
          </a:stretch>
        </p:blipFill>
        <p:spPr>
          <a:xfrm>
            <a:off x="7656018" y="1330728"/>
            <a:ext cx="1668085" cy="21844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pic>
    </p:spTree>
    <p:extLst>
      <p:ext uri="{BB962C8B-B14F-4D97-AF65-F5344CB8AC3E}">
        <p14:creationId xmlns:p14="http://schemas.microsoft.com/office/powerpoint/2010/main" val="33731089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547534-2562-4BDC-93F8-2695EBE9BF0F}"/>
              </a:ext>
            </a:extLst>
          </p:cNvPr>
          <p:cNvSpPr>
            <a:spLocks noGrp="1"/>
          </p:cNvSpPr>
          <p:nvPr>
            <p:ph type="ftr" sz="quarter" idx="11"/>
          </p:nvPr>
        </p:nvSpPr>
        <p:spPr/>
        <p:txBody>
          <a:bodyPr/>
          <a:lstStyle/>
          <a:p>
            <a:pPr defTabSz="914247"/>
            <a:r>
              <a:rPr lang="en-US">
                <a:solidFill>
                  <a:prstClr val="black">
                    <a:tint val="75000"/>
                  </a:prstClr>
                </a:solidFill>
                <a:latin typeface="Calibri"/>
              </a:rPr>
              <a:t>www.crawfordtech.com</a:t>
            </a:r>
            <a:endParaRPr lang="id-ID" dirty="0">
              <a:solidFill>
                <a:prstClr val="black">
                  <a:tint val="75000"/>
                </a:prstClr>
              </a:solidFill>
              <a:latin typeface="Calibri"/>
            </a:endParaRPr>
          </a:p>
        </p:txBody>
      </p:sp>
      <p:sp>
        <p:nvSpPr>
          <p:cNvPr id="3" name="Slide Number Placeholder 2">
            <a:extLst>
              <a:ext uri="{FF2B5EF4-FFF2-40B4-BE49-F238E27FC236}">
                <a16:creationId xmlns:a16="http://schemas.microsoft.com/office/drawing/2014/main" id="{A9B63969-78F6-451D-B49C-AE31E0EF84D7}"/>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5</a:t>
            </a:fld>
            <a:endParaRPr lang="id-ID">
              <a:solidFill>
                <a:prstClr val="black">
                  <a:tint val="75000"/>
                </a:prstClr>
              </a:solidFill>
              <a:latin typeface="Calibri"/>
            </a:endParaRPr>
          </a:p>
        </p:txBody>
      </p:sp>
      <p:pic>
        <p:nvPicPr>
          <p:cNvPr id="1026" name="Picture 2" descr="https://www.marketingcharts.com/wp-content/uploads/2019/07/IntegerGroup-Website-Accessibility-Lawsuits-Over-Time-2013-2018-Jul2019.png">
            <a:extLst>
              <a:ext uri="{FF2B5EF4-FFF2-40B4-BE49-F238E27FC236}">
                <a16:creationId xmlns:a16="http://schemas.microsoft.com/office/drawing/2014/main" id="{EA59CE99-D3F2-4AFF-8A67-11E8E917D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576644"/>
            <a:ext cx="10223500" cy="570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1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91044C-D3AC-45BE-B913-E5BED54CC62A}"/>
              </a:ext>
            </a:extLst>
          </p:cNvPr>
          <p:cNvSpPr>
            <a:spLocks noGrp="1"/>
          </p:cNvSpPr>
          <p:nvPr>
            <p:ph type="ftr" sz="quarter" idx="11"/>
          </p:nvPr>
        </p:nvSpPr>
        <p:spPr/>
        <p:txBody>
          <a:bodyPr/>
          <a:lstStyle/>
          <a:p>
            <a:pPr defTabSz="914247"/>
            <a:r>
              <a:rPr lang="en-US">
                <a:latin typeface="Calibri"/>
              </a:rPr>
              <a:t>www.crawfordtech.com</a:t>
            </a:r>
            <a:endParaRPr lang="id-ID" dirty="0">
              <a:latin typeface="Calibri"/>
            </a:endParaRPr>
          </a:p>
        </p:txBody>
      </p:sp>
      <p:sp>
        <p:nvSpPr>
          <p:cNvPr id="3" name="Slide Number Placeholder 2">
            <a:extLst>
              <a:ext uri="{FF2B5EF4-FFF2-40B4-BE49-F238E27FC236}">
                <a16:creationId xmlns:a16="http://schemas.microsoft.com/office/drawing/2014/main" id="{08E64010-E48A-4A3D-9017-C483F901A270}"/>
              </a:ext>
            </a:extLst>
          </p:cNvPr>
          <p:cNvSpPr>
            <a:spLocks noGrp="1"/>
          </p:cNvSpPr>
          <p:nvPr>
            <p:ph type="sldNum" sz="quarter" idx="12"/>
          </p:nvPr>
        </p:nvSpPr>
        <p:spPr/>
        <p:txBody>
          <a:bodyPr/>
          <a:lstStyle/>
          <a:p>
            <a:pPr defTabSz="914247"/>
            <a:fld id="{C9F2E319-0919-499D-AD1F-7963255D1003}" type="slidenum">
              <a:rPr lang="id-ID">
                <a:solidFill>
                  <a:prstClr val="black">
                    <a:tint val="75000"/>
                  </a:prstClr>
                </a:solidFill>
                <a:latin typeface="Calibri"/>
              </a:rPr>
              <a:pPr defTabSz="914247"/>
              <a:t>6</a:t>
            </a:fld>
            <a:endParaRPr lang="id-ID" dirty="0">
              <a:solidFill>
                <a:prstClr val="black">
                  <a:tint val="75000"/>
                </a:prstClr>
              </a:solidFill>
              <a:latin typeface="Calibri"/>
            </a:endParaRPr>
          </a:p>
        </p:txBody>
      </p:sp>
      <p:grpSp>
        <p:nvGrpSpPr>
          <p:cNvPr id="4" name="Group 3">
            <a:extLst>
              <a:ext uri="{FF2B5EF4-FFF2-40B4-BE49-F238E27FC236}">
                <a16:creationId xmlns:a16="http://schemas.microsoft.com/office/drawing/2014/main" id="{59D7EB9A-9529-4221-AE0A-A908249C7A74}"/>
              </a:ext>
            </a:extLst>
          </p:cNvPr>
          <p:cNvGrpSpPr/>
          <p:nvPr/>
        </p:nvGrpSpPr>
        <p:grpSpPr>
          <a:xfrm>
            <a:off x="0" y="229127"/>
            <a:ext cx="4498492" cy="1039659"/>
            <a:chOff x="0" y="412456"/>
            <a:chExt cx="6747738" cy="1559488"/>
          </a:xfrm>
        </p:grpSpPr>
        <p:pic>
          <p:nvPicPr>
            <p:cNvPr id="5" name="Picture 4">
              <a:extLst>
                <a:ext uri="{FF2B5EF4-FFF2-40B4-BE49-F238E27FC236}">
                  <a16:creationId xmlns:a16="http://schemas.microsoft.com/office/drawing/2014/main" id="{57081762-4DA0-42D0-9DB5-24404B55F31F}"/>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6" name="Rectangle 5">
              <a:extLst>
                <a:ext uri="{FF2B5EF4-FFF2-40B4-BE49-F238E27FC236}">
                  <a16:creationId xmlns:a16="http://schemas.microsoft.com/office/drawing/2014/main" id="{C4FB6AED-6E08-4DB4-8E28-4F2CB680C1E3}"/>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
        <p:nvSpPr>
          <p:cNvPr id="7" name="TextBox 6">
            <a:extLst>
              <a:ext uri="{FF2B5EF4-FFF2-40B4-BE49-F238E27FC236}">
                <a16:creationId xmlns:a16="http://schemas.microsoft.com/office/drawing/2014/main" id="{BE1619FC-90D4-47FD-82EF-19271B23F13B}"/>
              </a:ext>
            </a:extLst>
          </p:cNvPr>
          <p:cNvSpPr txBox="1"/>
          <p:nvPr/>
        </p:nvSpPr>
        <p:spPr>
          <a:xfrm>
            <a:off x="4905829" y="421274"/>
            <a:ext cx="7063619" cy="646331"/>
          </a:xfrm>
          <a:prstGeom prst="rect">
            <a:avLst/>
          </a:prstGeom>
          <a:noFill/>
        </p:spPr>
        <p:txBody>
          <a:bodyPr wrap="square" rtlCol="0">
            <a:spAutoFit/>
          </a:bodyPr>
          <a:lstStyle/>
          <a:p>
            <a:pPr defTabSz="914247">
              <a:lnSpc>
                <a:spcPct val="90000"/>
              </a:lnSpc>
              <a:spcBef>
                <a:spcPct val="0"/>
              </a:spcBef>
            </a:pPr>
            <a:r>
              <a:rPr lang="en-US" sz="4000" dirty="0">
                <a:solidFill>
                  <a:prstClr val="white"/>
                </a:solidFill>
                <a:latin typeface="Calibri Light"/>
              </a:rPr>
              <a:t>Accessibility Spectrum</a:t>
            </a:r>
          </a:p>
        </p:txBody>
      </p:sp>
      <p:sp>
        <p:nvSpPr>
          <p:cNvPr id="8" name="TextBox 7">
            <a:extLst>
              <a:ext uri="{FF2B5EF4-FFF2-40B4-BE49-F238E27FC236}">
                <a16:creationId xmlns:a16="http://schemas.microsoft.com/office/drawing/2014/main" id="{BE619D64-DA82-418A-8EFA-6824DE53EF53}"/>
              </a:ext>
            </a:extLst>
          </p:cNvPr>
          <p:cNvSpPr txBox="1"/>
          <p:nvPr/>
        </p:nvSpPr>
        <p:spPr>
          <a:xfrm>
            <a:off x="2711752" y="1795617"/>
            <a:ext cx="6768495" cy="830997"/>
          </a:xfrm>
          <a:prstGeom prst="rect">
            <a:avLst/>
          </a:prstGeom>
          <a:noFill/>
          <a:ln>
            <a:solidFill>
              <a:srgbClr val="042066"/>
            </a:solidFill>
          </a:ln>
        </p:spPr>
        <p:txBody>
          <a:bodyPr wrap="square" rtlCol="0">
            <a:spAutoFit/>
          </a:bodyPr>
          <a:lstStyle/>
          <a:p>
            <a:pPr algn="ctr" defTabSz="914247"/>
            <a:r>
              <a:rPr lang="en-US" sz="2400" b="1" dirty="0">
                <a:solidFill>
                  <a:srgbClr val="042066"/>
                </a:solidFill>
                <a:latin typeface="Calibri"/>
              </a:rPr>
              <a:t>Regulatory Compliance:</a:t>
            </a:r>
          </a:p>
          <a:p>
            <a:pPr algn="ctr" defTabSz="914247"/>
            <a:r>
              <a:rPr lang="en-US" sz="2400" b="1" dirty="0">
                <a:solidFill>
                  <a:srgbClr val="042066"/>
                </a:solidFill>
                <a:latin typeface="Calibri"/>
              </a:rPr>
              <a:t>Making Websites and Documents Accessible to All</a:t>
            </a:r>
          </a:p>
        </p:txBody>
      </p:sp>
      <p:cxnSp>
        <p:nvCxnSpPr>
          <p:cNvPr id="10" name="Straight Arrow Connector 9">
            <a:extLst>
              <a:ext uri="{FF2B5EF4-FFF2-40B4-BE49-F238E27FC236}">
                <a16:creationId xmlns:a16="http://schemas.microsoft.com/office/drawing/2014/main" id="{905BE20E-83F8-43FD-BF89-81485361510C}"/>
              </a:ext>
            </a:extLst>
          </p:cNvPr>
          <p:cNvCxnSpPr>
            <a:cxnSpLocks/>
          </p:cNvCxnSpPr>
          <p:nvPr/>
        </p:nvCxnSpPr>
        <p:spPr>
          <a:xfrm>
            <a:off x="1103086" y="3429000"/>
            <a:ext cx="9976152" cy="0"/>
          </a:xfrm>
          <a:prstGeom prst="straightConnector1">
            <a:avLst/>
          </a:prstGeom>
          <a:ln w="190500">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9F06929-003E-4A18-8367-3AE33CE9F604}"/>
              </a:ext>
            </a:extLst>
          </p:cNvPr>
          <p:cNvSpPr txBox="1"/>
          <p:nvPr/>
        </p:nvSpPr>
        <p:spPr>
          <a:xfrm>
            <a:off x="474134" y="4030901"/>
            <a:ext cx="2051353" cy="892360"/>
          </a:xfrm>
          <a:prstGeom prst="rect">
            <a:avLst/>
          </a:prstGeom>
          <a:noFill/>
          <a:ln>
            <a:solidFill>
              <a:srgbClr val="144592"/>
            </a:solidFill>
          </a:ln>
        </p:spPr>
        <p:txBody>
          <a:bodyPr wrap="square" rtlCol="0">
            <a:spAutoFit/>
          </a:bodyPr>
          <a:lstStyle/>
          <a:p>
            <a:pPr defTabSz="914247"/>
            <a:r>
              <a:rPr lang="en-US" sz="1733" dirty="0">
                <a:solidFill>
                  <a:prstClr val="black"/>
                </a:solidFill>
                <a:latin typeface="Calibri"/>
              </a:rPr>
              <a:t>Full self-sufficiency – everything must be completed in-house</a:t>
            </a:r>
          </a:p>
        </p:txBody>
      </p:sp>
      <p:sp>
        <p:nvSpPr>
          <p:cNvPr id="13" name="TextBox 12">
            <a:extLst>
              <a:ext uri="{FF2B5EF4-FFF2-40B4-BE49-F238E27FC236}">
                <a16:creationId xmlns:a16="http://schemas.microsoft.com/office/drawing/2014/main" id="{B9FDB48A-AB38-4BB2-9EEB-0F735859D962}"/>
              </a:ext>
            </a:extLst>
          </p:cNvPr>
          <p:cNvSpPr txBox="1"/>
          <p:nvPr/>
        </p:nvSpPr>
        <p:spPr>
          <a:xfrm>
            <a:off x="9666514" y="4030901"/>
            <a:ext cx="2051353" cy="625684"/>
          </a:xfrm>
          <a:prstGeom prst="rect">
            <a:avLst/>
          </a:prstGeom>
          <a:noFill/>
          <a:ln>
            <a:solidFill>
              <a:srgbClr val="144592"/>
            </a:solidFill>
          </a:ln>
        </p:spPr>
        <p:txBody>
          <a:bodyPr wrap="square" rtlCol="0">
            <a:spAutoFit/>
          </a:bodyPr>
          <a:lstStyle/>
          <a:p>
            <a:pPr algn="r" defTabSz="914247"/>
            <a:r>
              <a:rPr lang="en-US" sz="1733" dirty="0">
                <a:solidFill>
                  <a:prstClr val="black"/>
                </a:solidFill>
                <a:latin typeface="Calibri"/>
              </a:rPr>
              <a:t>Prefer to outsource as much as possible</a:t>
            </a:r>
          </a:p>
        </p:txBody>
      </p:sp>
      <p:sp>
        <p:nvSpPr>
          <p:cNvPr id="14" name="TextBox 13">
            <a:extLst>
              <a:ext uri="{FF2B5EF4-FFF2-40B4-BE49-F238E27FC236}">
                <a16:creationId xmlns:a16="http://schemas.microsoft.com/office/drawing/2014/main" id="{E428321C-63F5-4978-B209-FD08535AA30E}"/>
              </a:ext>
            </a:extLst>
          </p:cNvPr>
          <p:cNvSpPr txBox="1"/>
          <p:nvPr/>
        </p:nvSpPr>
        <p:spPr>
          <a:xfrm>
            <a:off x="5070324" y="4030901"/>
            <a:ext cx="2051353" cy="1425711"/>
          </a:xfrm>
          <a:prstGeom prst="rect">
            <a:avLst/>
          </a:prstGeom>
          <a:noFill/>
          <a:ln>
            <a:solidFill>
              <a:srgbClr val="144592"/>
            </a:solidFill>
          </a:ln>
        </p:spPr>
        <p:txBody>
          <a:bodyPr wrap="square" rtlCol="0">
            <a:spAutoFit/>
          </a:bodyPr>
          <a:lstStyle/>
          <a:p>
            <a:pPr algn="ctr" defTabSz="914247"/>
            <a:r>
              <a:rPr lang="en-US" sz="1733" dirty="0">
                <a:solidFill>
                  <a:prstClr val="black"/>
                </a:solidFill>
                <a:latin typeface="Calibri"/>
              </a:rPr>
              <a:t>Will choose approach according to in-house skills and available offerings</a:t>
            </a:r>
          </a:p>
        </p:txBody>
      </p:sp>
      <p:cxnSp>
        <p:nvCxnSpPr>
          <p:cNvPr id="16" name="Straight Connector 15">
            <a:extLst>
              <a:ext uri="{FF2B5EF4-FFF2-40B4-BE49-F238E27FC236}">
                <a16:creationId xmlns:a16="http://schemas.microsoft.com/office/drawing/2014/main" id="{A390582F-48D4-4587-827D-3AD1ADF074D0}"/>
              </a:ext>
            </a:extLst>
          </p:cNvPr>
          <p:cNvCxnSpPr>
            <a:cxnSpLocks/>
            <a:endCxn id="12" idx="0"/>
          </p:cNvCxnSpPr>
          <p:nvPr/>
        </p:nvCxnSpPr>
        <p:spPr>
          <a:xfrm>
            <a:off x="1103086" y="3480405"/>
            <a:ext cx="396725" cy="550496"/>
          </a:xfrm>
          <a:prstGeom prst="line">
            <a:avLst/>
          </a:prstGeom>
          <a:ln>
            <a:solidFill>
              <a:srgbClr val="0420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F31BDC-42DF-463E-8A6D-B8BDFE1E9064}"/>
              </a:ext>
            </a:extLst>
          </p:cNvPr>
          <p:cNvCxnSpPr>
            <a:cxnSpLocks/>
            <a:endCxn id="14" idx="0"/>
          </p:cNvCxnSpPr>
          <p:nvPr/>
        </p:nvCxnSpPr>
        <p:spPr>
          <a:xfrm>
            <a:off x="6091162" y="3526750"/>
            <a:ext cx="4839" cy="504151"/>
          </a:xfrm>
          <a:prstGeom prst="line">
            <a:avLst/>
          </a:prstGeom>
          <a:ln>
            <a:solidFill>
              <a:srgbClr val="0420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9B0BA6-FF52-4248-8754-45C3F614B428}"/>
              </a:ext>
            </a:extLst>
          </p:cNvPr>
          <p:cNvCxnSpPr>
            <a:cxnSpLocks/>
            <a:endCxn id="13" idx="0"/>
          </p:cNvCxnSpPr>
          <p:nvPr/>
        </p:nvCxnSpPr>
        <p:spPr>
          <a:xfrm flipH="1">
            <a:off x="10692191" y="3480405"/>
            <a:ext cx="387048" cy="550496"/>
          </a:xfrm>
          <a:prstGeom prst="line">
            <a:avLst/>
          </a:prstGeom>
          <a:ln>
            <a:solidFill>
              <a:srgbClr val="04206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2FE6CAD-3E7D-4B07-BA8E-FCDF63D4C85A}"/>
              </a:ext>
            </a:extLst>
          </p:cNvPr>
          <p:cNvGrpSpPr/>
          <p:nvPr/>
        </p:nvGrpSpPr>
        <p:grpSpPr>
          <a:xfrm>
            <a:off x="7578876" y="4760686"/>
            <a:ext cx="2544837" cy="1595622"/>
            <a:chOff x="11368314" y="7141029"/>
            <a:chExt cx="3817256" cy="2393433"/>
          </a:xfrm>
        </p:grpSpPr>
        <p:sp>
          <p:nvSpPr>
            <p:cNvPr id="25" name="Thought Bubble: Cloud 24">
              <a:extLst>
                <a:ext uri="{FF2B5EF4-FFF2-40B4-BE49-F238E27FC236}">
                  <a16:creationId xmlns:a16="http://schemas.microsoft.com/office/drawing/2014/main" id="{1ED85DC8-72C9-41E1-AD02-C1A058185316}"/>
                </a:ext>
              </a:extLst>
            </p:cNvPr>
            <p:cNvSpPr/>
            <p:nvPr/>
          </p:nvSpPr>
          <p:spPr>
            <a:xfrm>
              <a:off x="11368314" y="7141029"/>
              <a:ext cx="3817256" cy="2393433"/>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sp>
          <p:nvSpPr>
            <p:cNvPr id="26" name="TextBox 25">
              <a:extLst>
                <a:ext uri="{FF2B5EF4-FFF2-40B4-BE49-F238E27FC236}">
                  <a16:creationId xmlns:a16="http://schemas.microsoft.com/office/drawing/2014/main" id="{FCE02C8E-A666-4501-AAD7-86183FD8C69A}"/>
                </a:ext>
              </a:extLst>
            </p:cNvPr>
            <p:cNvSpPr txBox="1"/>
            <p:nvPr/>
          </p:nvSpPr>
          <p:spPr>
            <a:xfrm>
              <a:off x="11658599" y="7859276"/>
              <a:ext cx="3236685" cy="877163"/>
            </a:xfrm>
            <a:prstGeom prst="rect">
              <a:avLst/>
            </a:prstGeom>
            <a:noFill/>
          </p:spPr>
          <p:txBody>
            <a:bodyPr wrap="square" rtlCol="0">
              <a:spAutoFit/>
            </a:bodyPr>
            <a:lstStyle/>
            <a:p>
              <a:pPr algn="ctr" defTabSz="914247"/>
              <a:r>
                <a:rPr lang="en-US" sz="1600" b="1" dirty="0">
                  <a:solidFill>
                    <a:prstClr val="black"/>
                  </a:solidFill>
                  <a:latin typeface="Calibri"/>
                </a:rPr>
                <a:t>Where do you fit along this spectrum?</a:t>
              </a:r>
            </a:p>
          </p:txBody>
        </p:sp>
      </p:grpSp>
    </p:spTree>
    <p:extLst>
      <p:ext uri="{BB962C8B-B14F-4D97-AF65-F5344CB8AC3E}">
        <p14:creationId xmlns:p14="http://schemas.microsoft.com/office/powerpoint/2010/main" val="154741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1000"/>
                            </p:stCondLst>
                            <p:childTnLst>
                              <p:par>
                                <p:cTn id="16" presetID="22" presetClass="entr" presetSubtype="1" fill="hold" nodeType="after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1" fill="hold" nodeType="after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D0994B5-765D-4E2B-8EFD-5AF9C2B2E644}"/>
              </a:ext>
            </a:extLst>
          </p:cNvPr>
          <p:cNvPicPr>
            <a:picLocks noChangeAspect="1"/>
          </p:cNvPicPr>
          <p:nvPr/>
        </p:nvPicPr>
        <p:blipFill>
          <a:blip r:embed="rId3"/>
          <a:stretch>
            <a:fillRect/>
          </a:stretch>
        </p:blipFill>
        <p:spPr>
          <a:xfrm rot="608247">
            <a:off x="8712028" y="2295922"/>
            <a:ext cx="951059" cy="951059"/>
          </a:xfrm>
          <a:prstGeom prst="rect">
            <a:avLst/>
          </a:prstGeom>
        </p:spPr>
      </p:pic>
      <p:pic>
        <p:nvPicPr>
          <p:cNvPr id="10" name="Picture 9">
            <a:extLst>
              <a:ext uri="{FF2B5EF4-FFF2-40B4-BE49-F238E27FC236}">
                <a16:creationId xmlns:a16="http://schemas.microsoft.com/office/drawing/2014/main" id="{6D003DDC-5CA9-4EBC-984C-E5957F5817DD}"/>
              </a:ext>
            </a:extLst>
          </p:cNvPr>
          <p:cNvPicPr>
            <a:picLocks noChangeAspect="1"/>
          </p:cNvPicPr>
          <p:nvPr/>
        </p:nvPicPr>
        <p:blipFill>
          <a:blip r:embed="rId4"/>
          <a:stretch>
            <a:fillRect/>
          </a:stretch>
        </p:blipFill>
        <p:spPr>
          <a:xfrm>
            <a:off x="2201532" y="148134"/>
            <a:ext cx="7967551" cy="6350242"/>
          </a:xfrm>
          <a:prstGeom prst="rect">
            <a:avLst/>
          </a:prstGeom>
        </p:spPr>
      </p:pic>
      <p:sp>
        <p:nvSpPr>
          <p:cNvPr id="6" name="Rectangle 5"/>
          <p:cNvSpPr/>
          <p:nvPr/>
        </p:nvSpPr>
        <p:spPr>
          <a:xfrm>
            <a:off x="2498652" y="1103560"/>
            <a:ext cx="7491817" cy="5343493"/>
          </a:xfrm>
          <a:prstGeom prst="rect">
            <a:avLst/>
          </a:prstGeom>
          <a:solidFill>
            <a:schemeClr val="accent3">
              <a:lumMod val="5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63241E12-1A7B-4DA7-8F09-EF1397B67CF3}"/>
              </a:ext>
            </a:extLst>
          </p:cNvPr>
          <p:cNvSpPr txBox="1"/>
          <p:nvPr/>
        </p:nvSpPr>
        <p:spPr>
          <a:xfrm>
            <a:off x="2727251" y="1394698"/>
            <a:ext cx="6847115" cy="1108694"/>
          </a:xfrm>
          <a:prstGeom prst="rect">
            <a:avLst/>
          </a:prstGeom>
          <a:noFill/>
        </p:spPr>
        <p:txBody>
          <a:bodyPr wrap="square" rtlCol="0">
            <a:normAutofit lnSpcReduction="10000"/>
          </a:bodyPr>
          <a:lstStyle/>
          <a:p>
            <a:pPr defTabSz="914446">
              <a:defRPr/>
            </a:pPr>
            <a:r>
              <a:rPr lang="en-US" sz="3600" b="1" dirty="0">
                <a:solidFill>
                  <a:prstClr val="white"/>
                </a:solidFill>
                <a:latin typeface="Calibri" panose="020F0502020204030204"/>
              </a:rPr>
              <a:t>Comprehensive Accessibility Solutions for All Document Types</a:t>
            </a:r>
          </a:p>
        </p:txBody>
      </p:sp>
      <p:sp>
        <p:nvSpPr>
          <p:cNvPr id="4" name="Rectangle 3">
            <a:extLst>
              <a:ext uri="{FF2B5EF4-FFF2-40B4-BE49-F238E27FC236}">
                <a16:creationId xmlns:a16="http://schemas.microsoft.com/office/drawing/2014/main" id="{7BA066BA-1432-48E7-B060-2166E8610743}"/>
              </a:ext>
            </a:extLst>
          </p:cNvPr>
          <p:cNvSpPr/>
          <p:nvPr/>
        </p:nvSpPr>
        <p:spPr>
          <a:xfrm>
            <a:off x="2727251" y="2700137"/>
            <a:ext cx="7012110" cy="3637239"/>
          </a:xfrm>
          <a:prstGeom prst="rect">
            <a:avLst/>
          </a:prstGeom>
        </p:spPr>
        <p:txBody>
          <a:bodyPr wrap="square">
            <a:noAutofit/>
          </a:bodyPr>
          <a:lstStyle/>
          <a:p>
            <a:pPr defTabSz="914446">
              <a:lnSpc>
                <a:spcPct val="120000"/>
              </a:lnSpc>
              <a:defRPr/>
            </a:pPr>
            <a:r>
              <a:rPr lang="en-US" sz="2133" dirty="0">
                <a:solidFill>
                  <a:prstClr val="white"/>
                </a:solidFill>
                <a:latin typeface="Calibri" panose="020F0502020204030204"/>
                <a:cs typeface="Segoe UI Light" panose="020B0502040204020203" pitchFamily="34" charset="0"/>
              </a:rPr>
              <a:t>Different classes of documents require different strategies, tools, and processes to produce accessible formats that are </a:t>
            </a:r>
            <a:r>
              <a:rPr lang="en-US" sz="2133" b="1" u="sng" dirty="0">
                <a:solidFill>
                  <a:prstClr val="white"/>
                </a:solidFill>
                <a:latin typeface="Calibri" panose="020F0502020204030204"/>
                <a:cs typeface="Segoe UI Light" panose="020B0502040204020203" pitchFamily="34" charset="0"/>
              </a:rPr>
              <a:t>compliant and usable. </a:t>
            </a:r>
          </a:p>
          <a:p>
            <a:pPr defTabSz="914446">
              <a:lnSpc>
                <a:spcPct val="120000"/>
              </a:lnSpc>
              <a:defRPr/>
            </a:pPr>
            <a:endParaRPr lang="en-US" sz="2133" b="1" u="sng" dirty="0">
              <a:solidFill>
                <a:prstClr val="white"/>
              </a:solidFill>
              <a:latin typeface="Calibri" panose="020F0502020204030204"/>
              <a:cs typeface="Segoe UI Light" panose="020B0502040204020203" pitchFamily="34" charset="0"/>
            </a:endParaRPr>
          </a:p>
          <a:p>
            <a:pPr defTabSz="914446">
              <a:lnSpc>
                <a:spcPct val="120000"/>
              </a:lnSpc>
              <a:defRPr/>
            </a:pPr>
            <a:r>
              <a:rPr lang="en-US" sz="2133" dirty="0">
                <a:solidFill>
                  <a:prstClr val="white"/>
                </a:solidFill>
                <a:latin typeface="Calibri" panose="020F0502020204030204"/>
                <a:cs typeface="Segoe UI Light" panose="020B0502040204020203" pitchFamily="34" charset="0"/>
              </a:rPr>
              <a:t>Leveraging </a:t>
            </a:r>
            <a:r>
              <a:rPr lang="en-US" sz="2133" b="1" u="sng" dirty="0">
                <a:solidFill>
                  <a:prstClr val="white"/>
                </a:solidFill>
                <a:latin typeface="Calibri" panose="020F0502020204030204"/>
                <a:cs typeface="Segoe UI Light" panose="020B0502040204020203" pitchFamily="34" charset="0"/>
              </a:rPr>
              <a:t>AI and automation</a:t>
            </a:r>
            <a:r>
              <a:rPr lang="en-US" sz="2133" dirty="0">
                <a:solidFill>
                  <a:prstClr val="white"/>
                </a:solidFill>
                <a:latin typeface="Calibri" panose="020F0502020204030204"/>
                <a:cs typeface="Segoe UI Light" panose="020B0502040204020203" pitchFamily="34" charset="0"/>
              </a:rPr>
              <a:t>, the </a:t>
            </a:r>
            <a:r>
              <a:rPr lang="en-US" sz="2133" dirty="0" err="1">
                <a:solidFill>
                  <a:prstClr val="white"/>
                </a:solidFill>
                <a:latin typeface="Calibri" panose="020F0502020204030204"/>
                <a:cs typeface="Segoe UI Light" panose="020B0502040204020203" pitchFamily="34" charset="0"/>
              </a:rPr>
              <a:t>AccessibilityNow</a:t>
            </a:r>
            <a:r>
              <a:rPr lang="en-US" sz="2133" dirty="0">
                <a:solidFill>
                  <a:prstClr val="white"/>
                </a:solidFill>
                <a:latin typeface="Calibri" panose="020F0502020204030204"/>
                <a:cs typeface="Segoe UI Light" panose="020B0502040204020203" pitchFamily="34" charset="0"/>
              </a:rPr>
              <a:t> platform enables organizations to systematically achieve their accessibility goals and requirements.</a:t>
            </a:r>
            <a:endParaRPr lang="id-ID" sz="2133" dirty="0">
              <a:solidFill>
                <a:prstClr val="white"/>
              </a:solidFill>
              <a:latin typeface="Calibri" panose="020F0502020204030204"/>
              <a:cs typeface="Segoe UI Light" panose="020B0502040204020203" pitchFamily="34" charset="0"/>
            </a:endParaRPr>
          </a:p>
        </p:txBody>
      </p:sp>
      <p:sp>
        <p:nvSpPr>
          <p:cNvPr id="14" name="Text Placeholder 2">
            <a:extLst>
              <a:ext uri="{FF2B5EF4-FFF2-40B4-BE49-F238E27FC236}">
                <a16:creationId xmlns:a16="http://schemas.microsoft.com/office/drawing/2014/main" id="{ECD7949B-DD49-446B-AD8A-6941C9460660}"/>
              </a:ext>
            </a:extLst>
          </p:cNvPr>
          <p:cNvSpPr txBox="1">
            <a:spLocks/>
          </p:cNvSpPr>
          <p:nvPr/>
        </p:nvSpPr>
        <p:spPr>
          <a:xfrm>
            <a:off x="8235284" y="5045335"/>
            <a:ext cx="4072051" cy="513991"/>
          </a:xfrm>
          <a:prstGeom prst="rect">
            <a:avLst/>
          </a:prstGeom>
        </p:spPr>
        <p:txBody>
          <a:bodyPr>
            <a:noAutofit/>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defTabSz="1460827">
              <a:defRPr/>
            </a:pPr>
            <a:endParaRPr lang="id-ID" sz="2200" b="1" dirty="0">
              <a:solidFill>
                <a:srgbClr val="000000"/>
              </a:solidFill>
              <a:latin typeface="Calibri" panose="020F0502020204030204"/>
            </a:endParaRPr>
          </a:p>
        </p:txBody>
      </p:sp>
      <p:grpSp>
        <p:nvGrpSpPr>
          <p:cNvPr id="9" name="Group 8">
            <a:extLst>
              <a:ext uri="{FF2B5EF4-FFF2-40B4-BE49-F238E27FC236}">
                <a16:creationId xmlns:a16="http://schemas.microsoft.com/office/drawing/2014/main" id="{36EE7994-112A-47A9-BE52-327D8F9AD953}"/>
              </a:ext>
            </a:extLst>
          </p:cNvPr>
          <p:cNvGrpSpPr/>
          <p:nvPr/>
        </p:nvGrpSpPr>
        <p:grpSpPr>
          <a:xfrm>
            <a:off x="0" y="262078"/>
            <a:ext cx="4498492" cy="1039659"/>
            <a:chOff x="0" y="412456"/>
            <a:chExt cx="6747738" cy="1559488"/>
          </a:xfrm>
        </p:grpSpPr>
        <p:pic>
          <p:nvPicPr>
            <p:cNvPr id="11" name="Picture 10">
              <a:extLst>
                <a:ext uri="{FF2B5EF4-FFF2-40B4-BE49-F238E27FC236}">
                  <a16:creationId xmlns:a16="http://schemas.microsoft.com/office/drawing/2014/main" id="{1FE9EC8D-EDD1-4953-8BD6-6ADBD8770661}"/>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12" name="Rectangle 11">
              <a:extLst>
                <a:ext uri="{FF2B5EF4-FFF2-40B4-BE49-F238E27FC236}">
                  <a16:creationId xmlns:a16="http://schemas.microsoft.com/office/drawing/2014/main" id="{16F48C62-60A9-4A36-B445-37E69BF196A0}"/>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263406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905" y="1544987"/>
            <a:ext cx="5334000" cy="4979825"/>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rgbClr val="020202"/>
                </a:solidFill>
              </a:rPr>
              <a:t>One source for automated software solutions</a:t>
            </a:r>
          </a:p>
          <a:p>
            <a:pPr marL="742950" lvl="1" indent="-285750">
              <a:spcBef>
                <a:spcPct val="20000"/>
              </a:spcBef>
              <a:buFont typeface="Arial" pitchFamily="34" charset="0"/>
              <a:buChar char="–"/>
            </a:pPr>
            <a:r>
              <a:rPr lang="en-US" sz="1600" dirty="0"/>
              <a:t>AccessibilityNow Transactional</a:t>
            </a:r>
          </a:p>
          <a:p>
            <a:pPr marL="742950" lvl="1" indent="-285750">
              <a:spcBef>
                <a:spcPct val="20000"/>
              </a:spcBef>
              <a:buFont typeface="Arial" pitchFamily="34" charset="0"/>
              <a:buChar char="–"/>
            </a:pPr>
            <a:r>
              <a:rPr lang="en-US" sz="1600" dirty="0"/>
              <a:t>AccessibilityNow Publisher</a:t>
            </a:r>
          </a:p>
          <a:p>
            <a:pPr marL="342900" indent="-342900">
              <a:buFont typeface="Wingdings" panose="05000000000000000000" pitchFamily="2" charset="2"/>
              <a:buChar char="ü"/>
            </a:pPr>
            <a:r>
              <a:rPr lang="en-US" sz="2000" dirty="0">
                <a:solidFill>
                  <a:srgbClr val="020202"/>
                </a:solidFill>
              </a:rPr>
              <a:t>One stop Service Bureau for manual and automated remediation</a:t>
            </a:r>
            <a:endParaRPr lang="en-US" sz="2000" dirty="0"/>
          </a:p>
          <a:p>
            <a:pPr marL="342900" indent="-342900">
              <a:buFont typeface="Wingdings" panose="05000000000000000000" pitchFamily="2" charset="2"/>
              <a:buChar char="ü"/>
            </a:pPr>
            <a:r>
              <a:rPr lang="en-US" sz="2000" dirty="0">
                <a:solidFill>
                  <a:srgbClr val="020202"/>
                </a:solidFill>
              </a:rPr>
              <a:t>Expert accessibility consulting, services, and training</a:t>
            </a:r>
          </a:p>
          <a:p>
            <a:pPr marL="342900" indent="-342900">
              <a:buFont typeface="Wingdings" panose="05000000000000000000" pitchFamily="2" charset="2"/>
              <a:buChar char="ü"/>
            </a:pPr>
            <a:r>
              <a:rPr lang="en-US" sz="2000" dirty="0">
                <a:solidFill>
                  <a:srgbClr val="020202"/>
                </a:solidFill>
              </a:rPr>
              <a:t>All accessible alternate formats supported</a:t>
            </a:r>
          </a:p>
          <a:p>
            <a:pPr marL="742950" lvl="1" indent="-285750">
              <a:spcBef>
                <a:spcPct val="20000"/>
              </a:spcBef>
              <a:buFont typeface="Arial" pitchFamily="34" charset="0"/>
              <a:buChar char="–"/>
            </a:pPr>
            <a:r>
              <a:rPr lang="en-US" sz="1600" dirty="0"/>
              <a:t>Braille</a:t>
            </a:r>
          </a:p>
          <a:p>
            <a:pPr marL="742950" lvl="1" indent="-285750">
              <a:spcBef>
                <a:spcPct val="20000"/>
              </a:spcBef>
              <a:buFont typeface="Arial" pitchFamily="34" charset="0"/>
              <a:buChar char="–"/>
            </a:pPr>
            <a:r>
              <a:rPr lang="en-US" sz="1600" dirty="0"/>
              <a:t>Large print</a:t>
            </a:r>
          </a:p>
          <a:p>
            <a:pPr marL="742950" lvl="1" indent="-285750">
              <a:spcBef>
                <a:spcPct val="20000"/>
              </a:spcBef>
              <a:buFont typeface="Arial" pitchFamily="34" charset="0"/>
              <a:buChar char="–"/>
            </a:pPr>
            <a:r>
              <a:rPr lang="en-US" sz="1600" dirty="0"/>
              <a:t>Audio</a:t>
            </a:r>
          </a:p>
          <a:p>
            <a:pPr marL="742950" lvl="1" indent="-285750">
              <a:spcBef>
                <a:spcPct val="20000"/>
              </a:spcBef>
              <a:buFont typeface="Arial" pitchFamily="34" charset="0"/>
              <a:buChar char="–"/>
            </a:pPr>
            <a:r>
              <a:rPr lang="en-US" sz="1600" dirty="0"/>
              <a:t>E-text</a:t>
            </a:r>
          </a:p>
          <a:p>
            <a:pPr marL="742950" lvl="1" indent="-285750">
              <a:spcBef>
                <a:spcPct val="20000"/>
              </a:spcBef>
              <a:buFont typeface="Arial" pitchFamily="34" charset="0"/>
              <a:buChar char="–"/>
            </a:pPr>
            <a:r>
              <a:rPr lang="en-US" sz="1600" dirty="0"/>
              <a:t>Accessible PDF and HTML5</a:t>
            </a:r>
          </a:p>
          <a:p>
            <a:pPr marL="742950" lvl="1" indent="-285750">
              <a:spcBef>
                <a:spcPct val="20000"/>
              </a:spcBef>
              <a:buFont typeface="Arial" pitchFamily="34" charset="0"/>
              <a:buChar char="–"/>
            </a:pPr>
            <a:r>
              <a:rPr lang="en-US" sz="1600" dirty="0"/>
              <a:t>DAISY</a:t>
            </a:r>
          </a:p>
          <a:p>
            <a:pPr marL="342900" indent="-342900">
              <a:spcBef>
                <a:spcPct val="20000"/>
              </a:spcBef>
              <a:buFont typeface="Wingdings" panose="05000000000000000000" pitchFamily="2" charset="2"/>
              <a:buChar char="ü"/>
            </a:pPr>
            <a:r>
              <a:rPr lang="en-US" sz="2000" dirty="0">
                <a:solidFill>
                  <a:srgbClr val="020202"/>
                </a:solidFill>
              </a:rPr>
              <a:t>E-commerce site for on demand accessible documents (AccessibilityNow.com)</a:t>
            </a:r>
          </a:p>
        </p:txBody>
      </p:sp>
      <p:pic>
        <p:nvPicPr>
          <p:cNvPr id="7" name="Picture 6">
            <a:extLst>
              <a:ext uri="{FF2B5EF4-FFF2-40B4-BE49-F238E27FC236}">
                <a16:creationId xmlns:a16="http://schemas.microsoft.com/office/drawing/2014/main" id="{E3F3A8E0-047F-4634-AB1B-F951624EC3F8}"/>
              </a:ext>
            </a:extLst>
          </p:cNvPr>
          <p:cNvPicPr>
            <a:picLocks noChangeAspect="1"/>
          </p:cNvPicPr>
          <p:nvPr/>
        </p:nvPicPr>
        <p:blipFill>
          <a:blip r:embed="rId3"/>
          <a:stretch>
            <a:fillRect/>
          </a:stretch>
        </p:blipFill>
        <p:spPr>
          <a:xfrm>
            <a:off x="5867400" y="1093440"/>
            <a:ext cx="6198397" cy="4495800"/>
          </a:xfrm>
          <a:prstGeom prst="rect">
            <a:avLst/>
          </a:prstGeom>
        </p:spPr>
      </p:pic>
      <p:sp>
        <p:nvSpPr>
          <p:cNvPr id="9" name="TextBox 8">
            <a:extLst>
              <a:ext uri="{FF2B5EF4-FFF2-40B4-BE49-F238E27FC236}">
                <a16:creationId xmlns:a16="http://schemas.microsoft.com/office/drawing/2014/main" id="{F3BAFE80-A210-43D3-B317-12CF6A86A1F3}"/>
              </a:ext>
            </a:extLst>
          </p:cNvPr>
          <p:cNvSpPr txBox="1"/>
          <p:nvPr/>
        </p:nvSpPr>
        <p:spPr>
          <a:xfrm>
            <a:off x="660409" y="1099352"/>
            <a:ext cx="5702713" cy="44563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2800" b="1" dirty="0" err="1">
                <a:solidFill>
                  <a:srgbClr val="194792"/>
                </a:solidFill>
                <a:latin typeface="Calibri" panose="020F0502020204030204"/>
              </a:rPr>
              <a:t>CrawfordTech’s</a:t>
            </a:r>
            <a:r>
              <a:rPr kumimoji="0" lang="en-US" sz="2800" b="1" i="0" u="none" strike="noStrike" kern="1200" cap="none" spc="0" normalizeH="0" baseline="0" noProof="0" dirty="0">
                <a:ln>
                  <a:noFill/>
                </a:ln>
                <a:solidFill>
                  <a:srgbClr val="194792"/>
                </a:solidFill>
                <a:effectLst/>
                <a:uLnTx/>
                <a:uFillTx/>
                <a:latin typeface="Calibri" panose="020F0502020204030204"/>
                <a:ea typeface="+mn-ea"/>
                <a:cs typeface="+mn-cs"/>
              </a:rPr>
              <a:t> Unique Capabilities</a:t>
            </a:r>
          </a:p>
        </p:txBody>
      </p:sp>
      <p:sp>
        <p:nvSpPr>
          <p:cNvPr id="10" name="TextBox 9">
            <a:extLst>
              <a:ext uri="{FF2B5EF4-FFF2-40B4-BE49-F238E27FC236}">
                <a16:creationId xmlns:a16="http://schemas.microsoft.com/office/drawing/2014/main" id="{957E78E5-A283-4216-9B64-0AD3ECF48F6F}"/>
              </a:ext>
            </a:extLst>
          </p:cNvPr>
          <p:cNvSpPr txBox="1"/>
          <p:nvPr/>
        </p:nvSpPr>
        <p:spPr>
          <a:xfrm>
            <a:off x="6638485" y="5638800"/>
            <a:ext cx="4888230" cy="590931"/>
          </a:xfrm>
          <a:prstGeom prst="rect">
            <a:avLst/>
          </a:prstGeom>
          <a:noFill/>
        </p:spPr>
        <p:txBody>
          <a:bodyPr wrap="square" rtlCol="0">
            <a:spAutoFit/>
          </a:bodyPr>
          <a:lstStyle/>
          <a:p>
            <a:pPr marL="342900" marR="0" lvl="0" indent="-342900" algn="l" defTabSz="914400" rtl="0" eaLnBrk="1" fontAlgn="auto" latinLnBrk="0" hangingPunct="1">
              <a:lnSpc>
                <a:spcPct val="80000"/>
              </a:lnSpc>
              <a:spcBef>
                <a:spcPts val="0"/>
              </a:spcBef>
              <a:spcAft>
                <a:spcPts val="0"/>
              </a:spcAft>
              <a:buClrTx/>
              <a:buSzTx/>
              <a:buFont typeface="Wingdings" panose="05000000000000000000" pitchFamily="2" charset="2"/>
              <a:buChar char="ü"/>
              <a:tabLst/>
              <a:defRPr/>
            </a:pPr>
            <a:r>
              <a:rPr lang="en-US" sz="2000" dirty="0">
                <a:solidFill>
                  <a:srgbClr val="020202"/>
                </a:solidFill>
              </a:rPr>
              <a:t>MasterONE architecture for one-time job set-up</a:t>
            </a:r>
          </a:p>
        </p:txBody>
      </p:sp>
    </p:spTree>
    <p:extLst>
      <p:ext uri="{BB962C8B-B14F-4D97-AF65-F5344CB8AC3E}">
        <p14:creationId xmlns:p14="http://schemas.microsoft.com/office/powerpoint/2010/main" val="52573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sterOne_noLogo_noSubtext_2017.pdf - Adobe Acrobat Reader DC">
            <a:extLst>
              <a:ext uri="{FF2B5EF4-FFF2-40B4-BE49-F238E27FC236}">
                <a16:creationId xmlns:a16="http://schemas.microsoft.com/office/drawing/2014/main" id="{6A342914-32B4-4D54-BC85-8635C835EEE7}"/>
              </a:ext>
            </a:extLst>
          </p:cNvPr>
          <p:cNvPicPr>
            <a:picLocks noChangeAspect="1"/>
          </p:cNvPicPr>
          <p:nvPr/>
        </p:nvPicPr>
        <p:blipFill rotWithShape="1">
          <a:blip r:embed="rId3">
            <a:extLst>
              <a:ext uri="{28A0092B-C50C-407E-A947-70E740481C1C}">
                <a14:useLocalDpi xmlns:a14="http://schemas.microsoft.com/office/drawing/2010/main" val="0"/>
              </a:ext>
            </a:extLst>
          </a:blip>
          <a:srcRect l="15787" t="16854" r="27785"/>
          <a:stretch/>
        </p:blipFill>
        <p:spPr>
          <a:xfrm>
            <a:off x="6238817" y="1553601"/>
            <a:ext cx="5791200" cy="4625728"/>
          </a:xfrm>
          <a:prstGeom prst="rect">
            <a:avLst/>
          </a:prstGeom>
          <a:ln>
            <a:noFill/>
          </a:ln>
        </p:spPr>
      </p:pic>
      <p:sp>
        <p:nvSpPr>
          <p:cNvPr id="7" name="TextBox 6">
            <a:extLst>
              <a:ext uri="{FF2B5EF4-FFF2-40B4-BE49-F238E27FC236}">
                <a16:creationId xmlns:a16="http://schemas.microsoft.com/office/drawing/2014/main" id="{69FC5771-9C63-4416-8C50-9AA7E152DAA4}"/>
              </a:ext>
            </a:extLst>
          </p:cNvPr>
          <p:cNvSpPr txBox="1"/>
          <p:nvPr/>
        </p:nvSpPr>
        <p:spPr>
          <a:xfrm>
            <a:off x="4697506" y="404625"/>
            <a:ext cx="7494494" cy="646331"/>
          </a:xfrm>
          <a:prstGeom prst="rect">
            <a:avLst/>
          </a:prstGeom>
          <a:noFill/>
        </p:spPr>
        <p:txBody>
          <a:bodyPr wrap="square" rtlCol="0">
            <a:spAutoFit/>
          </a:bodyPr>
          <a:lstStyle/>
          <a:p>
            <a:pPr algn="ctr" defTabSz="914247"/>
            <a:r>
              <a:rPr lang="en-US" sz="3600" dirty="0">
                <a:solidFill>
                  <a:prstClr val="white"/>
                </a:solidFill>
                <a:latin typeface="Calibri"/>
              </a:rPr>
              <a:t>Total Document Accessibility Platform</a:t>
            </a:r>
          </a:p>
        </p:txBody>
      </p:sp>
      <p:graphicFrame>
        <p:nvGraphicFramePr>
          <p:cNvPr id="9" name="Diagram 8">
            <a:extLst>
              <a:ext uri="{FF2B5EF4-FFF2-40B4-BE49-F238E27FC236}">
                <a16:creationId xmlns:a16="http://schemas.microsoft.com/office/drawing/2014/main" id="{1EECF514-DECF-4877-8077-14B35323B4C1}"/>
              </a:ext>
            </a:extLst>
          </p:cNvPr>
          <p:cNvGraphicFramePr/>
          <p:nvPr>
            <p:extLst>
              <p:ext uri="{D42A27DB-BD31-4B8C-83A1-F6EECF244321}">
                <p14:modId xmlns:p14="http://schemas.microsoft.com/office/powerpoint/2010/main" val="1509699613"/>
              </p:ext>
            </p:extLst>
          </p:nvPr>
        </p:nvGraphicFramePr>
        <p:xfrm>
          <a:off x="263583" y="1553601"/>
          <a:ext cx="6238817" cy="4585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E90BD8FF-B63C-46D5-8614-5735DA42E559}"/>
              </a:ext>
            </a:extLst>
          </p:cNvPr>
          <p:cNvGrpSpPr/>
          <p:nvPr/>
        </p:nvGrpSpPr>
        <p:grpSpPr>
          <a:xfrm>
            <a:off x="0" y="262078"/>
            <a:ext cx="4498492" cy="1039659"/>
            <a:chOff x="0" y="412456"/>
            <a:chExt cx="6747738" cy="1559488"/>
          </a:xfrm>
        </p:grpSpPr>
        <p:pic>
          <p:nvPicPr>
            <p:cNvPr id="11" name="Picture 10">
              <a:extLst>
                <a:ext uri="{FF2B5EF4-FFF2-40B4-BE49-F238E27FC236}">
                  <a16:creationId xmlns:a16="http://schemas.microsoft.com/office/drawing/2014/main" id="{88516A23-1A79-404A-A0AF-A9A053937B3D}"/>
                </a:ext>
              </a:extLst>
            </p:cNvPr>
            <p:cNvPicPr>
              <a:picLocks noChangeAspect="1"/>
            </p:cNvPicPr>
            <p:nvPr/>
          </p:nvPicPr>
          <p:blipFill>
            <a:blip r:embed="rId9"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12" name="Rectangle 11">
              <a:extLst>
                <a:ext uri="{FF2B5EF4-FFF2-40B4-BE49-F238E27FC236}">
                  <a16:creationId xmlns:a16="http://schemas.microsoft.com/office/drawing/2014/main" id="{9A96ABEA-9821-4830-A748-583FBAFBA90A}"/>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endParaRPr lang="en-US" sz="1733">
                <a:solidFill>
                  <a:prstClr val="white"/>
                </a:solidFill>
                <a:latin typeface="Calibri"/>
              </a:endParaRPr>
            </a:p>
          </p:txBody>
        </p:sp>
      </p:grpSp>
    </p:spTree>
    <p:extLst>
      <p:ext uri="{BB962C8B-B14F-4D97-AF65-F5344CB8AC3E}">
        <p14:creationId xmlns:p14="http://schemas.microsoft.com/office/powerpoint/2010/main" val="29717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91C94D6D-3A2A-4C0C-88B9-CEF49D56F42F}"/>
                                            </p:graphicEl>
                                          </p:spTgt>
                                        </p:tgtEl>
                                        <p:attrNameLst>
                                          <p:attrName>style.visibility</p:attrName>
                                        </p:attrNameLst>
                                      </p:cBhvr>
                                      <p:to>
                                        <p:strVal val="visible"/>
                                      </p:to>
                                    </p:set>
                                    <p:animEffect transition="in" filter="wipe(left)">
                                      <p:cBhvr>
                                        <p:cTn id="7" dur="500"/>
                                        <p:tgtEl>
                                          <p:spTgt spid="9">
                                            <p:graphicEl>
                                              <a:dgm id="{91C94D6D-3A2A-4C0C-88B9-CEF49D56F42F}"/>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graphicEl>
                                              <a:dgm id="{417FBC3C-63E3-4ED2-AE4D-D4CA100B4BFD}"/>
                                            </p:graphicEl>
                                          </p:spTgt>
                                        </p:tgtEl>
                                        <p:attrNameLst>
                                          <p:attrName>style.visibility</p:attrName>
                                        </p:attrNameLst>
                                      </p:cBhvr>
                                      <p:to>
                                        <p:strVal val="visible"/>
                                      </p:to>
                                    </p:set>
                                    <p:animEffect transition="in" filter="wipe(left)">
                                      <p:cBhvr>
                                        <p:cTn id="10" dur="500"/>
                                        <p:tgtEl>
                                          <p:spTgt spid="9">
                                            <p:graphicEl>
                                              <a:dgm id="{417FBC3C-63E3-4ED2-AE4D-D4CA100B4BF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graphicEl>
                                              <a:dgm id="{BB74D5B6-B8D7-4E0F-B1CB-DF65B95727AF}"/>
                                            </p:graphicEl>
                                          </p:spTgt>
                                        </p:tgtEl>
                                        <p:attrNameLst>
                                          <p:attrName>style.visibility</p:attrName>
                                        </p:attrNameLst>
                                      </p:cBhvr>
                                      <p:to>
                                        <p:strVal val="visible"/>
                                      </p:to>
                                    </p:set>
                                    <p:animEffect transition="in" filter="wipe(left)">
                                      <p:cBhvr>
                                        <p:cTn id="15" dur="500"/>
                                        <p:tgtEl>
                                          <p:spTgt spid="9">
                                            <p:graphicEl>
                                              <a:dgm id="{BB74D5B6-B8D7-4E0F-B1CB-DF65B95727AF}"/>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graphicEl>
                                              <a:dgm id="{630DB158-2FAE-4891-9C0D-CBE5E8B2A906}"/>
                                            </p:graphicEl>
                                          </p:spTgt>
                                        </p:tgtEl>
                                        <p:attrNameLst>
                                          <p:attrName>style.visibility</p:attrName>
                                        </p:attrNameLst>
                                      </p:cBhvr>
                                      <p:to>
                                        <p:strVal val="visible"/>
                                      </p:to>
                                    </p:set>
                                    <p:animEffect transition="in" filter="wipe(left)">
                                      <p:cBhvr>
                                        <p:cTn id="18" dur="500"/>
                                        <p:tgtEl>
                                          <p:spTgt spid="9">
                                            <p:graphicEl>
                                              <a:dgm id="{630DB158-2FAE-4891-9C0D-CBE5E8B2A906}"/>
                                            </p:graphicEl>
                                          </p:spTgt>
                                        </p:tgtEl>
                                      </p:cBhvr>
                                    </p:animEffect>
                                  </p:childTnLst>
                                </p:cTn>
                              </p:par>
                              <p:par>
                                <p:cTn id="19" presetID="1" presetClass="entr" presetSubtype="0"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Lst>
  </p:timing>
</p:sld>
</file>

<file path=ppt/theme/theme1.xml><?xml version="1.0" encoding="utf-8"?>
<a:theme xmlns:a="http://schemas.openxmlformats.org/drawingml/2006/main" name="Office Theme">
  <a:themeElements>
    <a:clrScheme name="Custom 1">
      <a:dk1>
        <a:srgbClr val="194792"/>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12356D"/>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ow Template 08.19.1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795B3D-E72B-4682-A8FE-38C07D349156}" vid="{449198EC-B2FD-41FC-88E2-B0802988D527}"/>
    </a:ext>
  </a:extLst>
</a:theme>
</file>

<file path=ppt/theme/theme3.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2630</TotalTime>
  <Words>3904</Words>
  <Application>Microsoft Office PowerPoint</Application>
  <PresentationFormat>Widescreen</PresentationFormat>
  <Paragraphs>465</Paragraphs>
  <Slides>34</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Aharoni</vt:lpstr>
      <vt:lpstr>Arial</vt:lpstr>
      <vt:lpstr>Calibri</vt:lpstr>
      <vt:lpstr>Calibri Light</vt:lpstr>
      <vt:lpstr>Segoe UI</vt:lpstr>
      <vt:lpstr>Segoe UI Semibold</vt:lpstr>
      <vt:lpstr>Wingdings</vt:lpstr>
      <vt:lpstr>Office Theme</vt:lpstr>
      <vt:lpstr>ANow Template 08.19.19</vt:lpstr>
      <vt:lpstr>1_Office Theme</vt:lpstr>
      <vt:lpstr>PowerPoint Presentation</vt:lpstr>
      <vt:lpstr>PowerPoint Presentation</vt:lpstr>
      <vt:lpstr>What Are Document Accessibility Solutions?</vt:lpstr>
      <vt:lpstr>Accessibility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AccessibilityNow Publisher</vt:lpstr>
      <vt:lpstr>PowerPoint Presentation</vt:lpstr>
      <vt:lpstr>Total Document Accessibility Solutions </vt:lpstr>
      <vt:lpstr>PowerPoint Presentation</vt:lpstr>
      <vt:lpstr>Website Document Remediation</vt:lpstr>
      <vt:lpstr>Automated Static Document Remediation</vt:lpstr>
      <vt:lpstr>Automated Transactional Document Remediation Workflow – Batch Mode</vt:lpstr>
      <vt:lpstr>Automated Transactional Document Remediation – On Demand/Dynamic Mode</vt:lpstr>
      <vt:lpstr>PowerPoint Presentation</vt:lpstr>
      <vt:lpstr>Markets/Industries for Accessibility Solutions </vt:lpstr>
      <vt:lpstr>Accessibility Focus Continuum</vt:lpstr>
      <vt:lpstr>Document Authoring for Accessibility</vt:lpstr>
      <vt:lpstr>Web Accessibility</vt:lpstr>
      <vt:lpstr>Automated Accessibility</vt:lpstr>
      <vt:lpstr>Static Documents</vt:lpstr>
      <vt:lpstr>Digital Document Accessibility</vt:lpstr>
      <vt:lpstr>Workflow</vt:lpstr>
      <vt:lpstr>Accommodation – Physical Accessible Documents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Accessible Documents</dc:title>
  <dc:creator>Dennis Quon;Aimee Ubbink</dc:creator>
  <cp:lastModifiedBy>Scott A. Baker</cp:lastModifiedBy>
  <cp:revision>74</cp:revision>
  <dcterms:created xsi:type="dcterms:W3CDTF">2015-12-21T21:15:04Z</dcterms:created>
  <dcterms:modified xsi:type="dcterms:W3CDTF">2019-08-28T14:32:20Z</dcterms:modified>
</cp:coreProperties>
</file>