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779" r:id="rId3"/>
    <p:sldId id="278" r:id="rId4"/>
    <p:sldId id="456" r:id="rId5"/>
    <p:sldId id="601" r:id="rId6"/>
    <p:sldId id="296" r:id="rId7"/>
    <p:sldId id="769" r:id="rId8"/>
    <p:sldId id="780" r:id="rId9"/>
    <p:sldId id="781" r:id="rId10"/>
    <p:sldId id="782" r:id="rId11"/>
    <p:sldId id="783" r:id="rId12"/>
    <p:sldId id="786" r:id="rId13"/>
    <p:sldId id="784" r:id="rId14"/>
    <p:sldId id="785" r:id="rId15"/>
    <p:sldId id="787" r:id="rId16"/>
    <p:sldId id="788" r:id="rId17"/>
    <p:sldId id="789" r:id="rId18"/>
    <p:sldId id="790" r:id="rId19"/>
    <p:sldId id="795" r:id="rId20"/>
    <p:sldId id="796" r:id="rId21"/>
    <p:sldId id="791" r:id="rId22"/>
    <p:sldId id="792" r:id="rId23"/>
    <p:sldId id="793" r:id="rId24"/>
    <p:sldId id="797" r:id="rId25"/>
    <p:sldId id="794" r:id="rId26"/>
  </p:sldIdLst>
  <p:sldSz cx="18288000" cy="10287000"/>
  <p:notesSz cx="7315200" cy="9601200"/>
  <p:defaultTextStyle>
    <a:defPPr>
      <a:defRPr lang="id-ID"/>
    </a:defPPr>
    <a:lvl1pPr marL="0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8565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7130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56954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742606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428258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113908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799560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48521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4">
          <p15:clr>
            <a:srgbClr val="A4A3A4"/>
          </p15:clr>
        </p15:guide>
        <p15:guide id="2" orient="horz" pos="569">
          <p15:clr>
            <a:srgbClr val="A4A3A4"/>
          </p15:clr>
        </p15:guide>
        <p15:guide id="3" pos="1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ie Crawford" initials="EC" lastIdx="1" clrIdx="0">
    <p:extLst>
      <p:ext uri="{19B8F6BF-5375-455C-9EA6-DF929625EA0E}">
        <p15:presenceInfo xmlns:p15="http://schemas.microsoft.com/office/powerpoint/2012/main" userId="S-1-5-21-1547161642-1202660629-839522115-1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792"/>
    <a:srgbClr val="504652"/>
    <a:srgbClr val="7F8FA9"/>
    <a:srgbClr val="629DD1"/>
    <a:srgbClr val="297FD5"/>
    <a:srgbClr val="25408F"/>
    <a:srgbClr val="144592"/>
    <a:srgbClr val="004990"/>
    <a:srgbClr val="0420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6" autoAdjust="0"/>
    <p:restoredTop sz="95226" autoAdjust="0"/>
  </p:normalViewPr>
  <p:slideViewPr>
    <p:cSldViewPr snapToGrid="0">
      <p:cViewPr varScale="1">
        <p:scale>
          <a:sx n="40" d="100"/>
          <a:sy n="40" d="100"/>
        </p:scale>
        <p:origin x="788" y="40"/>
      </p:cViewPr>
      <p:guideLst>
        <p:guide orient="horz" pos="1294"/>
        <p:guide orient="horz" pos="569"/>
        <p:guide pos="1151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9267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1D862C-56A9-42A9-818E-AE4A076B0C62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D58AA8-2072-4B09-8C56-857B9DCA6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8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0A7EDB-42F2-4587-A519-4CD36161FFEF}" type="datetimeFigureOut">
              <a:rPr lang="id-ID" smtClean="0"/>
              <a:t>01/09/2019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DAD74B-4254-4A15-B920-236F271C9A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4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3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685652" algn="l" defTabSz="13713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371302" algn="l" defTabSz="13713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056954" algn="l" defTabSz="13713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742606" algn="l" defTabSz="13713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428258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908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560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212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CA" sz="1300" dirty="0"/>
              <a:t>Thanks for allowing me to chat with you about accessible documents today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DD92-86E3-4A1B-8C39-893C47FE22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We started in my basement in 1995, but we are now a group of multiple companies with over 125 employees, growing at 30 20+%/year</a:t>
            </a:r>
          </a:p>
          <a:p>
            <a:r>
              <a:rPr lang="en-US" dirty="0"/>
              <a:t>With offices in Toronto, Brampton, NY, Boulder, Fort Collins and London</a:t>
            </a:r>
          </a:p>
          <a:p>
            <a:r>
              <a:rPr lang="en-US" dirty="0"/>
              <a:t>Customers on 6 continents and blue chip partners all over the globe</a:t>
            </a:r>
          </a:p>
          <a:p>
            <a:r>
              <a:rPr lang="en-US" dirty="0"/>
              <a:t>With all the changes in the market, customer expectations and technology, you need a strong vendor to help you through uncharted waters. We are that vendor.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0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449603">
              <a:defRPr/>
            </a:pPr>
            <a:fld id="{4DDAD74B-4254-4A15-B920-236F271C9A39}" type="slidenum">
              <a:rPr lang="id-ID">
                <a:solidFill>
                  <a:prstClr val="black"/>
                </a:solidFill>
                <a:latin typeface="Calibri"/>
              </a:rPr>
              <a:pPr defTabSz="1449603">
                <a:defRPr/>
              </a:pPr>
              <a:t>24</a:t>
            </a:fld>
            <a:endParaRPr lang="id-ID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06640" y="497818"/>
            <a:ext cx="11039015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602522"/>
            <a:ext cx="13716000" cy="2662421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004990"/>
                </a:solidFill>
              </a:defRPr>
            </a:lvl1pPr>
            <a:lvl2pPr marL="685652" indent="0" algn="ctr">
              <a:buNone/>
              <a:defRPr sz="3000"/>
            </a:lvl2pPr>
            <a:lvl3pPr marL="1371302" indent="0" algn="ctr">
              <a:buNone/>
              <a:defRPr sz="2600"/>
            </a:lvl3pPr>
            <a:lvl4pPr marL="2056954" indent="0" algn="ctr">
              <a:buNone/>
              <a:defRPr sz="2400"/>
            </a:lvl4pPr>
            <a:lvl5pPr marL="2742606" indent="0" algn="ctr">
              <a:buNone/>
              <a:defRPr sz="2400"/>
            </a:lvl5pPr>
            <a:lvl6pPr marL="3428258" indent="0" algn="ctr">
              <a:buNone/>
              <a:defRPr sz="2400"/>
            </a:lvl6pPr>
            <a:lvl7pPr marL="4113908" indent="0" algn="ctr">
              <a:buNone/>
              <a:defRPr sz="2400"/>
            </a:lvl7pPr>
            <a:lvl8pPr marL="4799560" indent="0" algn="ctr">
              <a:buNone/>
              <a:defRPr sz="2400"/>
            </a:lvl8pPr>
            <a:lvl9pPr marL="5485212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11" name="Picture 10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44686" r="19113" b="29455"/>
          <a:stretch/>
        </p:blipFill>
        <p:spPr>
          <a:xfrm>
            <a:off x="0" y="332874"/>
            <a:ext cx="7406640" cy="14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27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97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05296" y="497818"/>
            <a:ext cx="11540359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68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746" y="1143001"/>
            <a:ext cx="12802317" cy="1052513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5088" y="2743200"/>
            <a:ext cx="6424613" cy="5715000"/>
          </a:xfrm>
          <a:prstGeom prst="rect">
            <a:avLst/>
          </a:prstGeom>
        </p:spPr>
        <p:txBody>
          <a:bodyPr/>
          <a:lstStyle>
            <a:lvl1pPr marL="514350" indent="-514350">
              <a:buFont typeface="Wingdings" panose="05000000000000000000" pitchFamily="2" charset="2"/>
              <a:buChar char="ü"/>
              <a:defRPr sz="3000" b="1">
                <a:solidFill>
                  <a:srgbClr val="000000"/>
                </a:solidFill>
                <a:latin typeface="+mj-lt"/>
              </a:defRPr>
            </a:lvl1pPr>
            <a:lvl2pPr marL="1200150" indent="-514350">
              <a:buFont typeface="Wingdings" panose="05000000000000000000" pitchFamily="2" charset="2"/>
              <a:buChar char="ü"/>
              <a:defRPr sz="3000"/>
            </a:lvl2pPr>
            <a:lvl3pPr marL="1800225" indent="-428625">
              <a:buFont typeface="Wingdings" panose="05000000000000000000" pitchFamily="2" charset="2"/>
              <a:buChar char="ü"/>
              <a:defRPr sz="2700"/>
            </a:lvl3pPr>
            <a:lvl4pPr marL="2486025" indent="-428625">
              <a:buFont typeface="Wingdings" panose="05000000000000000000" pitchFamily="2" charset="2"/>
              <a:buChar char="ü"/>
              <a:defRPr sz="2400"/>
            </a:lvl4pPr>
            <a:lvl5pPr marL="3171825" indent="-428625">
              <a:buFont typeface="Wingdings" panose="05000000000000000000" pitchFamily="2" charset="2"/>
              <a:buChar char="ü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8301" y="2743200"/>
            <a:ext cx="6424613" cy="5715000"/>
          </a:xfrm>
          <a:prstGeom prst="rect">
            <a:avLst/>
          </a:prstGeom>
        </p:spPr>
        <p:txBody>
          <a:bodyPr/>
          <a:lstStyle>
            <a:lvl1pPr marL="514350" indent="-514350">
              <a:buFont typeface="Wingdings" panose="05000000000000000000" pitchFamily="2" charset="2"/>
              <a:buChar char="ü"/>
              <a:defRPr sz="3000" b="1">
                <a:solidFill>
                  <a:srgbClr val="000000"/>
                </a:solidFill>
                <a:latin typeface="+mj-lt"/>
              </a:defRPr>
            </a:lvl1pPr>
            <a:lvl2pPr marL="1200150" indent="-514350">
              <a:buFont typeface="Wingdings" panose="05000000000000000000" pitchFamily="2" charset="2"/>
              <a:buChar char="ü"/>
              <a:defRPr sz="3000"/>
            </a:lvl2pPr>
            <a:lvl3pPr marL="1800225" indent="-428625">
              <a:buFont typeface="Wingdings" panose="05000000000000000000" pitchFamily="2" charset="2"/>
              <a:buChar char="ü"/>
              <a:defRPr sz="2700"/>
            </a:lvl3pPr>
            <a:lvl4pPr marL="2486025" indent="-428625">
              <a:buFont typeface="Wingdings" panose="05000000000000000000" pitchFamily="2" charset="2"/>
              <a:buChar char="ü"/>
              <a:defRPr sz="2400"/>
            </a:lvl4pPr>
            <a:lvl5pPr marL="3171825" indent="-428625">
              <a:buFont typeface="Wingdings" panose="05000000000000000000" pitchFamily="2" charset="2"/>
              <a:buChar char="ü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5088" y="1943101"/>
            <a:ext cx="12801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100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8467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1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6610350"/>
            <a:ext cx="1554480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4800" cy="22494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8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03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0" y="2303463"/>
            <a:ext cx="808355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0921"/>
            <a:ext cx="18445655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459200" y="9522372"/>
            <a:ext cx="867103" cy="58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265175"/>
            <a:ext cx="15773400" cy="6880354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7300" y="264677"/>
            <a:ext cx="15773400" cy="19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4" name="Picture 13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289386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3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2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5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5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7200900"/>
            <a:ext cx="109728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28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8051800"/>
            <a:ext cx="109728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7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1920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1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65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3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0569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6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39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2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0" y="497826"/>
            <a:ext cx="18445655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289386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7118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1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6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94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652" indent="0">
              <a:buNone/>
              <a:defRPr sz="2000"/>
            </a:lvl2pPr>
            <a:lvl3pPr marL="1371302" indent="0">
              <a:buNone/>
              <a:defRPr sz="1800"/>
            </a:lvl3pPr>
            <a:lvl4pPr marL="2056954" indent="0">
              <a:buNone/>
              <a:defRPr sz="1400"/>
            </a:lvl4pPr>
            <a:lvl5pPr marL="2742606" indent="0">
              <a:buNone/>
              <a:defRPr sz="1400"/>
            </a:lvl5pPr>
            <a:lvl6pPr marL="3428258" indent="0">
              <a:buNone/>
              <a:defRPr sz="1400"/>
            </a:lvl6pPr>
            <a:lvl7pPr marL="4113908" indent="0">
              <a:buNone/>
              <a:defRPr sz="1400"/>
            </a:lvl7pPr>
            <a:lvl8pPr marL="4799560" indent="0">
              <a:buNone/>
              <a:defRPr sz="1400"/>
            </a:lvl8pPr>
            <a:lvl9pPr marL="54852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70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652" indent="0">
              <a:buNone/>
              <a:defRPr sz="4200"/>
            </a:lvl2pPr>
            <a:lvl3pPr marL="1371302" indent="0">
              <a:buNone/>
              <a:defRPr sz="3600"/>
            </a:lvl3pPr>
            <a:lvl4pPr marL="2056954" indent="0">
              <a:buNone/>
              <a:defRPr sz="3000"/>
            </a:lvl4pPr>
            <a:lvl5pPr marL="2742606" indent="0">
              <a:buNone/>
              <a:defRPr sz="3000"/>
            </a:lvl5pPr>
            <a:lvl6pPr marL="3428258" indent="0">
              <a:buNone/>
              <a:defRPr sz="3000"/>
            </a:lvl6pPr>
            <a:lvl7pPr marL="4113908" indent="0">
              <a:buNone/>
              <a:defRPr sz="3000"/>
            </a:lvl7pPr>
            <a:lvl8pPr marL="4799560" indent="0">
              <a:buNone/>
              <a:defRPr sz="3000"/>
            </a:lvl8pPr>
            <a:lvl9pPr marL="5485212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652" indent="0">
              <a:buNone/>
              <a:defRPr sz="2000"/>
            </a:lvl2pPr>
            <a:lvl3pPr marL="1371302" indent="0">
              <a:buNone/>
              <a:defRPr sz="1800"/>
            </a:lvl3pPr>
            <a:lvl4pPr marL="2056954" indent="0">
              <a:buNone/>
              <a:defRPr sz="1400"/>
            </a:lvl4pPr>
            <a:lvl5pPr marL="2742606" indent="0">
              <a:buNone/>
              <a:defRPr sz="1400"/>
            </a:lvl5pPr>
            <a:lvl6pPr marL="3428258" indent="0">
              <a:buNone/>
              <a:defRPr sz="1400"/>
            </a:lvl6pPr>
            <a:lvl7pPr marL="4113908" indent="0">
              <a:buNone/>
              <a:defRPr sz="1400"/>
            </a:lvl7pPr>
            <a:lvl8pPr marL="4799560" indent="0">
              <a:buNone/>
              <a:defRPr sz="1400"/>
            </a:lvl8pPr>
            <a:lvl9pPr marL="54852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3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137130" tIns="68566" rIns="137130" bIns="685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5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  <p:sldLayoutId id="2147483784" r:id="rId13"/>
  </p:sldLayoutIdLst>
  <p:hf hdr="0"/>
  <p:txStyles>
    <p:titleStyle>
      <a:lvl1pPr algn="l" defTabSz="137130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137130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rgbClr val="25408F"/>
          </a:solidFill>
          <a:latin typeface="+mn-lt"/>
          <a:ea typeface="+mn-ea"/>
          <a:cs typeface="+mn-cs"/>
        </a:defRPr>
      </a:lvl1pPr>
      <a:lvl2pPr marL="102847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2pPr>
      <a:lvl3pPr marL="171412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rgbClr val="25408F"/>
          </a:solidFill>
          <a:latin typeface="+mn-lt"/>
          <a:ea typeface="+mn-ea"/>
          <a:cs typeface="+mn-cs"/>
        </a:defRPr>
      </a:lvl3pPr>
      <a:lvl4pPr marL="2399780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rgbClr val="00B0F0"/>
          </a:solidFill>
          <a:latin typeface="+mn-lt"/>
          <a:ea typeface="+mn-ea"/>
          <a:cs typeface="+mn-cs"/>
        </a:defRPr>
      </a:lvl4pPr>
      <a:lvl5pPr marL="3085432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082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734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386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03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0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54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6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258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908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60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21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875E-2574-45F2-A690-D0F41323C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mailto:dquon@crawfordtech.com" TargetMode="External"/><Relationship Id="rId4" Type="http://schemas.openxmlformats.org/officeDocument/2006/relationships/hyperlink" Target="http://www.crawfordtec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emf"/><Relationship Id="rId3" Type="http://schemas.openxmlformats.org/officeDocument/2006/relationships/image" Target="../media/image13.jpeg"/><Relationship Id="rId21" Type="http://schemas.openxmlformats.org/officeDocument/2006/relationships/image" Target="../media/image31.emf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image" Target="../media/image12.gif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jp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wmf"/><Relationship Id="rId4" Type="http://schemas.openxmlformats.org/officeDocument/2006/relationships/image" Target="../media/image14.jpeg"/><Relationship Id="rId9" Type="http://schemas.openxmlformats.org/officeDocument/2006/relationships/image" Target="../media/image19.jpg"/><Relationship Id="rId14" Type="http://schemas.openxmlformats.org/officeDocument/2006/relationships/image" Target="../media/image24.jpeg"/><Relationship Id="rId22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294161-7012-4753-871F-8C876CA42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365" b="-25372"/>
          <a:stretch/>
        </p:blipFill>
        <p:spPr>
          <a:xfrm>
            <a:off x="294144" y="615124"/>
            <a:ext cx="6306681" cy="12708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781812" y="4050804"/>
            <a:ext cx="15544800" cy="86409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tx1"/>
                </a:solidFill>
                <a:cs typeface="Arial" panose="020B0604020202020204" pitchFamily="34" charset="0"/>
              </a:rPr>
              <a:t>Crawford Technologies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16665" y="5143500"/>
            <a:ext cx="16254670" cy="747869"/>
          </a:xfrm>
          <a:prstGeom prst="rect">
            <a:avLst/>
          </a:prstGeom>
        </p:spPr>
        <p:txBody>
          <a:bodyPr vert="horz" wrap="square" lIns="137130" tIns="68566" rIns="137130" bIns="68566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25408F"/>
                </a:solidFill>
                <a:latin typeface="HelveticaNeueLT Com 45 Lt" pitchFamily="34" charset="0"/>
              </a:rPr>
              <a:t>Optimizing PDF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F67DD-FA0D-4543-883E-55FABEB57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4" y="8569314"/>
            <a:ext cx="5492294" cy="973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21C4D-BB67-4C41-992B-CE94560F5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88" y="8267443"/>
            <a:ext cx="4224624" cy="1414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C786C-134B-40BE-8F6E-3F4D5508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22" y="348613"/>
            <a:ext cx="7687078" cy="1414422"/>
          </a:xfrm>
          <a:prstGeom prst="rect">
            <a:avLst/>
          </a:prstGeom>
        </p:spPr>
      </p:pic>
      <p:pic>
        <p:nvPicPr>
          <p:cNvPr id="10" name="Picture 9" descr="PDF Logo">
            <a:extLst>
              <a:ext uri="{FF2B5EF4-FFF2-40B4-BE49-F238E27FC236}">
                <a16:creationId xmlns:a16="http://schemas.microsoft.com/office/drawing/2014/main" id="{ADB84617-EA4E-4E06-815F-40DB30492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509" y="3877623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192E3-EA02-498A-B096-870AEC33A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Exactly what is optimization?</a:t>
            </a:r>
          </a:p>
          <a:p>
            <a:r>
              <a:rPr lang="en-US" b="1" dirty="0" err="1"/>
              <a:t>FreeFlow</a:t>
            </a:r>
            <a:r>
              <a:rPr lang="en-US" b="1" dirty="0"/>
              <a:t> Advanced Prepress module</a:t>
            </a:r>
            <a:r>
              <a:rPr lang="en-US" dirty="0"/>
              <a:t>—Provides powerful tools for PDF optimization, color management, document manipulation and annotation. This module helps you speed through a wide range of file optimization actions, including </a:t>
            </a:r>
            <a:r>
              <a:rPr lang="en-US" sz="4400" b="1" dirty="0">
                <a:solidFill>
                  <a:schemeClr val="tx1"/>
                </a:solidFill>
              </a:rPr>
              <a:t>adding barcodes, pressmarks, text and images to documents</a:t>
            </a:r>
            <a:r>
              <a:rPr lang="en-US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897F5A-BE81-43CF-99D9-1C3E4BAE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Confusion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1880-FE52-487F-B1A9-8E429A2A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91BBD-6021-425D-A989-61AEB403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10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CB9EA665-5C3D-4990-9A5D-0209F759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F81E4-A8B3-4CFF-8CA9-BD2473AB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PDF Page Tree Structure Imbalances</a:t>
            </a:r>
          </a:p>
          <a:p>
            <a:r>
              <a:rPr lang="en-US" dirty="0"/>
              <a:t>Fonts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Duplicated fonts</a:t>
            </a:r>
          </a:p>
          <a:p>
            <a:r>
              <a:rPr lang="en-US" dirty="0"/>
              <a:t>Images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resolution than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images and multiple layers create complexity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Duplicated images and graphics</a:t>
            </a:r>
          </a:p>
          <a:p>
            <a:r>
              <a:rPr lang="en-US" dirty="0"/>
              <a:t>Graphics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Complex and duplicated graphics </a:t>
            </a:r>
          </a:p>
          <a:p>
            <a:r>
              <a:rPr lang="en-US" dirty="0"/>
              <a:t>Poor Concatenation</a:t>
            </a:r>
          </a:p>
          <a:p>
            <a:r>
              <a:rPr lang="en-US" dirty="0"/>
              <a:t>Printer-based optimizations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10105F-0847-4D66-AD98-7CF70469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Performance Issue Causes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A6812-0733-4304-9F40-8F852242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A8FE6-4D3D-4851-8E0B-23E30FB8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11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B432CA6F-F1E1-45A5-A55F-9AB10061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CA46D9-5A0F-4A5A-8BD6-A82E3F0B0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challenge for many shops</a:t>
            </a:r>
          </a:p>
          <a:p>
            <a:r>
              <a:rPr lang="en-US" dirty="0"/>
              <a:t>High speed inkjet compounds the impact of poor performance for RIP and Processing performance problems</a:t>
            </a:r>
          </a:p>
          <a:p>
            <a:r>
              <a:rPr lang="en-US" dirty="0"/>
              <a:t>Why is it hard to resolve?</a:t>
            </a:r>
          </a:p>
          <a:p>
            <a:r>
              <a:rPr lang="en-US" dirty="0"/>
              <a:t>Most steps involve same PDF processing software as your RIP uses</a:t>
            </a:r>
          </a:p>
          <a:p>
            <a:r>
              <a:rPr lang="en-US" dirty="0"/>
              <a:t>Therefore most optimization software takes as long to run as your RIP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EC326D-55E8-4D99-95A1-6EDC293F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and Processing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AE6FD-E1A4-4948-B725-71E83CB0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FB05B-C774-42BF-A0E2-A73E2359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12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27103B2A-0A81-4E94-ADA2-B6A359A9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D4A2B6-F2D7-4A45-A539-BE009E53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software designed from ground up for optimization</a:t>
            </a:r>
          </a:p>
          <a:p>
            <a:r>
              <a:rPr lang="en-US" dirty="0"/>
              <a:t>Cannot use Adobe library or Jaws interpreter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These are used in most RIPs and processing software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1BB47-279F-4DE6-BD8A-6D12C763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PDF Optimization Logjam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C37E3-39EB-490E-9D05-1F0B5E32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F3B18-D9A9-4159-8331-725C6913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13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A5BA618A-6706-427F-9569-1679DE53F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41AAD-9368-4F11-91E4-93D5F38E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daily PDF streams that took 40 hours to process</a:t>
            </a:r>
          </a:p>
          <a:p>
            <a:r>
              <a:rPr lang="en-US" dirty="0"/>
              <a:t>Were adding servers to try to solve the problem</a:t>
            </a:r>
          </a:p>
          <a:p>
            <a:r>
              <a:rPr lang="en-US" dirty="0"/>
              <a:t>CrawfordTech PDF Normalization solved the problems </a:t>
            </a:r>
          </a:p>
          <a:p>
            <a:r>
              <a:rPr lang="en-US" dirty="0"/>
              <a:t>One 7 hour job reduced to 20 minutes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15F0D-B4B9-4947-93F7-FEF376C8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Optimization Case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C65C6-007C-47DC-ABDA-EE26E111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55D2B-D5FC-4B71-90BC-A968DA14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14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158EA1AF-7578-4E58-9D0C-3F52256F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AFAE4-5A77-4636-943F-14BB60C1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Lack of compression</a:t>
            </a:r>
          </a:p>
          <a:p>
            <a:r>
              <a:rPr lang="en-US" dirty="0"/>
              <a:t>Unnecessary objects should be deleted</a:t>
            </a:r>
          </a:p>
          <a:p>
            <a:r>
              <a:rPr lang="en-US" dirty="0"/>
              <a:t>Use common color (RGB, CMYK or grayscale)</a:t>
            </a:r>
          </a:p>
          <a:p>
            <a:r>
              <a:rPr lang="en-US" dirty="0"/>
              <a:t>Fonts</a:t>
            </a:r>
          </a:p>
          <a:p>
            <a:r>
              <a:rPr lang="en-US" dirty="0"/>
              <a:t>High resolution images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be </a:t>
            </a:r>
            <a:r>
              <a:rPr lang="en-US" dirty="0" err="1">
                <a:solidFill>
                  <a:schemeClr val="tx1"/>
                </a:solidFill>
              </a:rPr>
              <a:t>downsampled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Embedded videos</a:t>
            </a:r>
          </a:p>
          <a:p>
            <a:r>
              <a:rPr lang="en-US" dirty="0"/>
              <a:t>Poorly concatenated PDF files</a:t>
            </a:r>
          </a:p>
          <a:p>
            <a:r>
              <a:rPr lang="en-US" dirty="0">
                <a:solidFill>
                  <a:schemeClr val="accent1"/>
                </a:solidFill>
              </a:rPr>
              <a:t>PDF/A usage includes Base-14 fonts in PDF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Guarantees display and print quality but increases PDF size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C9D17F-449D-48EE-8D5E-03B2C749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Storage Size Issue Causes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20006-7B30-4080-A92A-14E774E5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35254-243F-44E9-A2C3-D2DBC064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15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16344BB0-2287-42B9-91F9-29288996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8A841A-52CE-40E1-8BD2-869E033B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PDF files with fonts optimized using font </a:t>
            </a:r>
            <a:r>
              <a:rPr lang="en-US" dirty="0" err="1"/>
              <a:t>subsetting</a:t>
            </a:r>
            <a:endParaRPr lang="en-US" dirty="0"/>
          </a:p>
          <a:p>
            <a:r>
              <a:rPr lang="en-US" dirty="0"/>
              <a:t>All fonts duplicated in concatenated files</a:t>
            </a:r>
          </a:p>
          <a:p>
            <a:r>
              <a:rPr lang="en-US" dirty="0"/>
              <a:t>i.e. 5*1,000 = 5,000 fonts in resulting PDF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Address this issue with intelligent font combining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Reduces fonts in concatenated file significantly</a:t>
            </a:r>
          </a:p>
          <a:p>
            <a:r>
              <a:rPr lang="en-US" dirty="0"/>
              <a:t>Duplicated forms, graphics and images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44946-47D7-4C7C-A1E6-17358F07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Concatenation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ED375-706E-4562-9C3B-541A1B0E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58594-DC43-447A-AD4B-FD2E6D35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16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19201A38-DA3C-4CE3-A5B5-8CE06D13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5AF0C3-883A-47E0-B8C6-9844D589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 PDF Interpreter optimized for performance</a:t>
            </a:r>
          </a:p>
          <a:p>
            <a:r>
              <a:rPr lang="en-US" dirty="0"/>
              <a:t>PDF Driver creates PDF optimized for both performance and size</a:t>
            </a:r>
          </a:p>
          <a:p>
            <a:r>
              <a:rPr lang="en-US" dirty="0"/>
              <a:t>PRO Concatenator uses intelligent resource management techniques to create optimized PDF files</a:t>
            </a:r>
          </a:p>
          <a:p>
            <a:r>
              <a:rPr lang="en-US" dirty="0"/>
              <a:t>PDF Normalizer converts poor performing PDF files into streamline PDF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Reduces overall processing time significantly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625A2-9A78-40FB-873E-2C6DDE1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CrawfordTech Solutions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B636-63F1-4BC2-BBAC-4207D65A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A93A-927D-4D57-83D6-1EFD45F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17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F4AF744F-04E6-4270-9C13-C66CB64B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5AF0C3-883A-47E0-B8C6-9844D589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Mismatched image resolution</a:t>
            </a:r>
          </a:p>
          <a:p>
            <a:pPr lvl="1"/>
            <a:r>
              <a:rPr lang="en-US" dirty="0"/>
              <a:t>i.e. 200 dpi images on 300 dpi printer</a:t>
            </a:r>
          </a:p>
          <a:p>
            <a:r>
              <a:rPr lang="en-US" dirty="0"/>
              <a:t>Printer-based optimizations</a:t>
            </a:r>
          </a:p>
          <a:p>
            <a:r>
              <a:rPr lang="en-US" dirty="0"/>
              <a:t>Type 3 fonts with mismatched resolution</a:t>
            </a:r>
          </a:p>
          <a:p>
            <a:r>
              <a:rPr lang="en-US" dirty="0"/>
              <a:t>Printer-specific optimizations</a:t>
            </a:r>
          </a:p>
          <a:p>
            <a:r>
              <a:rPr lang="en-US" dirty="0"/>
              <a:t>Poor use of transparency</a:t>
            </a:r>
          </a:p>
          <a:p>
            <a:r>
              <a:rPr lang="en-US" dirty="0"/>
              <a:t>Mismatch of color spaces</a:t>
            </a:r>
          </a:p>
          <a:p>
            <a:r>
              <a:rPr lang="en-US" dirty="0"/>
              <a:t>Match printer colors i.e. CMYK using color management and proper ICC Profiles</a:t>
            </a:r>
          </a:p>
          <a:p>
            <a:pPr marL="685652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625A2-9A78-40FB-873E-2C6DDE1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Quality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B636-63F1-4BC2-BBAC-4207D65A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A93A-927D-4D57-83D6-1EFD45F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18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F4AF744F-04E6-4270-9C13-C66CB64B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5AF0C3-883A-47E0-B8C6-9844D589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and size both need optimization</a:t>
            </a:r>
          </a:p>
          <a:p>
            <a:r>
              <a:rPr lang="en-US" dirty="0"/>
              <a:t>Linearization (optimization)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Lets first page display while file is being downloaded</a:t>
            </a:r>
          </a:p>
          <a:p>
            <a:r>
              <a:rPr lang="en-US" dirty="0"/>
              <a:t>High resolution images</a:t>
            </a:r>
          </a:p>
          <a:p>
            <a:r>
              <a:rPr lang="en-US" dirty="0"/>
              <a:t>Type 3 font usage can cause </a:t>
            </a:r>
            <a:r>
              <a:rPr lang="en-US" dirty="0" err="1"/>
              <a:t>stairstepping</a:t>
            </a:r>
            <a:r>
              <a:rPr lang="en-US" dirty="0"/>
              <a:t> on screens</a:t>
            </a:r>
          </a:p>
          <a:p>
            <a:r>
              <a:rPr lang="en-US" dirty="0">
                <a:solidFill>
                  <a:schemeClr val="accent1"/>
                </a:solidFill>
              </a:rPr>
              <a:t>PDF/A usage includes Base-14 fonts in PDF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Guarantees display and print quality but increases PDF size</a:t>
            </a:r>
          </a:p>
          <a:p>
            <a:r>
              <a:rPr lang="en-US" dirty="0">
                <a:solidFill>
                  <a:schemeClr val="accent1"/>
                </a:solidFill>
              </a:rPr>
              <a:t>Use RGB colors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625A2-9A78-40FB-873E-2C6DDE1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eDelivery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B636-63F1-4BC2-BBAC-4207D65A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A93A-927D-4D57-83D6-1EFD45F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19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F4AF744F-04E6-4270-9C13-C66CB64B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Calibri" panose="020F0502020204030204" pitchFamily="34" charset="0"/>
              </a:rPr>
              <a:t>Meet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A416-E459-4F32-95B2-B1C675C36B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9554687" y="2855495"/>
            <a:ext cx="5941988" cy="561485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r" defTabSz="1371600"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13716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Ernie Crawford</a:t>
            </a:r>
            <a:b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en-GB" sz="2800" b="1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CEO/President</a:t>
            </a:r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Crawford Technologies Inc</a:t>
            </a:r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694054" y="2855495"/>
            <a:ext cx="5941988" cy="561485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r" defTabSz="1371600"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13716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Katrina Fox</a:t>
            </a:r>
            <a:b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en-GB" sz="2800" b="1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Marketing Specialist</a:t>
            </a:r>
            <a:endParaRPr lang="en-GB" sz="2400" b="1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Crawford Technologies Inc.</a:t>
            </a:r>
            <a:endParaRPr lang="en-GB" sz="1800" dirty="0">
              <a:solidFill>
                <a:schemeClr val="accent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84" y="3776297"/>
            <a:ext cx="1971059" cy="2367830"/>
          </a:xfrm>
          <a:prstGeom prst="rect">
            <a:avLst/>
          </a:prstGeom>
        </p:spPr>
      </p:pic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666540FA-C9F0-4F55-B834-092186949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02" y="3776296"/>
            <a:ext cx="2085579" cy="27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48BBA-4FEB-4918-B7F8-B7FEB653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PDF files need to be properly structured for accessibility compliance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S508, ADA, AODA, ACA, EN 301:549</a:t>
            </a:r>
          </a:p>
          <a:p>
            <a:r>
              <a:rPr lang="en-US" dirty="0"/>
              <a:t>PDF files need to be PDF/UA or WCAG compliant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Elements on page need to be tagged with intent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Graphics need alternate text descriptions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Reading order needs to be specified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FA7BA-8573-4236-9F70-043A48CB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Accessibilty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5F885-599A-4BBE-8BFD-380F7F47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CDCD8-EB66-4284-A94A-334B299E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20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59666D46-2643-42D3-99B1-2816BEFA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3DF007-1C7B-4002-90C1-CE5194D7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76" y="1952260"/>
            <a:ext cx="12802317" cy="1052513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AccessibilityNow Publisher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7BF449-46C9-49F9-9BFD-E498343D1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58300" y="3316932"/>
            <a:ext cx="7772400" cy="571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b="0" dirty="0">
                <a:latin typeface="+mn-lt"/>
              </a:rPr>
              <a:t>Can be automated like a drop box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+mn-lt"/>
              </a:rPr>
              <a:t>Eliminates high percentage of manual remediation/tagging via artificial intelligence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+mn-lt"/>
              </a:rPr>
              <a:t>Requires some manual quality assurance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+mn-lt"/>
              </a:rPr>
              <a:t>Reduces turnaround from days to minutes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+mn-lt"/>
              </a:rPr>
              <a:t>Significantly reduces costs for remediation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7BB051-ED94-479E-93D1-7EC06415C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8300" y="2296757"/>
            <a:ext cx="7122504" cy="86409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+mn-lt"/>
              </a:rPr>
              <a:t>On premises server-based solution for static documents</a:t>
            </a:r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29A8E-B39D-4B37-B1E0-104443736EDE}"/>
              </a:ext>
            </a:extLst>
          </p:cNvPr>
          <p:cNvGrpSpPr/>
          <p:nvPr/>
        </p:nvGrpSpPr>
        <p:grpSpPr>
          <a:xfrm>
            <a:off x="377372" y="3634507"/>
            <a:ext cx="8481816" cy="4700233"/>
            <a:chOff x="2354306" y="2600186"/>
            <a:chExt cx="9254120" cy="5056101"/>
          </a:xfrm>
        </p:grpSpPr>
        <p:pic>
          <p:nvPicPr>
            <p:cNvPr id="11" name="Picture 10" descr="HTML5 Logo">
              <a:extLst>
                <a:ext uri="{FF2B5EF4-FFF2-40B4-BE49-F238E27FC236}">
                  <a16:creationId xmlns:a16="http://schemas.microsoft.com/office/drawing/2014/main" id="{89905194-5A6B-4D43-B95F-7D52CF591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958" y="5641387"/>
              <a:ext cx="1925468" cy="2014900"/>
            </a:xfrm>
            <a:prstGeom prst="rect">
              <a:avLst/>
            </a:prstGeom>
          </p:spPr>
        </p:pic>
        <p:pic>
          <p:nvPicPr>
            <p:cNvPr id="12" name="Picture 11" descr="PDF WCAG 2.0 Logo">
              <a:extLst>
                <a:ext uri="{FF2B5EF4-FFF2-40B4-BE49-F238E27FC236}">
                  <a16:creationId xmlns:a16="http://schemas.microsoft.com/office/drawing/2014/main" id="{9B8AA8B8-236D-4472-B8B4-60CD9177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7" y="2600186"/>
              <a:ext cx="1669429" cy="20454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2F8211-CA52-4394-B87D-FBF6030685CC}"/>
                </a:ext>
              </a:extLst>
            </p:cNvPr>
            <p:cNvGrpSpPr/>
            <p:nvPr/>
          </p:nvGrpSpPr>
          <p:grpSpPr>
            <a:xfrm>
              <a:off x="2354306" y="3938076"/>
              <a:ext cx="2223291" cy="2710761"/>
              <a:chOff x="2354306" y="3938076"/>
              <a:chExt cx="2223291" cy="2710761"/>
            </a:xfrm>
          </p:grpSpPr>
          <p:pic>
            <p:nvPicPr>
              <p:cNvPr id="20" name="Picture 19" descr="PDF Logo">
                <a:extLst>
                  <a:ext uri="{FF2B5EF4-FFF2-40B4-BE49-F238E27FC236}">
                    <a16:creationId xmlns:a16="http://schemas.microsoft.com/office/drawing/2014/main" id="{E1F4B53E-4CC8-4A6F-80F0-133AB62AC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4306" y="3938076"/>
                <a:ext cx="2058037" cy="216140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422291-F4A7-45EA-80BB-C88C322B6E44}"/>
                  </a:ext>
                </a:extLst>
              </p:cNvPr>
              <p:cNvSpPr txBox="1"/>
              <p:nvPr/>
            </p:nvSpPr>
            <p:spPr>
              <a:xfrm>
                <a:off x="2656114" y="6064062"/>
                <a:ext cx="19214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5408F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Files your system generates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E897F7-BB84-4DAC-B2A3-0842C37E158F}"/>
                </a:ext>
              </a:extLst>
            </p:cNvPr>
            <p:cNvGrpSpPr/>
            <p:nvPr/>
          </p:nvGrpSpPr>
          <p:grpSpPr>
            <a:xfrm>
              <a:off x="5726216" y="3841920"/>
              <a:ext cx="2342089" cy="3175115"/>
              <a:chOff x="8135589" y="3982657"/>
              <a:chExt cx="2342089" cy="3175115"/>
            </a:xfrm>
          </p:grpSpPr>
          <p:pic>
            <p:nvPicPr>
              <p:cNvPr id="18" name="Picture 17" descr="Document Process Image">
                <a:extLst>
                  <a:ext uri="{FF2B5EF4-FFF2-40B4-BE49-F238E27FC236}">
                    <a16:creationId xmlns:a16="http://schemas.microsoft.com/office/drawing/2014/main" id="{46420C45-D7FB-4290-A38D-B72DD1355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5589" y="3982657"/>
                <a:ext cx="2342089" cy="2342089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AF1D86-6EF0-4C9B-A2DF-BE31F84F7938}"/>
                  </a:ext>
                </a:extLst>
              </p:cNvPr>
              <p:cNvSpPr txBox="1"/>
              <p:nvPr/>
            </p:nvSpPr>
            <p:spPr>
              <a:xfrm>
                <a:off x="8273321" y="6131427"/>
                <a:ext cx="2131787" cy="1026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5408F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Document Transform Process and AccessibilityNow Publisher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F15E7F-9729-45B3-A87F-675D21704F55}"/>
                </a:ext>
              </a:extLst>
            </p:cNvPr>
            <p:cNvCxnSpPr/>
            <p:nvPr/>
          </p:nvCxnSpPr>
          <p:spPr>
            <a:xfrm>
              <a:off x="4577597" y="5143500"/>
              <a:ext cx="1431317" cy="0"/>
            </a:xfrm>
            <a:prstGeom prst="straightConnector1">
              <a:avLst/>
            </a:prstGeom>
            <a:ln w="69850">
              <a:solidFill>
                <a:srgbClr val="25408F"/>
              </a:solidFill>
              <a:headEnd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82A447-2EF0-4DFD-B2FF-25EED8B05914}"/>
                </a:ext>
              </a:extLst>
            </p:cNvPr>
            <p:cNvCxnSpPr/>
            <p:nvPr/>
          </p:nvCxnSpPr>
          <p:spPr>
            <a:xfrm>
              <a:off x="7757653" y="5143500"/>
              <a:ext cx="1431317" cy="0"/>
            </a:xfrm>
            <a:prstGeom prst="straightConnector1">
              <a:avLst/>
            </a:prstGeom>
            <a:ln w="69850">
              <a:solidFill>
                <a:srgbClr val="25408F"/>
              </a:solidFill>
              <a:headEnd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A3C8A6-E654-455F-9C46-27C031DE89E0}"/>
                </a:ext>
              </a:extLst>
            </p:cNvPr>
            <p:cNvSpPr txBox="1"/>
            <p:nvPr/>
          </p:nvSpPr>
          <p:spPr>
            <a:xfrm>
              <a:off x="10296099" y="4968956"/>
              <a:ext cx="699184" cy="34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5408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</p:grp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1F9615-5357-474C-B1CB-8D8D5E1AEF94}"/>
              </a:ext>
            </a:extLst>
          </p:cNvPr>
          <p:cNvSpPr txBox="1">
            <a:spLocks/>
          </p:cNvSpPr>
          <p:nvPr/>
        </p:nvSpPr>
        <p:spPr>
          <a:xfrm>
            <a:off x="17649371" y="9739312"/>
            <a:ext cx="638629" cy="54768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C9F2E319-0919-499D-AD1F-7963255D1003}" type="slidenum">
              <a:rPr lang="id-ID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71600"/>
              <a:t>21</a:t>
            </a:fld>
            <a:endParaRPr lang="id-ID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65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49DBA-FAED-40D8-A2BF-304B3C6B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5"/>
            <a:ext cx="18288000" cy="9810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6E7D5-2C00-41A5-ADB2-2161825455E9}"/>
              </a:ext>
            </a:extLst>
          </p:cNvPr>
          <p:cNvSpPr txBox="1">
            <a:spLocks/>
          </p:cNvSpPr>
          <p:nvPr/>
        </p:nvSpPr>
        <p:spPr>
          <a:xfrm>
            <a:off x="17649370" y="9534525"/>
            <a:ext cx="638629" cy="54768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C9F2E319-0919-499D-AD1F-7963255D1003}" type="slidenum">
              <a:rPr lang="id-ID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71600"/>
              <a:t>22</a:t>
            </a:fld>
            <a:endParaRPr lang="id-ID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9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05934-309D-4B93-AD2D-E4337DE2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objects in PDF</a:t>
            </a:r>
          </a:p>
          <a:p>
            <a:r>
              <a:rPr lang="en-US" dirty="0"/>
              <a:t>Use comments for data</a:t>
            </a:r>
          </a:p>
          <a:p>
            <a:r>
              <a:rPr lang="en-US" dirty="0"/>
              <a:t>Use rolling codepoints</a:t>
            </a:r>
          </a:p>
          <a:p>
            <a:r>
              <a:rPr lang="en-US" dirty="0"/>
              <a:t>Use All-In-One fonts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2DF45-8A20-4A54-89CF-73E02A33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Not To Do In PDF </a:t>
            </a:r>
            <a:r>
              <a:rPr lang="en-US" dirty="0" err="1"/>
              <a:t>FIles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8C057-F141-42EF-9FF9-13C66137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35427-4FCE-4B5D-950B-A32A04ED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23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745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D8012E-CF33-4A62-AB3A-78CD9BB3F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9" y="158621"/>
            <a:ext cx="10889673" cy="71495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60116" y="6902166"/>
            <a:ext cx="12344400" cy="10801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defTabSz="1371371">
              <a:spcBef>
                <a:spcPct val="0"/>
              </a:spcBef>
              <a:defRPr/>
            </a:pPr>
            <a:r>
              <a:rPr lang="en-CA" sz="6000" b="1" dirty="0">
                <a:solidFill>
                  <a:srgbClr val="4A66AC"/>
                </a:solidFill>
                <a:latin typeface="Arial" pitchFamily="34" charset="0"/>
                <a:cs typeface="Arial" pitchFamily="34" charset="0"/>
              </a:rPr>
              <a:t>Learn More</a:t>
            </a:r>
            <a:endParaRPr lang="en-US" sz="6000" b="1" dirty="0">
              <a:solidFill>
                <a:srgbClr val="4A66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0116" y="7773890"/>
            <a:ext cx="11970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371"/>
            <a:r>
              <a:rPr lang="en-GB" sz="3600" dirty="0">
                <a:solidFill>
                  <a:prstClr val="black"/>
                </a:solidFill>
                <a:latin typeface="Arial Narrow" pitchFamily="34" charset="0"/>
              </a:rPr>
              <a:t>Find us on Facebook, LinkedIn, Twitter and Google+</a:t>
            </a:r>
            <a:br>
              <a:rPr lang="en-GB" sz="36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Visit: </a:t>
            </a:r>
            <a:r>
              <a:rPr lang="en-GB" sz="3600" b="1" dirty="0">
                <a:solidFill>
                  <a:prstClr val="black"/>
                </a:solidFill>
                <a:latin typeface="Arial Narrow" pitchFamily="34" charset="0"/>
                <a:hlinkClick r:id="rId4" tooltip="Crawford Tech website"/>
              </a:rPr>
              <a:t>www.crawfordtech.com</a:t>
            </a:r>
            <a:r>
              <a:rPr lang="en-GB" sz="3600" dirty="0">
                <a:solidFill>
                  <a:prstClr val="black"/>
                </a:solidFill>
                <a:latin typeface="Arial Narrow" pitchFamily="34" charset="0"/>
              </a:rPr>
              <a:t> or </a:t>
            </a:r>
            <a:br>
              <a:rPr lang="en-GB" sz="36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GB" sz="36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  <a:hlinkClick r:id="rId5" tooltip="Matt's email"/>
              </a:rPr>
              <a:t>sales@crawfordtech.com</a:t>
            </a:r>
            <a:endParaRPr lang="en-GB" sz="3600" b="1" dirty="0">
              <a:solidFill>
                <a:prstClr val="black"/>
              </a:solidFill>
              <a:latin typeface="Arial Narrow" pitchFamily="34" charset="0"/>
            </a:endParaRPr>
          </a:p>
          <a:p>
            <a:pPr defTabSz="1371371"/>
            <a:r>
              <a:rPr lang="en-GB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Phone: 1-866-679-0864 </a:t>
            </a:r>
            <a:endParaRPr lang="en-GB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ind us on Facebook, Linkedin, Twitter" title="Find us on Facebook, Linkedin, Twit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0307" y="7361948"/>
            <a:ext cx="424598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096296" y="9698182"/>
            <a:ext cx="876299" cy="384032"/>
          </a:xfrm>
        </p:spPr>
        <p:txBody>
          <a:bodyPr/>
          <a:lstStyle/>
          <a:p>
            <a:pPr defTabSz="1371371"/>
            <a:fld id="{C9E3AFC7-270A-4247-83D7-4F2F6CE5298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71371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6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99011-3E98-4E16-80A1-88E626DC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43" y="3406646"/>
            <a:ext cx="9064571" cy="2330067"/>
          </a:xfrm>
        </p:spPr>
        <p:txBody>
          <a:bodyPr>
            <a:normAutofit/>
          </a:bodyPr>
          <a:lstStyle/>
          <a:p>
            <a:r>
              <a:rPr lang="en-US" sz="3600" dirty="0"/>
              <a:t>Enterprise Output Management</a:t>
            </a:r>
          </a:p>
          <a:p>
            <a:r>
              <a:rPr lang="en-US" sz="3600" dirty="0"/>
              <a:t>Content Services</a:t>
            </a:r>
          </a:p>
          <a:p>
            <a:r>
              <a:rPr lang="en-US" sz="3600" dirty="0"/>
              <a:t>Document Accessibility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21714-9A6F-4348-8471-82E3DB9D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CrawfordTech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40FAF-22FC-41E6-9A65-509C1DE89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2253021"/>
            <a:ext cx="8212305" cy="1064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A37E8-F742-450D-BC26-A7219D741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14" y="2134049"/>
            <a:ext cx="6411980" cy="1136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8AF27-CD7B-490B-9962-9D337B16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594888"/>
            <a:ext cx="4224624" cy="141442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1CBDF2E-B075-40D5-90AE-57C3A5354F3D}"/>
              </a:ext>
            </a:extLst>
          </p:cNvPr>
          <p:cNvSpPr txBox="1">
            <a:spLocks/>
          </p:cNvSpPr>
          <p:nvPr/>
        </p:nvSpPr>
        <p:spPr>
          <a:xfrm>
            <a:off x="10073396" y="3289222"/>
            <a:ext cx="8044123" cy="2305666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Professional Services for ECM/capture</a:t>
            </a:r>
          </a:p>
          <a:p>
            <a:r>
              <a:rPr lang="en-US" sz="3600" dirty="0"/>
              <a:t>Data Archiving</a:t>
            </a:r>
          </a:p>
          <a:p>
            <a:r>
              <a:rPr lang="en-US" sz="3600" dirty="0"/>
              <a:t>Application Decommissioning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D9200C1-C7EA-4EBB-A769-6D4C88E0D57C}"/>
              </a:ext>
            </a:extLst>
          </p:cNvPr>
          <p:cNvSpPr txBox="1">
            <a:spLocks/>
          </p:cNvSpPr>
          <p:nvPr/>
        </p:nvSpPr>
        <p:spPr>
          <a:xfrm>
            <a:off x="1033543" y="7009310"/>
            <a:ext cx="9064571" cy="6880354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Government &amp; Education focused solutions</a:t>
            </a:r>
          </a:p>
          <a:p>
            <a:r>
              <a:rPr lang="en-US" sz="3600" dirty="0"/>
              <a:t>Web &amp; Document Accessibility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8ABD8E2-68D7-4D34-B46A-40AC34A382E2}"/>
              </a:ext>
            </a:extLst>
          </p:cNvPr>
          <p:cNvSpPr txBox="1">
            <a:spLocks/>
          </p:cNvSpPr>
          <p:nvPr/>
        </p:nvSpPr>
        <p:spPr>
          <a:xfrm>
            <a:off x="10073396" y="7009310"/>
            <a:ext cx="9064571" cy="6880354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Self-serve portal</a:t>
            </a:r>
          </a:p>
          <a:p>
            <a:r>
              <a:rPr lang="en-US" sz="3600" dirty="0"/>
              <a:t>Fast cost-effective document accessibility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338DC-EC12-4D29-A6F8-CEE548344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38" y="5726766"/>
            <a:ext cx="6199561" cy="11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05D0F-03BB-4C50-B216-880AFCA7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65" y="2005446"/>
            <a:ext cx="18276501" cy="101602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8DD06E-8A7E-42B8-9AF5-268BA1E7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2241813"/>
            <a:ext cx="15773400" cy="6880354"/>
          </a:xfrm>
        </p:spPr>
        <p:txBody>
          <a:bodyPr/>
          <a:lstStyle/>
          <a:p>
            <a:r>
              <a:rPr lang="en-US" sz="4400" dirty="0"/>
              <a:t>Group of companies with over 140 employees</a:t>
            </a:r>
          </a:p>
          <a:p>
            <a:r>
              <a:rPr lang="en-US" sz="4400" dirty="0"/>
              <a:t>Organic debt-free double-digit growth</a:t>
            </a:r>
          </a:p>
          <a:p>
            <a:r>
              <a:rPr lang="en-US" sz="4400" dirty="0"/>
              <a:t>1,800 Customers on 6 continents </a:t>
            </a:r>
          </a:p>
          <a:p>
            <a:pPr lvl="1"/>
            <a:r>
              <a:rPr lang="en-US" sz="4000" dirty="0">
                <a:solidFill>
                  <a:srgbClr val="042066"/>
                </a:solidFill>
              </a:rPr>
              <a:t>7 out of the top 10 banks in America </a:t>
            </a:r>
          </a:p>
          <a:p>
            <a:pPr lvl="1"/>
            <a:r>
              <a:rPr lang="en-US" sz="4000" dirty="0">
                <a:solidFill>
                  <a:srgbClr val="042066"/>
                </a:solidFill>
              </a:rPr>
              <a:t>17 out of top 20 insurance companies</a:t>
            </a:r>
          </a:p>
          <a:p>
            <a:pPr lvl="1"/>
            <a:r>
              <a:rPr lang="en-US" sz="4000" dirty="0">
                <a:solidFill>
                  <a:srgbClr val="042066"/>
                </a:solidFill>
              </a:rPr>
              <a:t>The 3 largest healthcare payers in the U.S.</a:t>
            </a:r>
          </a:p>
          <a:p>
            <a:pPr lvl="1"/>
            <a:r>
              <a:rPr lang="en-US" sz="4000" dirty="0">
                <a:solidFill>
                  <a:srgbClr val="042066"/>
                </a:solidFill>
              </a:rPr>
              <a:t>Print Services Providers of all sizes worldwide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791E9-A03C-4A70-A39F-C41D0F44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CrawfordTech Footprint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550E8-8B6F-4B1E-9FA2-F330899F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4</a:t>
            </a:fld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9B4C6-231F-4B5B-B477-59C66F482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238" y="8196072"/>
            <a:ext cx="3681597" cy="19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Winning Crawford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2437" y="9483545"/>
            <a:ext cx="6172200" cy="547688"/>
          </a:xfrm>
        </p:spPr>
        <p:txBody>
          <a:bodyPr/>
          <a:lstStyle/>
          <a:p>
            <a:r>
              <a:rPr lang="en-US"/>
              <a:t>Crawford Technologies</a:t>
            </a:r>
            <a:endParaRPr lang="id-ID" dirty="0"/>
          </a:p>
        </p:txBody>
      </p:sp>
      <p:pic>
        <p:nvPicPr>
          <p:cNvPr id="6" name="Picture 5" descr="2012-Tech-Fast-500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922" y="4388685"/>
            <a:ext cx="4173862" cy="2311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601" y="2206582"/>
            <a:ext cx="1845302" cy="185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0" y="1988382"/>
            <a:ext cx="1945663" cy="194566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309" y="6667747"/>
            <a:ext cx="1452152" cy="2410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5" y="2320314"/>
            <a:ext cx="1722311" cy="1777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10" y="2274996"/>
            <a:ext cx="1713916" cy="1713916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499" y="6667747"/>
            <a:ext cx="1452152" cy="24105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356" y="6667747"/>
            <a:ext cx="1463040" cy="2422568"/>
          </a:xfrm>
          <a:prstGeom prst="rect">
            <a:avLst/>
          </a:prstGeom>
        </p:spPr>
      </p:pic>
      <p:grpSp>
        <p:nvGrpSpPr>
          <p:cNvPr id="19" name="Group 1"/>
          <p:cNvGrpSpPr/>
          <p:nvPr/>
        </p:nvGrpSpPr>
        <p:grpSpPr>
          <a:xfrm>
            <a:off x="4562473" y="2308326"/>
            <a:ext cx="1705412" cy="1760072"/>
            <a:chOff x="6272428" y="266460"/>
            <a:chExt cx="956883" cy="987552"/>
          </a:xfrm>
        </p:grpSpPr>
        <p:pic>
          <p:nvPicPr>
            <p:cNvPr id="20" name="Picture 19" descr="XPLOR award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2428" y="266460"/>
              <a:ext cx="956883" cy="98755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654085" y="960983"/>
              <a:ext cx="452589" cy="259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2008</a:t>
              </a:r>
              <a:endParaRPr lang="en-US" sz="1400" dirty="0"/>
            </a:p>
          </p:txBody>
        </p:sp>
      </p:grpSp>
      <p:pic>
        <p:nvPicPr>
          <p:cNvPr id="22" name="Picture 2" descr="D:\My Documents\CTI\Media\Media_2012\Branham300_2012\2012Branham300_MediaKit_Final\2012Branham300_Bad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43818" y="6691978"/>
            <a:ext cx="1570435" cy="2362110"/>
          </a:xfrm>
          <a:prstGeom prst="rect">
            <a:avLst/>
          </a:prstGeom>
          <a:noFill/>
        </p:spPr>
      </p:pic>
      <p:grpSp>
        <p:nvGrpSpPr>
          <p:cNvPr id="23" name="Group 10"/>
          <p:cNvGrpSpPr/>
          <p:nvPr/>
        </p:nvGrpSpPr>
        <p:grpSpPr>
          <a:xfrm>
            <a:off x="341246" y="6877765"/>
            <a:ext cx="2275825" cy="1561053"/>
            <a:chOff x="3779912" y="116632"/>
            <a:chExt cx="1559794" cy="101740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r="59821"/>
            <a:stretch>
              <a:fillRect/>
            </a:stretch>
          </p:blipFill>
          <p:spPr bwMode="auto">
            <a:xfrm>
              <a:off x="3804293" y="116632"/>
              <a:ext cx="1535413" cy="64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779912" y="76470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Best of Show 2009</a:t>
              </a:r>
            </a:p>
            <a:p>
              <a:pPr algn="ctr"/>
              <a:r>
                <a:rPr lang="en-US" sz="900" dirty="0"/>
                <a:t>Honorable Mention</a:t>
              </a:r>
            </a:p>
          </p:txBody>
        </p:sp>
      </p:grpSp>
      <p:pic>
        <p:nvPicPr>
          <p:cNvPr id="27" name="Picture 3" descr="Inline imag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473" y="5030440"/>
            <a:ext cx="4441197" cy="88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27" y="2320314"/>
            <a:ext cx="1685240" cy="1685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75" y="6875602"/>
            <a:ext cx="4752528" cy="14377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01" y="2143302"/>
            <a:ext cx="1834283" cy="183428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90761" y="6790337"/>
            <a:ext cx="2295062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EMC World 2015 Partner Innovation Award for </a:t>
            </a:r>
            <a:r>
              <a:rPr lang="en-US" b="1" dirty="0" err="1"/>
              <a:t>InfoArchive</a:t>
            </a:r>
            <a:r>
              <a:rPr lang="en-US" b="1" dirty="0"/>
              <a:t> Solution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93" y="4346529"/>
            <a:ext cx="1203015" cy="1765752"/>
          </a:xfrm>
          <a:prstGeom prst="rect">
            <a:avLst/>
          </a:prstGeom>
        </p:spPr>
      </p:pic>
      <p:pic>
        <p:nvPicPr>
          <p:cNvPr id="1026" name="Picture 2" descr="P500_DA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250" y="4335940"/>
            <a:ext cx="1174011" cy="17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ROFIT_500_LOGO_EN_2013_BLB_Yea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170" y="4335940"/>
            <a:ext cx="998953" cy="1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830" y="4370815"/>
            <a:ext cx="1022618" cy="16935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22313" y="4358124"/>
            <a:ext cx="1269841" cy="19646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1407" y="4344024"/>
            <a:ext cx="1205701" cy="1725232"/>
          </a:xfrm>
          <a:prstGeom prst="rect">
            <a:avLst/>
          </a:prstGeom>
        </p:spPr>
      </p:pic>
      <p:pic>
        <p:nvPicPr>
          <p:cNvPr id="31" name="Content Placeholder 6">
            <a:extLst>
              <a:ext uri="{FF2B5EF4-FFF2-40B4-BE49-F238E27FC236}">
                <a16:creationId xmlns:a16="http://schemas.microsoft.com/office/drawing/2014/main" id="{23FF3A3C-7CF5-4120-AA3E-F6AC87012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289" y="6667747"/>
            <a:ext cx="1590378" cy="23759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915DA-9593-47B9-AE06-2B49E0446EE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312" y="4098183"/>
            <a:ext cx="1675355" cy="2262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2FC863-475F-49DF-87DA-714CDB51BB7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4" y="1988382"/>
            <a:ext cx="2844437" cy="28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4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801D3-0FDE-4C9D-8C9E-BF695CCA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67" y="2253021"/>
            <a:ext cx="17030700" cy="68803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Print Center Management	Workflow optimization and automation</a:t>
            </a:r>
          </a:p>
          <a:p>
            <a:pPr marL="0" indent="0">
              <a:buNone/>
            </a:pPr>
            <a:r>
              <a:rPr lang="en-US" dirty="0" err="1"/>
              <a:t>eDeliveryNow</a:t>
            </a:r>
            <a:r>
              <a:rPr lang="en-US" dirty="0"/>
              <a:t>			Modern </a:t>
            </a:r>
            <a:r>
              <a:rPr lang="en-US" dirty="0" err="1"/>
              <a:t>eDelivery</a:t>
            </a:r>
            <a:r>
              <a:rPr lang="en-US" dirty="0"/>
              <a:t> platform</a:t>
            </a:r>
          </a:p>
          <a:p>
            <a:pPr marL="0" indent="0">
              <a:buNone/>
            </a:pPr>
            <a:r>
              <a:rPr lang="en-US" dirty="0" err="1"/>
              <a:t>AccessibilityNow</a:t>
            </a:r>
            <a:r>
              <a:rPr lang="en-US" dirty="0"/>
              <a:t>			Complete document accessibility platform</a:t>
            </a:r>
          </a:p>
          <a:p>
            <a:pPr marL="0" indent="0">
              <a:buNone/>
            </a:pPr>
            <a:r>
              <a:rPr lang="en-US" dirty="0"/>
              <a:t>Content Services			Combining Archiving and ECM with </a:t>
            </a:r>
            <a:r>
              <a:rPr lang="en-US" dirty="0" err="1"/>
              <a:t>eDelivery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Quality Assurance			Document quality control solutions</a:t>
            </a:r>
          </a:p>
          <a:p>
            <a:pPr marL="0" indent="0">
              <a:buNone/>
            </a:pPr>
            <a:r>
              <a:rPr lang="en-US" dirty="0"/>
              <a:t>Security				Document security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B71B12-11F6-4759-A9B1-F3EC941B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HelveticaNeueLT Com 45 Lt" pitchFamily="34" charset="0"/>
              </a:rPr>
              <a:t>The Future of Customer Communications Delivery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A8BCA-61B7-4FAA-8F90-69B81BC0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EF2EC-3058-4887-8116-4BCB595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088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20C01-9AF1-48EF-9952-59FD3302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3" y="2103508"/>
            <a:ext cx="13806237" cy="7011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1996 Built PDF creation library</a:t>
            </a:r>
          </a:p>
          <a:p>
            <a:pPr marL="0" indent="0">
              <a:buNone/>
            </a:pPr>
            <a:r>
              <a:rPr lang="en-US" dirty="0"/>
              <a:t>2003 Built PDF Merge functionality</a:t>
            </a:r>
          </a:p>
          <a:p>
            <a:pPr marL="0" indent="0">
              <a:buNone/>
            </a:pPr>
            <a:r>
              <a:rPr lang="en-US" dirty="0"/>
              <a:t>2007 CrawfordTech joins PDF Association</a:t>
            </a:r>
          </a:p>
          <a:p>
            <a:pPr marL="0" indent="0">
              <a:buNone/>
            </a:pPr>
            <a:r>
              <a:rPr lang="en-US" dirty="0"/>
              <a:t>2007 Built PDF/A creation capability</a:t>
            </a:r>
          </a:p>
          <a:p>
            <a:pPr marL="0" indent="0">
              <a:buNone/>
            </a:pPr>
            <a:r>
              <a:rPr lang="en-US" dirty="0"/>
              <a:t>2009 Built PDF Interpreter</a:t>
            </a:r>
          </a:p>
          <a:p>
            <a:pPr marL="0" indent="0">
              <a:buNone/>
            </a:pPr>
            <a:r>
              <a:rPr lang="en-US" dirty="0"/>
              <a:t>2011 Built PDF Normalizer with optimization capabilities</a:t>
            </a:r>
          </a:p>
          <a:p>
            <a:pPr marL="0" indent="0">
              <a:buNone/>
            </a:pPr>
            <a:r>
              <a:rPr lang="en-US" dirty="0"/>
              <a:t>2013 Built PDF/UA creation capability</a:t>
            </a:r>
          </a:p>
          <a:p>
            <a:pPr marL="0" indent="0">
              <a:buNone/>
            </a:pPr>
            <a:r>
              <a:rPr lang="en-US" dirty="0"/>
              <a:t>2016 Added WCAG 2.0 Accessible PDF creation capability</a:t>
            </a:r>
          </a:p>
          <a:p>
            <a:pPr marL="0" indent="0">
              <a:buNone/>
            </a:pPr>
            <a:r>
              <a:rPr lang="en-US" dirty="0"/>
              <a:t>2017 Built Automatic Accessibility Tagging software for PDF</a:t>
            </a:r>
          </a:p>
          <a:p>
            <a:pPr marL="0" indent="0">
              <a:buNone/>
            </a:pPr>
            <a:r>
              <a:rPr lang="en-US" dirty="0"/>
              <a:t>2019 Launched </a:t>
            </a:r>
            <a:r>
              <a:rPr lang="en-US" dirty="0" err="1"/>
              <a:t>AccessibilityNow</a:t>
            </a:r>
            <a:r>
              <a:rPr lang="en-US" dirty="0"/>
              <a:t> 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D41C6-57BE-48FF-A831-3515520D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CrawfordTech PDF History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6E45-2F0C-40A9-BB34-5BE56006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CA339-0362-492B-8E5E-7F63B1AB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7</a:t>
            </a:fld>
            <a:endParaRPr lang="id-ID" dirty="0"/>
          </a:p>
        </p:txBody>
      </p:sp>
      <p:pic>
        <p:nvPicPr>
          <p:cNvPr id="7" name="Picture 6" descr="PDF Logo">
            <a:extLst>
              <a:ext uri="{FF2B5EF4-FFF2-40B4-BE49-F238E27FC236}">
                <a16:creationId xmlns:a16="http://schemas.microsoft.com/office/drawing/2014/main" id="{714DCDCC-D35A-44C5-9C08-1AC3D464D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EF07CC2-D5AA-4AB0-BB7B-C0F596E93B65}"/>
              </a:ext>
            </a:extLst>
          </p:cNvPr>
          <p:cNvSpPr/>
          <p:nvPr/>
        </p:nvSpPr>
        <p:spPr>
          <a:xfrm>
            <a:off x="673768" y="2146111"/>
            <a:ext cx="1604211" cy="6837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CA651C-7566-4273-BDAB-60A34E2A8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Performance</a:t>
            </a:r>
          </a:p>
          <a:p>
            <a:r>
              <a:rPr lang="en-US" dirty="0"/>
              <a:t>Printing Performance</a:t>
            </a:r>
          </a:p>
          <a:p>
            <a:r>
              <a:rPr lang="en-US" dirty="0"/>
              <a:t>Storage size</a:t>
            </a:r>
          </a:p>
          <a:p>
            <a:r>
              <a:rPr lang="en-US" dirty="0"/>
              <a:t>Print Quality</a:t>
            </a:r>
          </a:p>
          <a:p>
            <a:r>
              <a:rPr lang="en-US" dirty="0" err="1"/>
              <a:t>eDelivery</a:t>
            </a:r>
            <a:endParaRPr lang="en-US" dirty="0"/>
          </a:p>
          <a:p>
            <a:r>
              <a:rPr lang="en-US" dirty="0"/>
              <a:t>Accessibility (WCAG and PDF/UA)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1A2B1-0A6B-4B5A-BD95-37B95BD5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Optimization Areas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ACDA6-FCEC-4AB8-8A10-5AF1EBE1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C2D2-AB8D-4C8D-8B1E-5D41E9BE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8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3065135B-09F9-4730-9187-32EE5722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EAA12-441C-44E7-9A62-7CCDF3E1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Mismatched creation</a:t>
            </a:r>
          </a:p>
          <a:p>
            <a:r>
              <a:rPr lang="en-US" dirty="0"/>
              <a:t>Poor creation software (but it was cheap!)</a:t>
            </a:r>
          </a:p>
          <a:p>
            <a:r>
              <a:rPr lang="en-US" dirty="0"/>
              <a:t>Storage costs</a:t>
            </a:r>
          </a:p>
          <a:p>
            <a:r>
              <a:rPr lang="en-US" dirty="0"/>
              <a:t>Repurposing</a:t>
            </a:r>
          </a:p>
          <a:p>
            <a:r>
              <a:rPr lang="en-US" dirty="0"/>
              <a:t>Standards compliance (i.e. PDF/A)</a:t>
            </a:r>
          </a:p>
          <a:p>
            <a:r>
              <a:rPr lang="en-US" dirty="0"/>
              <a:t>Poor concatenation of PDF files</a:t>
            </a:r>
          </a:p>
          <a:p>
            <a:r>
              <a:rPr lang="en-US" dirty="0"/>
              <a:t>Vendor confusion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09D7C-6007-4242-8BE1-4CCE07D8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Problem Causes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8E0E-04B7-4459-8503-567A8A7D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D3756-4A6F-49A9-9B10-2096B30F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9</a:t>
            </a:fld>
            <a:endParaRPr lang="id-ID" dirty="0"/>
          </a:p>
        </p:txBody>
      </p:sp>
      <p:pic>
        <p:nvPicPr>
          <p:cNvPr id="6" name="Picture 5" descr="PDF Logo">
            <a:extLst>
              <a:ext uri="{FF2B5EF4-FFF2-40B4-BE49-F238E27FC236}">
                <a16:creationId xmlns:a16="http://schemas.microsoft.com/office/drawing/2014/main" id="{BCAAFF3D-0D33-4B63-88B3-EE789953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46" y="136830"/>
            <a:ext cx="1886283" cy="2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71001</TotalTime>
  <Words>1049</Words>
  <Application>Microsoft Office PowerPoint</Application>
  <PresentationFormat>Custom</PresentationFormat>
  <Paragraphs>216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Century Gothic</vt:lpstr>
      <vt:lpstr>HelveticaNeueLT Com 45 Lt</vt:lpstr>
      <vt:lpstr>Wingdings</vt:lpstr>
      <vt:lpstr>Office Theme</vt:lpstr>
      <vt:lpstr>Custom Design</vt:lpstr>
      <vt:lpstr>Crawford Technologies</vt:lpstr>
      <vt:lpstr>Meet us</vt:lpstr>
      <vt:lpstr>Introducing the CrawfordTech family</vt:lpstr>
      <vt:lpstr>CrawfordTech Footprint</vt:lpstr>
      <vt:lpstr>Award Winning Crawford Technologies</vt:lpstr>
      <vt:lpstr>The Future of Customer Communications Delivery</vt:lpstr>
      <vt:lpstr>CrawfordTech PDF History</vt:lpstr>
      <vt:lpstr>PDF Optimization Areas</vt:lpstr>
      <vt:lpstr>PDF Problem Causes</vt:lpstr>
      <vt:lpstr>Vendor Confusion</vt:lpstr>
      <vt:lpstr>PDF Performance Issue Causes</vt:lpstr>
      <vt:lpstr>Printing and Processing Performance</vt:lpstr>
      <vt:lpstr>Breaking the PDF Optimization Logjam</vt:lpstr>
      <vt:lpstr>PDF Optimization Case Study</vt:lpstr>
      <vt:lpstr>PDF Storage Size Issue Causes</vt:lpstr>
      <vt:lpstr>PDF Concatenation Issues</vt:lpstr>
      <vt:lpstr>CrawfordTech Solutions</vt:lpstr>
      <vt:lpstr>Print Quality</vt:lpstr>
      <vt:lpstr>eDelivery</vt:lpstr>
      <vt:lpstr>Accessibilty</vt:lpstr>
      <vt:lpstr>AccessibilityNow Publisher</vt:lpstr>
      <vt:lpstr>PowerPoint Presentation</vt:lpstr>
      <vt:lpstr>Things Not To Do In PDF FIles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ciluk baa</dc:title>
  <dc:creator>Dedi Juniadi</dc:creator>
  <cp:lastModifiedBy>Ernie Crawford</cp:lastModifiedBy>
  <cp:revision>837</cp:revision>
  <dcterms:created xsi:type="dcterms:W3CDTF">2014-12-03T01:56:27Z</dcterms:created>
  <dcterms:modified xsi:type="dcterms:W3CDTF">2019-09-03T02:10:29Z</dcterms:modified>
</cp:coreProperties>
</file>