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89" r:id="rId4"/>
    <p:sldId id="275" r:id="rId5"/>
    <p:sldId id="281" r:id="rId6"/>
    <p:sldId id="300" r:id="rId7"/>
    <p:sldId id="283" r:id="rId8"/>
    <p:sldId id="286" r:id="rId9"/>
    <p:sldId id="287" r:id="rId10"/>
    <p:sldId id="285" r:id="rId11"/>
    <p:sldId id="290" r:id="rId12"/>
    <p:sldId id="298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301" r:id="rId21"/>
    <p:sldId id="299" r:id="rId22"/>
  </p:sldIdLst>
  <p:sldSz cx="13004800" cy="9753600"/>
  <p:notesSz cx="7077075" cy="9363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2A962-DE7F-4A04-9C9D-1CA58C1916FC}" v="10" dt="2020-02-28T18:19:57.06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DDE"/>
          </a:solidFill>
        </a:fill>
      </a:tcStyle>
    </a:wholeTbl>
    <a:band2H>
      <a:tcTxStyle/>
      <a:tcStyle>
        <a:tcBdr/>
        <a:fill>
          <a:solidFill>
            <a:srgbClr val="ECE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2D3"/>
          </a:solidFill>
        </a:fill>
      </a:tcStyle>
    </a:wholeTbl>
    <a:band2H>
      <a:tcTxStyle/>
      <a:tcStyle>
        <a:tcBdr/>
        <a:fill>
          <a:solidFill>
            <a:srgbClr val="F6F1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8DE"/>
          </a:solidFill>
        </a:fill>
      </a:tcStyle>
    </a:wholeTbl>
    <a:band2H>
      <a:tcTxStyle/>
      <a:tcStyle>
        <a:tcBdr/>
        <a:fill>
          <a:solidFill>
            <a:srgbClr val="EDED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C5C5C"/>
        </a:fontRef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C5C5C"/>
              </a:solidFill>
              <a:prstDash val="solid"/>
              <a:round/>
            </a:ln>
          </a:top>
          <a:bottom>
            <a:ln w="254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C5C5C"/>
              </a:solidFill>
              <a:prstDash val="solid"/>
              <a:round/>
            </a:ln>
          </a:top>
          <a:bottom>
            <a:ln w="254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5C5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5C5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C5C5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12700" cap="flat">
              <a:solidFill>
                <a:srgbClr val="5C5C5C"/>
              </a:solidFill>
              <a:prstDash val="solid"/>
              <a:round/>
            </a:ln>
          </a:top>
          <a:bottom>
            <a:ln w="127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solidFill>
            <a:srgbClr val="5C5C5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12700" cap="flat">
              <a:solidFill>
                <a:srgbClr val="5C5C5C"/>
              </a:solidFill>
              <a:prstDash val="solid"/>
              <a:round/>
            </a:ln>
          </a:top>
          <a:bottom>
            <a:ln w="127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solidFill>
            <a:srgbClr val="5C5C5C">
              <a:alpha val="20000"/>
            </a:srgbClr>
          </a:solidFill>
        </a:fill>
      </a:tcStyle>
    </a:firstCol>
    <a:lastRow>
      <a:tcTxStyle b="on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50800" cap="flat">
              <a:solidFill>
                <a:srgbClr val="5C5C5C"/>
              </a:solidFill>
              <a:prstDash val="solid"/>
              <a:round/>
            </a:ln>
          </a:top>
          <a:bottom>
            <a:ln w="127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5C5C5C"/>
              </a:solidFill>
              <a:prstDash val="solid"/>
              <a:round/>
            </a:ln>
          </a:left>
          <a:right>
            <a:ln w="12700" cap="flat">
              <a:solidFill>
                <a:srgbClr val="5C5C5C"/>
              </a:solidFill>
              <a:prstDash val="solid"/>
              <a:round/>
            </a:ln>
          </a:right>
          <a:top>
            <a:ln w="12700" cap="flat">
              <a:solidFill>
                <a:srgbClr val="5C5C5C"/>
              </a:solidFill>
              <a:prstDash val="solid"/>
              <a:round/>
            </a:ln>
          </a:top>
          <a:bottom>
            <a:ln w="25400" cap="flat">
              <a:solidFill>
                <a:srgbClr val="5C5C5C"/>
              </a:solidFill>
              <a:prstDash val="solid"/>
              <a:round/>
            </a:ln>
          </a:bottom>
          <a:insideH>
            <a:ln w="12700" cap="flat">
              <a:solidFill>
                <a:srgbClr val="5C5C5C"/>
              </a:solidFill>
              <a:prstDash val="solid"/>
              <a:round/>
            </a:ln>
          </a:insideH>
          <a:insideV>
            <a:ln w="12700" cap="flat">
              <a:solidFill>
                <a:srgbClr val="5C5C5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799" autoAdjust="0"/>
  </p:normalViewPr>
  <p:slideViewPr>
    <p:cSldViewPr snapToGrid="0">
      <p:cViewPr varScale="1">
        <p:scale>
          <a:sx n="57" d="100"/>
          <a:sy n="57" d="100"/>
        </p:scale>
        <p:origin x="185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Hempel" userId="287ef55926f49915" providerId="LiveId" clId="{71A465C5-0AFD-4244-99BB-7086E408DB35}"/>
    <pc:docChg chg="custSel addSld delSld modSld modMainMaster">
      <pc:chgData name="Matt Hempel" userId="287ef55926f49915" providerId="LiveId" clId="{71A465C5-0AFD-4244-99BB-7086E408DB35}" dt="2020-02-28T18:56:51.287" v="898" actId="1076"/>
      <pc:docMkLst>
        <pc:docMk/>
      </pc:docMkLst>
      <pc:sldChg chg="modSp mod">
        <pc:chgData name="Matt Hempel" userId="287ef55926f49915" providerId="LiveId" clId="{71A465C5-0AFD-4244-99BB-7086E408DB35}" dt="2020-02-28T18:56:13.026" v="897" actId="20577"/>
        <pc:sldMkLst>
          <pc:docMk/>
          <pc:sldMk cId="0" sldId="256"/>
        </pc:sldMkLst>
        <pc:spChg chg="mod">
          <ac:chgData name="Matt Hempel" userId="287ef55926f49915" providerId="LiveId" clId="{71A465C5-0AFD-4244-99BB-7086E408DB35}" dt="2020-02-28T18:56:13.026" v="897" actId="20577"/>
          <ac:spMkLst>
            <pc:docMk/>
            <pc:sldMk cId="0" sldId="256"/>
            <ac:spMk id="135" creationId="{00000000-0000-0000-0000-000000000000}"/>
          </ac:spMkLst>
        </pc:spChg>
      </pc:sldChg>
      <pc:sldChg chg="delSp modSp mod">
        <pc:chgData name="Matt Hempel" userId="287ef55926f49915" providerId="LiveId" clId="{71A465C5-0AFD-4244-99BB-7086E408DB35}" dt="2020-02-28T14:16:49.101" v="67" actId="1076"/>
        <pc:sldMkLst>
          <pc:docMk/>
          <pc:sldMk cId="265151459" sldId="275"/>
        </pc:sldMkLst>
        <pc:picChg chg="mod">
          <ac:chgData name="Matt Hempel" userId="287ef55926f49915" providerId="LiveId" clId="{71A465C5-0AFD-4244-99BB-7086E408DB35}" dt="2020-02-28T14:16:49.101" v="67" actId="1076"/>
          <ac:picMkLst>
            <pc:docMk/>
            <pc:sldMk cId="265151459" sldId="275"/>
            <ac:picMk id="2" creationId="{C706FAD6-44CC-4623-9DD2-51316C939897}"/>
          </ac:picMkLst>
        </pc:picChg>
        <pc:picChg chg="del">
          <ac:chgData name="Matt Hempel" userId="287ef55926f49915" providerId="LiveId" clId="{71A465C5-0AFD-4244-99BB-7086E408DB35}" dt="2020-02-28T14:16:45.440" v="66"/>
          <ac:picMkLst>
            <pc:docMk/>
            <pc:sldMk cId="265151459" sldId="275"/>
            <ac:picMk id="4" creationId="{546D6155-0FC0-40FA-8602-DF2F3EAE89EA}"/>
          </ac:picMkLst>
        </pc:picChg>
        <pc:picChg chg="mod">
          <ac:chgData name="Matt Hempel" userId="287ef55926f49915" providerId="LiveId" clId="{71A465C5-0AFD-4244-99BB-7086E408DB35}" dt="2020-02-28T13:50:24.361" v="55" actId="962"/>
          <ac:picMkLst>
            <pc:docMk/>
            <pc:sldMk cId="265151459" sldId="275"/>
            <ac:picMk id="7" creationId="{FE880BBA-EC9A-447A-B165-84F98620509F}"/>
          </ac:picMkLst>
        </pc:picChg>
      </pc:sldChg>
      <pc:sldChg chg="modSp mod">
        <pc:chgData name="Matt Hempel" userId="287ef55926f49915" providerId="LiveId" clId="{71A465C5-0AFD-4244-99BB-7086E408DB35}" dt="2020-02-28T13:49:41.437" v="10" actId="20577"/>
        <pc:sldMkLst>
          <pc:docMk/>
          <pc:sldMk cId="88105854" sldId="276"/>
        </pc:sldMkLst>
        <pc:spChg chg="mod">
          <ac:chgData name="Matt Hempel" userId="287ef55926f49915" providerId="LiveId" clId="{71A465C5-0AFD-4244-99BB-7086E408DB35}" dt="2020-02-28T13:49:41.437" v="10" actId="20577"/>
          <ac:spMkLst>
            <pc:docMk/>
            <pc:sldMk cId="88105854" sldId="276"/>
            <ac:spMk id="4" creationId="{00000000-0000-0000-0000-000000000000}"/>
          </ac:spMkLst>
        </pc:spChg>
      </pc:sldChg>
      <pc:sldChg chg="modSp mod">
        <pc:chgData name="Matt Hempel" userId="287ef55926f49915" providerId="LiveId" clId="{71A465C5-0AFD-4244-99BB-7086E408DB35}" dt="2020-02-28T18:56:51.287" v="898" actId="1076"/>
        <pc:sldMkLst>
          <pc:docMk/>
          <pc:sldMk cId="316454803" sldId="283"/>
        </pc:sldMkLst>
        <pc:spChg chg="mod">
          <ac:chgData name="Matt Hempel" userId="287ef55926f49915" providerId="LiveId" clId="{71A465C5-0AFD-4244-99BB-7086E408DB35}" dt="2020-02-28T18:56:51.287" v="898" actId="1076"/>
          <ac:spMkLst>
            <pc:docMk/>
            <pc:sldMk cId="316454803" sldId="283"/>
            <ac:spMk id="3" creationId="{00000000-0000-0000-0000-000000000000}"/>
          </ac:spMkLst>
        </pc:spChg>
      </pc:sldChg>
      <pc:sldChg chg="modSp">
        <pc:chgData name="Matt Hempel" userId="287ef55926f49915" providerId="LiveId" clId="{71A465C5-0AFD-4244-99BB-7086E408DB35}" dt="2020-02-28T13:52:11.514" v="56" actId="33524"/>
        <pc:sldMkLst>
          <pc:docMk/>
          <pc:sldMk cId="2452459202" sldId="287"/>
        </pc:sldMkLst>
        <pc:spChg chg="mod">
          <ac:chgData name="Matt Hempel" userId="287ef55926f49915" providerId="LiveId" clId="{71A465C5-0AFD-4244-99BB-7086E408DB35}" dt="2020-02-28T13:52:11.514" v="56" actId="33524"/>
          <ac:spMkLst>
            <pc:docMk/>
            <pc:sldMk cId="2452459202" sldId="287"/>
            <ac:spMk id="6" creationId="{00000000-0000-0000-0000-000000000000}"/>
          </ac:spMkLst>
        </pc:spChg>
      </pc:sldChg>
      <pc:sldChg chg="modSp mod">
        <pc:chgData name="Matt Hempel" userId="287ef55926f49915" providerId="LiveId" clId="{71A465C5-0AFD-4244-99BB-7086E408DB35}" dt="2020-02-28T13:50:00.483" v="13" actId="20577"/>
        <pc:sldMkLst>
          <pc:docMk/>
          <pc:sldMk cId="3370981644" sldId="289"/>
        </pc:sldMkLst>
        <pc:spChg chg="mod">
          <ac:chgData name="Matt Hempel" userId="287ef55926f49915" providerId="LiveId" clId="{71A465C5-0AFD-4244-99BB-7086E408DB35}" dt="2020-02-28T13:50:00.483" v="13" actId="20577"/>
          <ac:spMkLst>
            <pc:docMk/>
            <pc:sldMk cId="3370981644" sldId="289"/>
            <ac:spMk id="9" creationId="{D1F66D0C-BC6C-40DA-9D28-D9B5E348AEDA}"/>
          </ac:spMkLst>
        </pc:spChg>
      </pc:sldChg>
      <pc:sldChg chg="modSp mod">
        <pc:chgData name="Matt Hempel" userId="287ef55926f49915" providerId="LiveId" clId="{71A465C5-0AFD-4244-99BB-7086E408DB35}" dt="2020-02-28T18:24:02.448" v="874" actId="1076"/>
        <pc:sldMkLst>
          <pc:docMk/>
          <pc:sldMk cId="603615109" sldId="298"/>
        </pc:sldMkLst>
        <pc:spChg chg="mod">
          <ac:chgData name="Matt Hempel" userId="287ef55926f49915" providerId="LiveId" clId="{71A465C5-0AFD-4244-99BB-7086E408DB35}" dt="2020-02-28T18:24:02.448" v="874" actId="1076"/>
          <ac:spMkLst>
            <pc:docMk/>
            <pc:sldMk cId="603615109" sldId="298"/>
            <ac:spMk id="3" creationId="{00000000-0000-0000-0000-000000000000}"/>
          </ac:spMkLst>
        </pc:spChg>
      </pc:sldChg>
      <pc:sldChg chg="modSp mod">
        <pc:chgData name="Matt Hempel" userId="287ef55926f49915" providerId="LiveId" clId="{71A465C5-0AFD-4244-99BB-7086E408DB35}" dt="2020-02-28T14:48:31.856" v="376" actId="1076"/>
        <pc:sldMkLst>
          <pc:docMk/>
          <pc:sldMk cId="3156880397" sldId="299"/>
        </pc:sldMkLst>
        <pc:spChg chg="mod">
          <ac:chgData name="Matt Hempel" userId="287ef55926f49915" providerId="LiveId" clId="{71A465C5-0AFD-4244-99BB-7086E408DB35}" dt="2020-02-28T14:48:31.856" v="376" actId="1076"/>
          <ac:spMkLst>
            <pc:docMk/>
            <pc:sldMk cId="3156880397" sldId="299"/>
            <ac:spMk id="3" creationId="{00000000-0000-0000-0000-000000000000}"/>
          </ac:spMkLst>
        </pc:spChg>
        <pc:spChg chg="mod">
          <ac:chgData name="Matt Hempel" userId="287ef55926f49915" providerId="LiveId" clId="{71A465C5-0AFD-4244-99BB-7086E408DB35}" dt="2020-02-28T14:48:12.516" v="365" actId="20577"/>
          <ac:spMkLst>
            <pc:docMk/>
            <pc:sldMk cId="3156880397" sldId="299"/>
            <ac:spMk id="4" creationId="{00000000-0000-0000-0000-000000000000}"/>
          </ac:spMkLst>
        </pc:spChg>
      </pc:sldChg>
      <pc:sldChg chg="addSp delSp modSp add mod">
        <pc:chgData name="Matt Hempel" userId="287ef55926f49915" providerId="LiveId" clId="{71A465C5-0AFD-4244-99BB-7086E408DB35}" dt="2020-02-28T14:18:35.033" v="353" actId="962"/>
        <pc:sldMkLst>
          <pc:docMk/>
          <pc:sldMk cId="565827798" sldId="300"/>
        </pc:sldMkLst>
        <pc:picChg chg="add mod">
          <ac:chgData name="Matt Hempel" userId="287ef55926f49915" providerId="LiveId" clId="{71A465C5-0AFD-4244-99BB-7086E408DB35}" dt="2020-02-28T14:18:35.033" v="353" actId="962"/>
          <ac:picMkLst>
            <pc:docMk/>
            <pc:sldMk cId="565827798" sldId="300"/>
            <ac:picMk id="4" creationId="{AAF5F744-4F8E-42E5-9BBE-B75D81F83B35}"/>
          </ac:picMkLst>
        </pc:picChg>
        <pc:picChg chg="del">
          <ac:chgData name="Matt Hempel" userId="287ef55926f49915" providerId="LiveId" clId="{71A465C5-0AFD-4244-99BB-7086E408DB35}" dt="2020-02-28T14:16:00.296" v="58" actId="478"/>
          <ac:picMkLst>
            <pc:docMk/>
            <pc:sldMk cId="565827798" sldId="300"/>
            <ac:picMk id="14" creationId="{C9C80A90-10DE-40E3-82CE-F184CF8EEDA3}"/>
          </ac:picMkLst>
        </pc:picChg>
        <pc:picChg chg="del">
          <ac:chgData name="Matt Hempel" userId="287ef55926f49915" providerId="LiveId" clId="{71A465C5-0AFD-4244-99BB-7086E408DB35}" dt="2020-02-28T14:16:01.488" v="59" actId="478"/>
          <ac:picMkLst>
            <pc:docMk/>
            <pc:sldMk cId="565827798" sldId="300"/>
            <ac:picMk id="15" creationId="{D13A7838-D985-4FE0-B630-5869728AAA17}"/>
          </ac:picMkLst>
        </pc:picChg>
        <pc:picChg chg="del">
          <ac:chgData name="Matt Hempel" userId="287ef55926f49915" providerId="LiveId" clId="{71A465C5-0AFD-4244-99BB-7086E408DB35}" dt="2020-02-28T14:16:03.319" v="60" actId="478"/>
          <ac:picMkLst>
            <pc:docMk/>
            <pc:sldMk cId="565827798" sldId="300"/>
            <ac:picMk id="16" creationId="{4491CCBD-74FA-4559-A727-41F6046F98A7}"/>
          </ac:picMkLst>
        </pc:picChg>
        <pc:picChg chg="add mod">
          <ac:chgData name="Matt Hempel" userId="287ef55926f49915" providerId="LiveId" clId="{71A465C5-0AFD-4244-99BB-7086E408DB35}" dt="2020-02-28T14:17:05.272" v="72" actId="14100"/>
          <ac:picMkLst>
            <pc:docMk/>
            <pc:sldMk cId="565827798" sldId="300"/>
            <ac:picMk id="17" creationId="{8D37CECC-25DA-41CB-BF98-00381675A238}"/>
          </ac:picMkLst>
        </pc:picChg>
      </pc:sldChg>
      <pc:sldChg chg="add del">
        <pc:chgData name="Matt Hempel" userId="287ef55926f49915" providerId="LiveId" clId="{71A465C5-0AFD-4244-99BB-7086E408DB35}" dt="2020-02-28T14:16:11.935" v="62"/>
        <pc:sldMkLst>
          <pc:docMk/>
          <pc:sldMk cId="378757295" sldId="301"/>
        </pc:sldMkLst>
      </pc:sldChg>
      <pc:sldChg chg="addSp modSp add mod">
        <pc:chgData name="Matt Hempel" userId="287ef55926f49915" providerId="LiveId" clId="{71A465C5-0AFD-4244-99BB-7086E408DB35}" dt="2020-02-28T18:21:32.964" v="873" actId="1076"/>
        <pc:sldMkLst>
          <pc:docMk/>
          <pc:sldMk cId="3079071017" sldId="301"/>
        </pc:sldMkLst>
        <pc:spChg chg="mod">
          <ac:chgData name="Matt Hempel" userId="287ef55926f49915" providerId="LiveId" clId="{71A465C5-0AFD-4244-99BB-7086E408DB35}" dt="2020-02-28T18:21:32.964" v="873" actId="1076"/>
          <ac:spMkLst>
            <pc:docMk/>
            <pc:sldMk cId="3079071017" sldId="301"/>
            <ac:spMk id="3" creationId="{00000000-0000-0000-0000-000000000000}"/>
          </ac:spMkLst>
        </pc:spChg>
        <pc:spChg chg="mod">
          <ac:chgData name="Matt Hempel" userId="287ef55926f49915" providerId="LiveId" clId="{71A465C5-0AFD-4244-99BB-7086E408DB35}" dt="2020-02-28T18:21:01.423" v="871" actId="1076"/>
          <ac:spMkLst>
            <pc:docMk/>
            <pc:sldMk cId="3079071017" sldId="301"/>
            <ac:spMk id="4" creationId="{00000000-0000-0000-0000-000000000000}"/>
          </ac:spMkLst>
        </pc:spChg>
        <pc:spChg chg="add mod">
          <ac:chgData name="Matt Hempel" userId="287ef55926f49915" providerId="LiveId" clId="{71A465C5-0AFD-4244-99BB-7086E408DB35}" dt="2020-02-28T18:21:04.710" v="872" actId="1076"/>
          <ac:spMkLst>
            <pc:docMk/>
            <pc:sldMk cId="3079071017" sldId="301"/>
            <ac:spMk id="5" creationId="{C787E640-DF8B-4FBA-BB90-2501188D73F0}"/>
          </ac:spMkLst>
        </pc:spChg>
      </pc:sldChg>
      <pc:sldMasterChg chg="modSldLayout">
        <pc:chgData name="Matt Hempel" userId="287ef55926f49915" providerId="LiveId" clId="{71A465C5-0AFD-4244-99BB-7086E408DB35}" dt="2020-02-28T14:50:14.819" v="522" actId="962"/>
        <pc:sldMasterMkLst>
          <pc:docMk/>
          <pc:sldMasterMk cId="0" sldId="2147483648"/>
        </pc:sldMasterMkLst>
        <pc:sldLayoutChg chg="modSp mod">
          <pc:chgData name="Matt Hempel" userId="287ef55926f49915" providerId="LiveId" clId="{71A465C5-0AFD-4244-99BB-7086E408DB35}" dt="2020-02-28T14:50:14.819" v="522" actId="962"/>
          <pc:sldLayoutMkLst>
            <pc:docMk/>
            <pc:sldMasterMk cId="0" sldId="2147483648"/>
            <pc:sldLayoutMk cId="0" sldId="2147483650"/>
          </pc:sldLayoutMkLst>
          <pc:picChg chg="mod">
            <ac:chgData name="Matt Hempel" userId="287ef55926f49915" providerId="LiveId" clId="{71A465C5-0AFD-4244-99BB-7086E408DB35}" dt="2020-02-28T14:49:59.344" v="472" actId="962"/>
            <ac:picMkLst>
              <pc:docMk/>
              <pc:sldMasterMk cId="0" sldId="2147483648"/>
              <pc:sldLayoutMk cId="0" sldId="2147483650"/>
              <ac:picMk id="2" creationId="{00000000-0000-0000-0000-000000000000}"/>
            </ac:picMkLst>
          </pc:picChg>
          <pc:picChg chg="mod">
            <ac:chgData name="Matt Hempel" userId="287ef55926f49915" providerId="LiveId" clId="{71A465C5-0AFD-4244-99BB-7086E408DB35}" dt="2020-02-28T14:50:14.819" v="522" actId="962"/>
            <ac:picMkLst>
              <pc:docMk/>
              <pc:sldMasterMk cId="0" sldId="2147483648"/>
              <pc:sldLayoutMk cId="0" sldId="2147483650"/>
              <ac:picMk id="21" creationId="{00000000-0000-0000-0000-000000000000}"/>
            </ac:picMkLst>
          </pc:picChg>
        </pc:sldLayoutChg>
        <pc:sldLayoutChg chg="modSp mod">
          <pc:chgData name="Matt Hempel" userId="287ef55926f49915" providerId="LiveId" clId="{71A465C5-0AFD-4244-99BB-7086E408DB35}" dt="2020-02-28T14:48:58.600" v="424" actId="962"/>
          <pc:sldLayoutMkLst>
            <pc:docMk/>
            <pc:sldMasterMk cId="0" sldId="2147483648"/>
            <pc:sldLayoutMk cId="0" sldId="2147483654"/>
          </pc:sldLayoutMkLst>
          <pc:picChg chg="mod">
            <ac:chgData name="Matt Hempel" userId="287ef55926f49915" providerId="LiveId" clId="{71A465C5-0AFD-4244-99BB-7086E408DB35}" dt="2020-02-28T14:48:58.600" v="424" actId="962"/>
            <ac:picMkLst>
              <pc:docMk/>
              <pc:sldMasterMk cId="0" sldId="2147483648"/>
              <pc:sldLayoutMk cId="0" sldId="2147483654"/>
              <ac:picMk id="2" creationId="{00000000-0000-0000-0000-000000000000}"/>
            </ac:picMkLst>
          </pc:pic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3:27.4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5472 414,'-98'1,"-23"0,0-4,0-6,-3-6,0-6,-477-69,317 63,-55-5,-242-48,-478-52,1004 128,-1 2,1 2,-23 4,58-2,1 1,0 0,0 2,0 0,1 1,0 1,0 0,0 2,1 0,0 1,-5 4,3 0,0-2,-1-1,0 0,-1-1,0-1,-1-2,0 0,0-1,0-1,-1-1,1-1,-3-1,-24 7,0 2,2 2,-1 2,2 2,-18 10,-40 14,61-26,2 1,0 3,1 1,1 2,1 1,-32 26,3 5,11-9,-15 18,54-46,0 1,2 0,0 0,1 2,1 0,1 1,-17 33,3 1,-11 35,28-61,0 0,2 0,1 1,1 0,2 0,1 10,1 0,-1 39,3 1,5 1,-5-72,1 1,1 0,0-1,0 1,1-1,0 0,1 0,0 0,0-1,1 0,0 0,1 0,-1-1,2 1,19 18,2-1,1-2,3 2,-12-10,77 51,2-3,3-6,2-3,2-6,3-4,1-5,2-5,57 8,20-9,-30-6,169 25,103-6,-214-25,-35-5,133 17,-231-16,14 8,57 12,369 46,11-21,-181-23,-146-26,-31-3,345 44,172 14,11-40,-304-45,-63 1,-91 15,182-8,-408 8,0-1,0-1,0-2,0 0,0-1,-1 0,0-2,0-1,-1-1,13-8,-1 0,1 1,0 1,2 2,-1 1,2 2,23-4,10-1,-1-2,64-28,-122 42,0-1,0-1,-1 0,0 0,0 0,0-2,-1 1,0-1,16-18,18-25,-17 20,9-18,-1-1,-3-1,-2-2,10-28,-16 35,-10 20,-1 0,-1-1,-2 0,0 0,-2-1,-1 0,-1 0,-2 0,0 0,-2-12,-1-135,-3-92,2 254,0 0,0 0,-2 0,1 0,-2 0,0 1,0 0,-1 0,0 0,-1 1,-1 0,0 1,0-1,-1 1,0 1,-1 0,0 0,-2-1,-17-11,-1 0,-1 2,0 1,-2 2,0 1,-4 0,-88-29,-45-7,16 6,27 4,-138-40,180 59,0 4,-17 1,-27-2,2-6,-8-7,75 19,0 3,-1 2,0 3,-1 3,-21 3,-48-3,1-6,0-5,1-6,-24-11,-126-34,-477-94,572 130,-1 9,-160 5,3 29,45-1,168-14,1-6,0-6,-3-6,78 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7.97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8.76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0.72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1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7.43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7.97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8.76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0.72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1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23T19:59:47.43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</p:spPr>
        <p:txBody>
          <a:bodyPr lIns="93936" tIns="46968" rIns="93936" bIns="46968"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43610" y="4447461"/>
            <a:ext cx="5189855" cy="4213384"/>
          </a:xfrm>
          <a:prstGeom prst="rect">
            <a:avLst/>
          </a:prstGeom>
        </p:spPr>
        <p:txBody>
          <a:bodyPr lIns="93936" tIns="46968" rIns="93936" bIns="4696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9025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571500" y="5588000"/>
            <a:ext cx="11875780" cy="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3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3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1.png" descr="Computer monitor image "/>
          <p:cNvPicPr>
            <a:picLocks noChangeAspect="1"/>
          </p:cNvPicPr>
          <p:nvPr/>
        </p:nvPicPr>
        <p:blipFill>
          <a:blip r:embed="rId2"/>
          <a:srcRect t="5038" r="24931"/>
          <a:stretch>
            <a:fillRect/>
          </a:stretch>
        </p:blipFill>
        <p:spPr>
          <a:xfrm>
            <a:off x="-2" y="-25246"/>
            <a:ext cx="13004804" cy="980409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>
            <a:spLocks noGrp="1"/>
          </p:cNvSpPr>
          <p:nvPr>
            <p:ph type="body" sz="half" idx="1"/>
          </p:nvPr>
        </p:nvSpPr>
        <p:spPr>
          <a:xfrm>
            <a:off x="0" y="6600535"/>
            <a:ext cx="13004800" cy="2567402"/>
          </a:xfrm>
          <a:prstGeom prst="rect">
            <a:avLst/>
          </a:prstGeom>
          <a:solidFill>
            <a:srgbClr val="000000">
              <a:alpha val="80000"/>
            </a:srgbClr>
          </a:solidFill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3"/>
          </p:nvPr>
        </p:nvSpPr>
        <p:spPr>
          <a:xfrm rot="10800000">
            <a:off x="571500" y="8018211"/>
            <a:ext cx="11874500" cy="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 hasCustomPrompt="1"/>
          </p:nvPr>
        </p:nvSpPr>
        <p:spPr>
          <a:xfrm>
            <a:off x="571500" y="6024314"/>
            <a:ext cx="11861800" cy="220980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5500" baseline="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Crawford Tech Sales Meeting</a:t>
            </a:r>
            <a:endParaRPr dirty="0"/>
          </a:p>
        </p:txBody>
      </p:sp>
      <p:sp>
        <p:nvSpPr>
          <p:cNvPr id="25" name="Shape 25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8081712"/>
            <a:ext cx="11861800" cy="1231903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October 2018</a:t>
            </a:r>
            <a:endParaRPr dirty="0"/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12092514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Agilitech Solution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39" y="581809"/>
            <a:ext cx="4685492" cy="156872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19996"/>
            <a:ext cx="6451600" cy="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quarter" idx="14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2092514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21817" y="-16441"/>
            <a:ext cx="13048433" cy="1623502"/>
          </a:xfrm>
          <a:prstGeom prst="rect">
            <a:avLst/>
          </a:prstGeom>
          <a:solidFill>
            <a:srgbClr val="000000">
              <a:alpha val="80323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2" name="Picture 1" descr="Agilitech Solution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0" y="8966840"/>
            <a:ext cx="2578096" cy="86315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7023100" y="1574800"/>
            <a:ext cx="5397500" cy="1271"/>
          </a:xfrm>
          <a:prstGeom prst="rect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4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074" name="Picture 2" descr="crawford technologies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9194800"/>
            <a:ext cx="2286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/>
            </a:lvl1pPr>
            <a:lvl2pPr marL="0" indent="0">
              <a:spcBef>
                <a:spcPts val="1400"/>
              </a:spcBef>
              <a:buSzTx/>
              <a:buFontTx/>
              <a:buNone/>
              <a:defRPr sz="2800" spc="28"/>
            </a:lvl2pPr>
            <a:lvl3pPr marL="0" indent="0">
              <a:spcBef>
                <a:spcPts val="1400"/>
              </a:spcBef>
              <a:buSzTx/>
              <a:buFontTx/>
              <a:buNone/>
              <a:defRPr sz="2800" spc="28"/>
            </a:lvl3pPr>
            <a:lvl4pPr marL="0" indent="0">
              <a:spcBef>
                <a:spcPts val="1400"/>
              </a:spcBef>
              <a:buSzTx/>
              <a:buFontTx/>
              <a:buNone/>
              <a:defRPr sz="2800" spc="28"/>
            </a:lvl4pPr>
            <a:lvl5pPr marL="0" indent="0">
              <a:spcBef>
                <a:spcPts val="1400"/>
              </a:spcBef>
              <a:buSzTx/>
              <a:buFontTx/>
              <a:buNone/>
              <a:defRPr sz="2800" spc="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507998" y="1784349"/>
            <a:ext cx="161318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1943100" y="3870535"/>
            <a:ext cx="10490200" cy="93980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  <a:lvl2pPr marL="11747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2pPr>
            <a:lvl3pPr marL="16446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3pPr>
            <a:lvl4pPr marL="21145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4pPr>
            <a:lvl5pPr marL="2584450" indent="-704850">
              <a:spcBef>
                <a:spcPts val="1600"/>
              </a:spcBef>
              <a:buFontTx/>
              <a:defRPr sz="4800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3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8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1pPr>
      <a:lvl2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2pPr>
      <a:lvl3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3pPr>
      <a:lvl4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4pPr>
      <a:lvl5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5pPr>
      <a:lvl6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6pPr>
      <a:lvl7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7pPr>
      <a:lvl8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8pPr>
      <a:lvl9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DIN Condensed"/>
          <a:ea typeface="DIN Condensed"/>
          <a:cs typeface="DIN Condensed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att@AgilitechSolutions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emf"/><Relationship Id="rId7" Type="http://schemas.openxmlformats.org/officeDocument/2006/relationships/customXml" Target="../ink/ink6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.xml"/><Relationship Id="rId5" Type="http://schemas.openxmlformats.org/officeDocument/2006/relationships/customXml" Target="../ink/ink4.xml"/><Relationship Id="rId10" Type="http://schemas.openxmlformats.org/officeDocument/2006/relationships/image" Target="../media/image12.png"/><Relationship Id="rId4" Type="http://schemas.openxmlformats.org/officeDocument/2006/relationships/customXml" Target="../ink/ink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emf"/><Relationship Id="rId7" Type="http://schemas.openxmlformats.org/officeDocument/2006/relationships/customXml" Target="../ink/ink11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0.xml"/><Relationship Id="rId5" Type="http://schemas.openxmlformats.org/officeDocument/2006/relationships/customXml" Target="../ink/ink9.xml"/><Relationship Id="rId4" Type="http://schemas.openxmlformats.org/officeDocument/2006/relationships/customXml" Target="../ink/ink8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 dirty="0"/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259126" y="6600535"/>
            <a:ext cx="12486548" cy="220980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</a:rPr>
              <a:t>CSUN 2020 Presentation</a:t>
            </a:r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</a:rPr>
              <a:t>The democratization of Accessibility: SMB Compliance</a:t>
            </a:r>
            <a:endParaRPr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454684"/>
            <a:ext cx="11861800" cy="723900"/>
          </a:xfrm>
        </p:spPr>
        <p:txBody>
          <a:bodyPr>
            <a:noAutofit/>
          </a:bodyPr>
          <a:lstStyle/>
          <a:p>
            <a:r>
              <a:rPr lang="en-US" sz="4400" dirty="0"/>
              <a:t>Components of Holistic ADA Compliance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78902" y="1692937"/>
            <a:ext cx="11861800" cy="117758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Considerations for Digital Compliance program – Options for any organization but within reach for Small and Medium Businesses (local governments too):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924D0D-9752-4921-B36F-4B3C4A8809CF}"/>
              </a:ext>
            </a:extLst>
          </p:cNvPr>
          <p:cNvSpPr txBox="1">
            <a:spLocks/>
          </p:cNvSpPr>
          <p:nvPr/>
        </p:nvSpPr>
        <p:spPr>
          <a:xfrm>
            <a:off x="1064871" y="2870523"/>
            <a:ext cx="12095544" cy="61909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4699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9398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4097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18796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23495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US" sz="2200" dirty="0"/>
              <a:t>Website Compliance Software – End User Menu, Audit, Remediation, Monitoring and Reporting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Manual Website Audit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Accessibility Policy, Statement and Checklist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Organizational ADA Compliance Planning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Dedicated Training Portal: Web, Document, Policy, WCAG Standards Certified Experts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Done-for-You Web Compliance Services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Captioning and Transcription Services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Desktop Document Remediation Software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Document Remediation, Scanning and Health Check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Alt. Formats Available: Braille, HTML5, Text-Audio, Accessible PDF</a:t>
            </a:r>
          </a:p>
          <a:p>
            <a:pPr hangingPunct="1">
              <a:lnSpc>
                <a:spcPct val="110000"/>
              </a:lnSpc>
            </a:pPr>
            <a:r>
              <a:rPr lang="en-US" sz="2200" dirty="0"/>
              <a:t>All Inclusive Digital ADA Compliance Program Support</a:t>
            </a:r>
          </a:p>
        </p:txBody>
      </p:sp>
    </p:spTree>
    <p:extLst>
      <p:ext uri="{BB962C8B-B14F-4D97-AF65-F5344CB8AC3E}">
        <p14:creationId xmlns:p14="http://schemas.microsoft.com/office/powerpoint/2010/main" val="3438661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Options = Democratization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719418" y="2075037"/>
            <a:ext cx="11861800" cy="6954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tailor solutions for individual customers according to their specific requirements.  </a:t>
            </a:r>
          </a:p>
          <a:p>
            <a:r>
              <a:rPr lang="en-US" dirty="0"/>
              <a:t>A La Carte</a:t>
            </a:r>
          </a:p>
          <a:p>
            <a:r>
              <a:rPr lang="en-US" dirty="0"/>
              <a:t>Bundled solutions</a:t>
            </a:r>
          </a:p>
          <a:p>
            <a:r>
              <a:rPr lang="en-US" dirty="0"/>
              <a:t>Organization Program Level approach</a:t>
            </a:r>
          </a:p>
        </p:txBody>
      </p:sp>
    </p:spTree>
    <p:extLst>
      <p:ext uri="{BB962C8B-B14F-4D97-AF65-F5344CB8AC3E}">
        <p14:creationId xmlns:p14="http://schemas.microsoft.com/office/powerpoint/2010/main" val="654427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411384"/>
            <a:ext cx="11861800" cy="723900"/>
          </a:xfrm>
        </p:spPr>
        <p:txBody>
          <a:bodyPr>
            <a:noAutofit/>
          </a:bodyPr>
          <a:lstStyle/>
          <a:p>
            <a:r>
              <a:rPr lang="en-US" sz="4400" dirty="0"/>
              <a:t>What Not to Do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1846437"/>
            <a:ext cx="11861800" cy="6954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many SMBs may be just getting started on accessibility, here are some things to avoid:</a:t>
            </a:r>
          </a:p>
          <a:p>
            <a:r>
              <a:rPr lang="en-US" dirty="0"/>
              <a:t>Thinking it’s “one and done”  - Websites and other digital content change all the time</a:t>
            </a:r>
          </a:p>
          <a:p>
            <a:r>
              <a:rPr lang="en-US" dirty="0"/>
              <a:t>Accessibility is a journey, not a point-in-time event</a:t>
            </a:r>
          </a:p>
          <a:p>
            <a:r>
              <a:rPr lang="en-US" dirty="0"/>
              <a:t>Assume you’re covered by that software you bought last month</a:t>
            </a:r>
          </a:p>
          <a:p>
            <a:r>
              <a:rPr lang="en-US" dirty="0"/>
              <a:t>Assume your hosting vendor has it all covered</a:t>
            </a:r>
          </a:p>
          <a:p>
            <a:r>
              <a:rPr lang="en-US" dirty="0"/>
              <a:t>Assume something negative can’t happen to you….</a:t>
            </a:r>
          </a:p>
          <a:p>
            <a:r>
              <a:rPr lang="en-US" dirty="0"/>
              <a:t>Assume that accessible means usable</a:t>
            </a:r>
          </a:p>
          <a:p>
            <a:r>
              <a:rPr lang="en-US" dirty="0"/>
              <a:t>Assume that help is out of reach due to cost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603615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Ok, all that’s great but where do we start?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1982303"/>
            <a:ext cx="11861800" cy="69546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At a bare minimum, the </a:t>
            </a:r>
            <a:r>
              <a:rPr lang="en-US" sz="2800" u="sng" dirty="0"/>
              <a:t>one thing we recommend </a:t>
            </a:r>
            <a:r>
              <a:rPr lang="en-US" sz="2800" dirty="0"/>
              <a:t>is running an assessment and developing a plan: </a:t>
            </a:r>
          </a:p>
          <a:p>
            <a:r>
              <a:rPr lang="en-US" dirty="0"/>
              <a:t>Identifies where vulnerability gaps exist with website, documents and Policies</a:t>
            </a:r>
          </a:p>
          <a:p>
            <a:r>
              <a:rPr lang="en-US" dirty="0"/>
              <a:t>The plan will very specifically state how you will close these gaps, on what timeline and with which resources</a:t>
            </a:r>
          </a:p>
          <a:p>
            <a:r>
              <a:rPr lang="en-US" dirty="0"/>
              <a:t>Will help prioritize next steps</a:t>
            </a:r>
          </a:p>
          <a:p>
            <a:r>
              <a:rPr lang="en-US" dirty="0"/>
              <a:t>Provide a basic budget for getting and staying compliant </a:t>
            </a:r>
          </a:p>
        </p:txBody>
      </p:sp>
    </p:spTree>
    <p:extLst>
      <p:ext uri="{BB962C8B-B14F-4D97-AF65-F5344CB8AC3E}">
        <p14:creationId xmlns:p14="http://schemas.microsoft.com/office/powerpoint/2010/main" val="19406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OK, but……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2321827"/>
            <a:ext cx="11861800" cy="2554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All this seems like a lot of work…..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  							</a:t>
            </a:r>
            <a:r>
              <a:rPr lang="en-US" sz="4000" dirty="0">
                <a:solidFill>
                  <a:srgbClr val="0070C0"/>
                </a:solidFill>
              </a:rPr>
              <a:t>Is it really worth it?</a:t>
            </a:r>
          </a:p>
        </p:txBody>
      </p:sp>
    </p:spTree>
    <p:extLst>
      <p:ext uri="{BB962C8B-B14F-4D97-AF65-F5344CB8AC3E}">
        <p14:creationId xmlns:p14="http://schemas.microsoft.com/office/powerpoint/2010/main" val="3511616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527130"/>
            <a:ext cx="11861800" cy="723900"/>
          </a:xfrm>
        </p:spPr>
        <p:txBody>
          <a:bodyPr>
            <a:noAutofit/>
          </a:bodyPr>
          <a:lstStyle/>
          <a:p>
            <a:r>
              <a:rPr lang="en-US" sz="4400" dirty="0"/>
              <a:t>Yes, and here’s why…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00DC36D-27FF-4BF3-AF99-2CDFA552956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9455" y="1982303"/>
            <a:ext cx="11861800" cy="24971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The Business Case for Accessibility</a:t>
            </a:r>
          </a:p>
          <a:p>
            <a:pPr marL="0" indent="0" algn="ctr">
              <a:buNone/>
            </a:pPr>
            <a:r>
              <a:rPr lang="en-US" sz="3600" dirty="0"/>
              <a:t>OR</a:t>
            </a:r>
          </a:p>
          <a:p>
            <a:pPr marL="0" indent="0" algn="ctr">
              <a:buNone/>
            </a:pPr>
            <a:r>
              <a:rPr lang="en-US" sz="3600" dirty="0"/>
              <a:t>			The True ROI of Digital Accessibility Compliance</a:t>
            </a:r>
            <a:r>
              <a:rPr lang="en-US" dirty="0"/>
              <a:t>			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76B76-4FB3-4C3A-BA71-1FB16B7DCA32}"/>
              </a:ext>
            </a:extLst>
          </p:cNvPr>
          <p:cNvSpPr txBox="1"/>
          <p:nvPr/>
        </p:nvSpPr>
        <p:spPr>
          <a:xfrm>
            <a:off x="490475" y="4979181"/>
            <a:ext cx="5717895" cy="2544286"/>
          </a:xfrm>
          <a:prstGeom prst="rect">
            <a:avLst/>
          </a:prstGeom>
          <a:noFill/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Risk Mitigation</a:t>
            </a:r>
          </a:p>
          <a:p>
            <a:pPr marL="514350" marR="0" indent="-514350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dirty="0"/>
              <a:t>Lower Operating Costs</a:t>
            </a:r>
          </a:p>
          <a:p>
            <a:pPr marL="514350" marR="0" indent="-514350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Tap </a:t>
            </a:r>
            <a:r>
              <a:rPr lang="en-US" dirty="0"/>
              <a:t>Huge Underserved Market</a:t>
            </a:r>
          </a:p>
          <a:p>
            <a:pPr marL="514350" marR="0" indent="-514350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Build Brand Equity</a:t>
            </a:r>
          </a:p>
        </p:txBody>
      </p:sp>
      <p:sp>
        <p:nvSpPr>
          <p:cNvPr id="9" name="Equals 8" descr="Equals sign">
            <a:extLst>
              <a:ext uri="{FF2B5EF4-FFF2-40B4-BE49-F238E27FC236}">
                <a16:creationId xmlns:a16="http://schemas.microsoft.com/office/drawing/2014/main" id="{41552E9A-A90B-429F-8186-E971C27CF8B7}"/>
              </a:ext>
            </a:extLst>
          </p:cNvPr>
          <p:cNvSpPr/>
          <p:nvPr/>
        </p:nvSpPr>
        <p:spPr>
          <a:xfrm>
            <a:off x="6338023" y="5865795"/>
            <a:ext cx="1079018" cy="706055"/>
          </a:xfrm>
          <a:prstGeom prst="mathEqual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28" normalizeH="0" baseline="0">
              <a:ln>
                <a:noFill/>
              </a:ln>
              <a:solidFill>
                <a:srgbClr val="5C5C5C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43F74-02C7-46E8-B019-577420551326}"/>
              </a:ext>
            </a:extLst>
          </p:cNvPr>
          <p:cNvSpPr txBox="1"/>
          <p:nvPr/>
        </p:nvSpPr>
        <p:spPr>
          <a:xfrm>
            <a:off x="7581418" y="5007393"/>
            <a:ext cx="4851882" cy="2487861"/>
          </a:xfrm>
          <a:prstGeom prst="rect">
            <a:avLst/>
          </a:prstGeom>
          <a:noFill/>
          <a:ln w="28575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Increased Revenue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and/or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28" normalizeH="0" baseline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Cost Savings</a:t>
            </a:r>
            <a:endParaRPr kumimoji="0" lang="en-US" sz="40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45840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Reason #1:  Risk Mitigation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2321827"/>
            <a:ext cx="11861800" cy="64633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/>
              <a:t>We started by talking about the reality of potential legal complications for non-compliance.  Here’s a recap:</a:t>
            </a:r>
          </a:p>
          <a:p>
            <a:r>
              <a:rPr lang="en-US" sz="5100" dirty="0"/>
              <a:t>Serial litigants are scouring the internet looking for weaknesses</a:t>
            </a:r>
          </a:p>
          <a:p>
            <a:r>
              <a:rPr lang="en-US" sz="5100" dirty="0"/>
              <a:t>If they find a site they can properly navigate, has alt text for images/graphics, can complete a transaction, consume a digital document, has an accessibility statement prominently posted…..</a:t>
            </a:r>
          </a:p>
          <a:p>
            <a:r>
              <a:rPr lang="en-US" sz="5100" dirty="0"/>
              <a:t>They will move on to the next potential target</a:t>
            </a:r>
          </a:p>
          <a:p>
            <a:r>
              <a:rPr lang="en-US" sz="5100" dirty="0"/>
              <a:t>Ultimately saving you the costs and headaches of legal fees, lost time, settlement costs, court costs – all before even the costs of fixing the deficient website.</a:t>
            </a:r>
          </a:p>
          <a:p>
            <a:r>
              <a:rPr lang="en-US" sz="5100" dirty="0"/>
              <a:t>Proactive and holistic accessibility compliance can help insulate from serial litigation, saving you SERIOUS money 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6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Reason #2:  Lower Operating Costs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2460724"/>
            <a:ext cx="11861800" cy="51554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/>
              <a:t>It can cost up to 100X more to fix non-compliant issues than to design and build compliant digital assets to begin with:  </a:t>
            </a:r>
          </a:p>
          <a:p>
            <a:r>
              <a:rPr lang="en-US" sz="5100" dirty="0"/>
              <a:t>How many inbound complaints?</a:t>
            </a:r>
          </a:p>
          <a:p>
            <a:r>
              <a:rPr lang="en-US" sz="5100" dirty="0"/>
              <a:t>Cost of remediation – one complaint at a time</a:t>
            </a:r>
          </a:p>
          <a:p>
            <a:r>
              <a:rPr lang="en-US" sz="5100" dirty="0"/>
              <a:t>Blind customers report weekly help desk complaints </a:t>
            </a:r>
          </a:p>
          <a:p>
            <a:r>
              <a:rPr lang="en-US" sz="5100" dirty="0"/>
              <a:t>What costs more to generate? Online transaction or walk in, call in?</a:t>
            </a:r>
          </a:p>
          <a:p>
            <a:r>
              <a:rPr lang="en-US" sz="5100" dirty="0"/>
              <a:t>Assuming 15% potential customers are disabled, what is the ROI</a:t>
            </a:r>
          </a:p>
          <a:p>
            <a:r>
              <a:rPr lang="en-US" sz="5100" dirty="0"/>
              <a:t>Consider the lifetime value of any customer</a:t>
            </a:r>
          </a:p>
          <a:p>
            <a:endParaRPr lang="en-US" sz="5100" dirty="0"/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8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Reason #3:  Tap Huge Underserved Market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2854676"/>
            <a:ext cx="11861800" cy="41595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dirty="0"/>
              <a:t>It’s estimated the working age disabled buying power in the US is $490 Billion. </a:t>
            </a:r>
          </a:p>
          <a:p>
            <a:r>
              <a:rPr lang="en-US" sz="5100" dirty="0"/>
              <a:t>If they can’t transact on your website, it’s a problem</a:t>
            </a:r>
          </a:p>
          <a:p>
            <a:r>
              <a:rPr lang="en-US" sz="5100" dirty="0"/>
              <a:t>They will go to your competitors</a:t>
            </a:r>
          </a:p>
          <a:p>
            <a:r>
              <a:rPr lang="en-US" sz="5100" dirty="0"/>
              <a:t>Recent article states 70% of websites had some critical issue preventing completion of transaction</a:t>
            </a:r>
          </a:p>
          <a:p>
            <a:r>
              <a:rPr lang="en-US" sz="5100" dirty="0"/>
              <a:t>Not just one transaction, consider lifetime customer value</a:t>
            </a:r>
          </a:p>
          <a:p>
            <a:pPr marL="0" indent="0">
              <a:buNone/>
            </a:pPr>
            <a:endParaRPr lang="en-US" sz="5100" dirty="0"/>
          </a:p>
          <a:p>
            <a:endParaRPr lang="en-US" sz="5100" dirty="0"/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12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Reason #4:  Build great brand equity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2854676"/>
            <a:ext cx="11861800" cy="44336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/>
              <a:t>Buyers requiring accessibility talk with each other, their friends and family – They are Influencers</a:t>
            </a:r>
          </a:p>
          <a:p>
            <a:r>
              <a:rPr lang="en-US" sz="5100" dirty="0"/>
              <a:t>Digital equity is a critical factor in brand image and social perception</a:t>
            </a:r>
          </a:p>
          <a:p>
            <a:r>
              <a:rPr lang="en-US" sz="5100" dirty="0"/>
              <a:t>Being an accessible brand has both tangible (ROI) and intangible benefits</a:t>
            </a:r>
          </a:p>
          <a:p>
            <a:r>
              <a:rPr lang="en-US" sz="5100" dirty="0"/>
              <a:t>More people than ever consider brand values when considering a purchase</a:t>
            </a:r>
          </a:p>
          <a:p>
            <a:r>
              <a:rPr lang="en-US" sz="5100" dirty="0"/>
              <a:t>Bottom line: This is another factor in accessibility ROI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32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What We’ll Cover Today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460375" y="2295894"/>
            <a:ext cx="11861800" cy="54244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State of Play 2020 from SMB Perspective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How they Select a Target for Litigation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Prevailing SMB Questions re: Accessibility and Compliance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SMBs Want vs. What they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Our Answer – What’s Really Required to Insulate a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Best First Step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it really worth it?  The Business Case for Accessibility Compliance</a:t>
            </a:r>
          </a:p>
        </p:txBody>
      </p:sp>
      <p:sp>
        <p:nvSpPr>
          <p:cNvPr id="8" name="AutoShape 4" descr="Image result for north carolina hu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8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7" y="471236"/>
            <a:ext cx="11861800" cy="723900"/>
          </a:xfrm>
        </p:spPr>
        <p:txBody>
          <a:bodyPr>
            <a:noAutofit/>
          </a:bodyPr>
          <a:lstStyle/>
          <a:p>
            <a:r>
              <a:rPr lang="en-US" sz="4400" dirty="0"/>
              <a:t>Final Thoughts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653816" y="2626076"/>
            <a:ext cx="7697165" cy="2022124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100" dirty="0">
                <a:solidFill>
                  <a:srgbClr val="0070C0"/>
                </a:solidFill>
              </a:rPr>
              <a:t>Is it worth it? </a:t>
            </a:r>
          </a:p>
          <a:p>
            <a:pPr marL="0" indent="0" algn="ctr">
              <a:buNone/>
            </a:pPr>
            <a:r>
              <a:rPr lang="en-US" sz="5100" dirty="0">
                <a:solidFill>
                  <a:srgbClr val="0070C0"/>
                </a:solidFill>
              </a:rPr>
              <a:t>Yes, the ROI is Clear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787E640-DF8B-4FBA-BB90-2501188D73F0}"/>
              </a:ext>
            </a:extLst>
          </p:cNvPr>
          <p:cNvSpPr txBox="1">
            <a:spLocks/>
          </p:cNvSpPr>
          <p:nvPr/>
        </p:nvSpPr>
        <p:spPr>
          <a:xfrm>
            <a:off x="1566869" y="5690117"/>
            <a:ext cx="9871057" cy="2286819"/>
          </a:xfrm>
          <a:prstGeom prst="rect">
            <a:avLst/>
          </a:prstGeom>
          <a:ln w="28575">
            <a:solidFill>
              <a:srgbClr val="00206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10000"/>
          </a:bodyPr>
          <a:lstStyle>
            <a:lvl1pPr marL="4699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9398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14097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18796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23495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 typeface="Zapf Dingbats"/>
              <a:buChar char="➤"/>
              <a:tabLst/>
              <a:defRPr sz="3200" b="0" i="0" u="none" strike="noStrike" cap="none" spc="0" baseline="0">
                <a:ln>
                  <a:noFill/>
                </a:ln>
                <a:solidFill>
                  <a:srgbClr val="5C5C5C"/>
                </a:solidFill>
                <a:uFillTx/>
                <a:latin typeface="Iowan Old Style Roman"/>
                <a:ea typeface="Iowan Old Style Roman"/>
                <a:cs typeface="Iowan Old Style Roman"/>
                <a:sym typeface="Iowan Old Style Roman"/>
              </a:defRPr>
            </a:lvl9pPr>
          </a:lstStyle>
          <a:p>
            <a:pPr marL="0" indent="0" algn="ctr" hangingPunct="1">
              <a:buFont typeface="Zapf Dingbats"/>
              <a:buNone/>
            </a:pPr>
            <a:r>
              <a:rPr lang="en-US" sz="5100" dirty="0">
                <a:solidFill>
                  <a:srgbClr val="0070C0"/>
                </a:solidFill>
              </a:rPr>
              <a:t>Can We Afford it? </a:t>
            </a:r>
          </a:p>
          <a:p>
            <a:pPr marL="0" indent="0" algn="ctr" hangingPunct="1">
              <a:buFont typeface="Zapf Dingbats"/>
              <a:buNone/>
            </a:pPr>
            <a:r>
              <a:rPr lang="en-US" sz="5100" dirty="0">
                <a:solidFill>
                  <a:srgbClr val="0070C0"/>
                </a:solidFill>
              </a:rPr>
              <a:t>Yes, our tailored solutions can help any SMB achieve immediate results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710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9845" y="434533"/>
            <a:ext cx="11861800" cy="723900"/>
          </a:xfrm>
        </p:spPr>
        <p:txBody>
          <a:bodyPr>
            <a:noAutofit/>
          </a:bodyPr>
          <a:lstStyle/>
          <a:p>
            <a:r>
              <a:rPr lang="en-US" sz="4400" dirty="0"/>
              <a:t>Questions?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2854676"/>
            <a:ext cx="11861800" cy="44336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100" dirty="0"/>
              <a:t>Questions?</a:t>
            </a:r>
          </a:p>
          <a:p>
            <a:pPr marL="0" indent="0" algn="ctr">
              <a:buNone/>
            </a:pPr>
            <a:r>
              <a:rPr lang="en-US" sz="5100" dirty="0"/>
              <a:t>Thank You</a:t>
            </a:r>
          </a:p>
          <a:p>
            <a:pPr marL="0" indent="0" algn="ctr">
              <a:buNone/>
            </a:pPr>
            <a:r>
              <a:rPr lang="en-US" sz="5100" dirty="0"/>
              <a:t>Matt Hempel</a:t>
            </a:r>
          </a:p>
          <a:p>
            <a:pPr marL="0" indent="0" algn="ctr">
              <a:buNone/>
            </a:pPr>
            <a:r>
              <a:rPr lang="en-US" sz="5100" dirty="0">
                <a:hlinkClick r:id="rId2"/>
              </a:rPr>
              <a:t>Matt@AgilitechSolutions.com</a:t>
            </a:r>
            <a:endParaRPr lang="en-US" sz="5100" dirty="0"/>
          </a:p>
          <a:p>
            <a:pPr marL="0" indent="0" algn="ctr">
              <a:buNone/>
            </a:pPr>
            <a:r>
              <a:rPr lang="en-US" sz="5100" dirty="0"/>
              <a:t>919.421.7300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03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State of Play: ADA Compliance Litigation</a:t>
            </a:r>
          </a:p>
        </p:txBody>
      </p:sp>
      <p:sp>
        <p:nvSpPr>
          <p:cNvPr id="8" name="AutoShape 4" descr="Image result for north carolina hu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66D0C-BC6C-40DA-9D28-D9B5E348AEDA}"/>
              </a:ext>
            </a:extLst>
          </p:cNvPr>
          <p:cNvSpPr txBox="1"/>
          <p:nvPr/>
        </p:nvSpPr>
        <p:spPr>
          <a:xfrm>
            <a:off x="856525" y="1733288"/>
            <a:ext cx="9907931" cy="5668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Demand Letters and Lawsuits continue at a torrid pace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“Click-by” litigation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 SMB </a:t>
            </a:r>
            <a:r>
              <a:rPr lang="en-US" dirty="0"/>
              <a:t>is Immune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 End in Sig</a:t>
            </a:r>
            <a:r>
              <a:rPr lang="en-US" dirty="0"/>
              <a:t>ht – 30% chance to be sued again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28" normalizeH="0" baseline="0" dirty="0">
                <a:ln>
                  <a:noFill/>
                </a:ln>
                <a:solidFill>
                  <a:srgbClr val="5C5C5C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Unfortunately, Ignorance is not an excuse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/>
              <a:t>Recent Examples Include: Food service, eCommerce, retail stores, car dealerships, wineries, galleries, hotel/hospitality industry, entertainment industry and local governments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09816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921" y="478124"/>
            <a:ext cx="12433300" cy="723900"/>
          </a:xfrm>
        </p:spPr>
        <p:txBody>
          <a:bodyPr>
            <a:noAutofit/>
          </a:bodyPr>
          <a:lstStyle/>
          <a:p>
            <a:r>
              <a:rPr lang="en-US" sz="4400" dirty="0"/>
              <a:t>State of Play: ADA Non-Compliance Litigation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pic>
        <p:nvPicPr>
          <p:cNvPr id="5" name="Picture 4" descr="LA Times article &quot;Lawsuits targeting business websites over ADA violations are on the rise&quot;">
            <a:extLst>
              <a:ext uri="{FF2B5EF4-FFF2-40B4-BE49-F238E27FC236}">
                <a16:creationId xmlns:a16="http://schemas.microsoft.com/office/drawing/2014/main" id="{9000E113-011A-4A5F-817E-F5246706A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24" y="1646693"/>
            <a:ext cx="10720670" cy="2273193"/>
          </a:xfrm>
          <a:prstGeom prst="rect">
            <a:avLst/>
          </a:prstGeom>
        </p:spPr>
      </p:pic>
      <p:pic>
        <p:nvPicPr>
          <p:cNvPr id="7" name="Picture 6" descr="National Law Review Article &quot;ADA Website Litigation Likely to Increase&quot; with title circled">
            <a:extLst>
              <a:ext uri="{FF2B5EF4-FFF2-40B4-BE49-F238E27FC236}">
                <a16:creationId xmlns:a16="http://schemas.microsoft.com/office/drawing/2014/main" id="{FE880BBA-EC9A-447A-B165-84F98620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9" y="4409955"/>
            <a:ext cx="6301821" cy="3082056"/>
          </a:xfrm>
          <a:prstGeom prst="rect">
            <a:avLst/>
          </a:prstGeom>
        </p:spPr>
      </p:pic>
      <p:pic>
        <p:nvPicPr>
          <p:cNvPr id="2" name="Picture 1" descr="Florida TV station 10 investigates article &quot;They say they're suing to help people with disabilities. Critics say they want 'blood money'.">
            <a:extLst>
              <a:ext uri="{FF2B5EF4-FFF2-40B4-BE49-F238E27FC236}">
                <a16:creationId xmlns:a16="http://schemas.microsoft.com/office/drawing/2014/main" id="{C706FAD6-44CC-4623-9DD2-51316C939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21" y="4949439"/>
            <a:ext cx="5571662" cy="24401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E65A74-A330-4624-9515-EE0442AC7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8567" y="6031668"/>
              <a:ext cx="3510720" cy="1018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E65A74-A330-4624-9515-EE0442AC7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67" y="6022665"/>
                <a:ext cx="3528360" cy="10364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514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State of Play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B435D7-77C1-4570-9027-7715C5016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226647" y="460642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B435D7-77C1-4570-9027-7715C5016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647" y="45974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1B3887-1AFE-496F-9DEC-1C926AEBDE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694567" y="451390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1B3887-1AFE-496F-9DEC-1C926AEBDE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5567" y="45049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A753F7-FA4F-4555-853C-56CC78068D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13927" y="183982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A753F7-FA4F-4555-853C-56CC78068D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927" y="18308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FBC01C-8B7D-4F90-AB51-F3D4135BF8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13927" y="180526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FBC01C-8B7D-4F90-AB51-F3D4135BF8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927" y="17962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CE3D65-DB01-4C90-A815-BD32B22B8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0287" y="212926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CE3D65-DB01-4C90-A815-BD32B22B8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87" y="212026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Tech Magazine Article&#10;&quot;Beyonce was sued over her website violating the Americans with Disabilities Act. and you could be too&quot;">
            <a:extLst>
              <a:ext uri="{FF2B5EF4-FFF2-40B4-BE49-F238E27FC236}">
                <a16:creationId xmlns:a16="http://schemas.microsoft.com/office/drawing/2014/main" id="{D13A7838-D985-4FE0-B630-5869728AA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1513" y="1676279"/>
            <a:ext cx="6664129" cy="3479646"/>
          </a:xfrm>
          <a:prstGeom prst="rect">
            <a:avLst/>
          </a:prstGeom>
        </p:spPr>
      </p:pic>
      <p:pic>
        <p:nvPicPr>
          <p:cNvPr id="14" name="Picture 13" descr="Dealership Magazine article &quot;ADA lawsuits prompt dealerships to make websites more accessible&quot;">
            <a:extLst>
              <a:ext uri="{FF2B5EF4-FFF2-40B4-BE49-F238E27FC236}">
                <a16:creationId xmlns:a16="http://schemas.microsoft.com/office/drawing/2014/main" id="{C9C80A90-10DE-40E3-82CE-F184CF8EED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3" y="2348680"/>
            <a:ext cx="6490966" cy="4032363"/>
          </a:xfrm>
          <a:prstGeom prst="rect">
            <a:avLst/>
          </a:prstGeom>
        </p:spPr>
      </p:pic>
      <p:pic>
        <p:nvPicPr>
          <p:cNvPr id="16" name="Picture 15" descr="Sarah Klearman Tech article &quot;Winery websites at the heart of lawsuits over ADA compliance online&quot;">
            <a:extLst>
              <a:ext uri="{FF2B5EF4-FFF2-40B4-BE49-F238E27FC236}">
                <a16:creationId xmlns:a16="http://schemas.microsoft.com/office/drawing/2014/main" id="{4491CCBD-74FA-4559-A727-41F6046F9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542" y="6439255"/>
            <a:ext cx="10541715" cy="26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094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State of Play: Continued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B435D7-77C1-4570-9027-7715C5016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226647" y="460642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B435D7-77C1-4570-9027-7715C5016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647" y="45974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1B3887-1AFE-496F-9DEC-1C926AEBDE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694567" y="4513908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1B3887-1AFE-496F-9DEC-1C926AEBDE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5567" y="45049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A753F7-FA4F-4555-853C-56CC78068D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13927" y="183982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A753F7-FA4F-4555-853C-56CC78068D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927" y="18308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FBC01C-8B7D-4F90-AB51-F3D4135BF8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013927" y="180526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FBC01C-8B7D-4F90-AB51-F3D4135BF8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927" y="17962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CE3D65-DB01-4C90-A815-BD32B22B8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20287" y="212926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CE3D65-DB01-4C90-A815-BD32B22B8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87" y="212026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Very recent Suffolk Times New York Article &quot;Lawsuits target local businesses deemed inaccessible to the visually impaired&quot;">
            <a:extLst>
              <a:ext uri="{FF2B5EF4-FFF2-40B4-BE49-F238E27FC236}">
                <a16:creationId xmlns:a16="http://schemas.microsoft.com/office/drawing/2014/main" id="{AAF5F744-4F8E-42E5-9BBE-B75D81F83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44" y="2238425"/>
            <a:ext cx="12588111" cy="2638375"/>
          </a:xfrm>
          <a:prstGeom prst="rect">
            <a:avLst/>
          </a:prstGeom>
        </p:spPr>
      </p:pic>
      <p:pic>
        <p:nvPicPr>
          <p:cNvPr id="17" name="Picture 16" descr="Better call Behnken article &quot;Businesses 'Sitting Ducks' for lawsuits because websites aren't ADA compliant&quot;">
            <a:extLst>
              <a:ext uri="{FF2B5EF4-FFF2-40B4-BE49-F238E27FC236}">
                <a16:creationId xmlns:a16="http://schemas.microsoft.com/office/drawing/2014/main" id="{8D37CECC-25DA-41CB-BF98-00381675A2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174" y="5656542"/>
            <a:ext cx="7911236" cy="33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277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480832"/>
            <a:ext cx="11861800" cy="723900"/>
          </a:xfrm>
        </p:spPr>
        <p:txBody>
          <a:bodyPr>
            <a:noAutofit/>
          </a:bodyPr>
          <a:lstStyle/>
          <a:p>
            <a:r>
              <a:rPr lang="en-US" sz="4400" dirty="0"/>
              <a:t>How Do Serial Litigants Target?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571500" y="2201567"/>
            <a:ext cx="11861800" cy="6954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It’s actually quite simple: </a:t>
            </a:r>
          </a:p>
          <a:p>
            <a:r>
              <a:rPr lang="en-US" dirty="0"/>
              <a:t>	Tools are readily available to easily scan multiple sites</a:t>
            </a:r>
          </a:p>
          <a:p>
            <a:r>
              <a:rPr lang="en-US" dirty="0"/>
              <a:t>	Document scanning tools also available</a:t>
            </a:r>
          </a:p>
          <a:p>
            <a:r>
              <a:rPr lang="en-US" dirty="0"/>
              <a:t>	It’s not too hard to figure out if a check out page works properly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business owners are not aware this is happening.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Unfortunately, ignorance is no longer an excuse. </a:t>
            </a:r>
          </a:p>
        </p:txBody>
      </p:sp>
    </p:spTree>
    <p:extLst>
      <p:ext uri="{BB962C8B-B14F-4D97-AF65-F5344CB8AC3E}">
        <p14:creationId xmlns:p14="http://schemas.microsoft.com/office/powerpoint/2010/main" val="3164548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515556"/>
            <a:ext cx="11861800" cy="723900"/>
          </a:xfrm>
        </p:spPr>
        <p:txBody>
          <a:bodyPr>
            <a:noAutofit/>
          </a:bodyPr>
          <a:lstStyle/>
          <a:p>
            <a:r>
              <a:rPr lang="en-US" sz="4400" dirty="0"/>
              <a:t>What we hear from business owners…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289420" y="2075037"/>
            <a:ext cx="10425959" cy="6954663"/>
          </a:xfrm>
        </p:spPr>
        <p:txBody>
          <a:bodyPr>
            <a:normAutofit/>
          </a:bodyPr>
          <a:lstStyle/>
          <a:p>
            <a:r>
              <a:rPr lang="en-US" dirty="0"/>
              <a:t>Even if the owner is aware…. Where do they even start? </a:t>
            </a:r>
          </a:p>
          <a:p>
            <a:r>
              <a:rPr lang="en-US" dirty="0"/>
              <a:t>We know big business has the resources to enable accessibility both proactively and reactively</a:t>
            </a:r>
          </a:p>
          <a:p>
            <a:r>
              <a:rPr lang="en-US" dirty="0"/>
              <a:t>For SMBs though, confusion reigns, overwhelming and inconsistent information</a:t>
            </a:r>
          </a:p>
          <a:p>
            <a:r>
              <a:rPr lang="en-US" dirty="0"/>
              <a:t>Constantly fielding inbound sales calls to buy point solutions – software</a:t>
            </a:r>
          </a:p>
          <a:p>
            <a:r>
              <a:rPr lang="en-US" dirty="0"/>
              <a:t>In-house or outsourced?</a:t>
            </a:r>
          </a:p>
          <a:p>
            <a:r>
              <a:rPr lang="en-US" dirty="0"/>
              <a:t>Big questions remain on cost, true ROI and risk mitigation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00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79" y="462769"/>
            <a:ext cx="12826839" cy="723900"/>
          </a:xfrm>
        </p:spPr>
        <p:txBody>
          <a:bodyPr>
            <a:noAutofit/>
          </a:bodyPr>
          <a:lstStyle/>
          <a:p>
            <a:r>
              <a:rPr lang="en-US" sz="4400" dirty="0"/>
              <a:t>What business owners want vs. What they Need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390" y="2016400"/>
            <a:ext cx="12284015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SMB owners want and what they need are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mutually exclusive.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Here’s what we’re hearing: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Clarity, simplification and clear guidance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They want the problem (and the risk) to just go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They don’t want point solutions that leave gaps in their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They want to know what to do first….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They wonder if it is worth the hassle, ROI and will it work…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Costs – outcome must be clear and no open-ended engagements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4C0BBF-37B6-42A4-94F9-D401B0B23034}"/>
              </a:ext>
            </a:extLst>
          </p:cNvPr>
          <p:cNvSpPr txBox="1"/>
          <p:nvPr/>
        </p:nvSpPr>
        <p:spPr>
          <a:xfrm>
            <a:off x="4773706" y="7037021"/>
            <a:ext cx="3724836" cy="2431435"/>
          </a:xfrm>
          <a:prstGeom prst="rect">
            <a:avLst/>
          </a:prstGeom>
          <a:noFill/>
          <a:ln w="28575" cap="flat">
            <a:solidFill>
              <a:srgbClr val="0070C0">
                <a:alpha val="98000"/>
              </a:srgb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28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Our Approach: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28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Simplify, Provide Options and Access to Solutions</a:t>
            </a:r>
          </a:p>
        </p:txBody>
      </p:sp>
    </p:spTree>
    <p:extLst>
      <p:ext uri="{BB962C8B-B14F-4D97-AF65-F5344CB8AC3E}">
        <p14:creationId xmlns:p14="http://schemas.microsoft.com/office/powerpoint/2010/main" val="2452459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A7A7A7"/>
      </a:dk2>
      <a:lt2>
        <a:srgbClr val="535353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40321</TotalTime>
  <Words>1172</Words>
  <Application>Microsoft Office PowerPoint</Application>
  <PresentationFormat>Custom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Avenir Heavy</vt:lpstr>
      <vt:lpstr>Baskerville SemiBold</vt:lpstr>
      <vt:lpstr>Calibri</vt:lpstr>
      <vt:lpstr>DIN Alternate</vt:lpstr>
      <vt:lpstr>DIN Condensed</vt:lpstr>
      <vt:lpstr>Helvetica Neue</vt:lpstr>
      <vt:lpstr>Iowan Old Style Roman</vt:lpstr>
      <vt:lpstr>Zapf Dingbats</vt:lpstr>
      <vt:lpstr>New_Template9</vt:lpstr>
      <vt:lpstr>CSUN 2020 Presentation The democratization of Accessibility: SMB Compliance</vt:lpstr>
      <vt:lpstr>What We’ll Cover Today</vt:lpstr>
      <vt:lpstr>State of Play: ADA Compliance Litigation</vt:lpstr>
      <vt:lpstr>State of Play: ADA Non-Compliance Litigation  </vt:lpstr>
      <vt:lpstr>State of Play</vt:lpstr>
      <vt:lpstr>State of Play: Continued</vt:lpstr>
      <vt:lpstr>How Do Serial Litigants Target? </vt:lpstr>
      <vt:lpstr>What we hear from business owners…</vt:lpstr>
      <vt:lpstr>What business owners want vs. What they Need</vt:lpstr>
      <vt:lpstr>Components of Holistic ADA Compliance</vt:lpstr>
      <vt:lpstr>Options = Democratization </vt:lpstr>
      <vt:lpstr>What Not to Do </vt:lpstr>
      <vt:lpstr>Ok, all that’s great but where do we start? </vt:lpstr>
      <vt:lpstr>OK, but…… </vt:lpstr>
      <vt:lpstr>Yes, and here’s why… </vt:lpstr>
      <vt:lpstr>Reason #1:  Risk Mitigation </vt:lpstr>
      <vt:lpstr>Reason #2:  Lower Operating Costs </vt:lpstr>
      <vt:lpstr>Reason #3:  Tap Huge Underserved Market </vt:lpstr>
      <vt:lpstr>Reason #4:  Build great brand equity </vt:lpstr>
      <vt:lpstr>Final Thoughts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platform suite</dc:title>
  <dc:creator>david</dc:creator>
  <cp:lastModifiedBy>Ligia Mora</cp:lastModifiedBy>
  <cp:revision>129</cp:revision>
  <cp:lastPrinted>2020-02-26T20:04:47Z</cp:lastPrinted>
  <dcterms:modified xsi:type="dcterms:W3CDTF">2020-03-18T17:25:23Z</dcterms:modified>
</cp:coreProperties>
</file>