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Ex3.xml" ContentType="application/vnd.ms-office.chartex+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313" r:id="rId4"/>
    <p:sldId id="780" r:id="rId5"/>
    <p:sldId id="257" r:id="rId6"/>
    <p:sldId id="785" r:id="rId7"/>
    <p:sldId id="779" r:id="rId8"/>
    <p:sldId id="773" r:id="rId9"/>
    <p:sldId id="461" r:id="rId10"/>
    <p:sldId id="536" r:id="rId11"/>
    <p:sldId id="781" r:id="rId12"/>
    <p:sldId id="782" r:id="rId13"/>
    <p:sldId id="783" r:id="rId14"/>
    <p:sldId id="776" r:id="rId15"/>
    <p:sldId id="808" r:id="rId16"/>
    <p:sldId id="817" r:id="rId17"/>
    <p:sldId id="784" r:id="rId18"/>
    <p:sldId id="624" r:id="rId19"/>
    <p:sldId id="626" r:id="rId20"/>
    <p:sldId id="809" r:id="rId21"/>
    <p:sldId id="612" r:id="rId22"/>
    <p:sldId id="597" r:id="rId23"/>
    <p:sldId id="601" r:id="rId24"/>
    <p:sldId id="625" r:id="rId25"/>
    <p:sldId id="282" r:id="rId26"/>
    <p:sldId id="504" r:id="rId27"/>
    <p:sldId id="818" r:id="rId28"/>
    <p:sldId id="762" r:id="rId29"/>
  </p:sldIdLst>
  <p:sldSz cx="18288000" cy="10287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772" autoAdjust="0"/>
    <p:restoredTop sz="86432" autoAdjust="0"/>
  </p:normalViewPr>
  <p:slideViewPr>
    <p:cSldViewPr snapToGrid="0">
      <p:cViewPr varScale="1">
        <p:scale>
          <a:sx n="39" d="100"/>
          <a:sy n="39" d="100"/>
        </p:scale>
        <p:origin x="86" y="408"/>
      </p:cViewPr>
      <p:guideLst/>
    </p:cSldViewPr>
  </p:slideViewPr>
  <p:outlineViewPr>
    <p:cViewPr>
      <p:scale>
        <a:sx n="33" d="100"/>
        <a:sy n="33" d="100"/>
      </p:scale>
      <p:origin x="0" y="-176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1" TargetMode="External"/><Relationship Id="rId4" Type="http://schemas.openxmlformats.org/officeDocument/2006/relationships/themeOverride" Target="../theme/themeOverride1.xm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Book1" TargetMode="External"/><Relationship Id="rId4" Type="http://schemas.openxmlformats.org/officeDocument/2006/relationships/themeOverride" Target="../theme/themeOverride2.xm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Book1" TargetMode="External"/><Relationship Id="rId4" Type="http://schemas.openxmlformats.org/officeDocument/2006/relationships/themeOverride" Target="../theme/themeOverride3.xm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Sheet1!$A$4:$A$14</cx:f>
        <cx:lvl ptCount="11">
          <cx:pt idx="0">Transactional</cx:pt>
          <cx:pt idx="1">Designer</cx:pt>
          <cx:pt idx="2">Gateway</cx:pt>
          <cx:pt idx="3">Dashboard</cx:pt>
          <cx:pt idx="4">Assessment</cx:pt>
          <cx:pt idx="5">Validator</cx:pt>
          <cx:pt idx="6">SiteScan</cx:pt>
          <cx:pt idx="7">DAS Services</cx:pt>
          <cx:pt idx="8">Remediate</cx:pt>
          <cx:pt idx="9">AccessibilityNow.com</cx:pt>
          <cx:pt idx="10">Publisher</cx:pt>
        </cx:lvl>
      </cx:strDim>
      <cx:numDim type="size">
        <cx:f>Sheet1!$B$4:$B$14</cx:f>
        <cx:lvl ptCount="11" formatCode="General">
          <cx:pt idx="0">9.0899999999999999</cx:pt>
          <cx:pt idx="1">9.0899999999999999</cx:pt>
          <cx:pt idx="2">9.0899999999999999</cx:pt>
          <cx:pt idx="3">9.0899999999999999</cx:pt>
          <cx:pt idx="4">9.0899999999999999</cx:pt>
          <cx:pt idx="5">9.0899999999999999</cx:pt>
          <cx:pt idx="6">9.0899999999999999</cx:pt>
          <cx:pt idx="7">9.0899999999999999</cx:pt>
          <cx:pt idx="8">9.0899999999999999</cx:pt>
          <cx:pt idx="9">9.0899999999999999</cx:pt>
          <cx:pt idx="10">9.0899999999999999</cx:pt>
        </cx:lvl>
      </cx:numDim>
    </cx:data>
  </cx:chartData>
  <cx:chart>
    <cx:plotArea>
      <cx:plotAreaRegion>
        <cx:series layoutId="sunburst" uniqueId="{9A65374F-F2C1-4BDD-A7A4-1DBD26937E30}">
          <cx:spPr>
            <a:ln>
              <a:noFill/>
            </a:ln>
          </cx:spPr>
          <cx:dataId val="0"/>
        </cx:series>
      </cx:plotAreaRegion>
    </cx:plotArea>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Sheet1!$A$1:$A$2</cx:f>
        <cx:lvl ptCount="2">
          <cx:pt idx="0">Transactional</cx:pt>
          <cx:pt idx="1">Static/Published</cx:pt>
        </cx:lvl>
      </cx:strDim>
      <cx:numDim type="size">
        <cx:f>Sheet1!$B$1:$B$2</cx:f>
        <cx:lvl ptCount="2" formatCode="General">
          <cx:pt idx="0">50</cx:pt>
          <cx:pt idx="1">50</cx:pt>
        </cx:lvl>
      </cx:numDim>
    </cx:data>
  </cx:chartData>
  <cx:chart>
    <cx:plotArea>
      <cx:plotAreaRegion>
        <cx:plotSurface>
          <cx:spPr>
            <a:ln>
              <a:noFill/>
            </a:ln>
          </cx:spPr>
        </cx:plotSurface>
        <cx:series layoutId="sunburst" uniqueId="{48010E5A-0224-4BBE-B46C-0DB25FF36D9C}">
          <cx:spPr>
            <a:ln>
              <a:solidFill>
                <a:schemeClr val="bg1"/>
              </a:solidFill>
            </a:ln>
          </cx:spPr>
          <cx:dataId val="0"/>
        </cx:series>
      </cx:plotAreaRegion>
    </cx:plotArea>
  </cx:chart>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Sheet1!$A$16:$A$21</cx:f>
        <cx:lvl ptCount="6">
          <cx:pt idx="0">WCAG PDF</cx:pt>
          <cx:pt idx="1">Braille</cx:pt>
          <cx:pt idx="2">E-Text</cx:pt>
          <cx:pt idx="3">Audio</cx:pt>
          <cx:pt idx="4">Large Print</cx:pt>
          <cx:pt idx="5">HTML5</cx:pt>
        </cx:lvl>
      </cx:strDim>
      <cx:numDim type="size">
        <cx:f>Sheet1!$B$16:$B$21</cx:f>
        <cx:lvl ptCount="6" formatCode="General">
          <cx:pt idx="0">16.666</cx:pt>
          <cx:pt idx="1">16.666</cx:pt>
          <cx:pt idx="2">16.666</cx:pt>
          <cx:pt idx="3">16.666</cx:pt>
          <cx:pt idx="4">16.666</cx:pt>
          <cx:pt idx="5">16.666</cx:pt>
        </cx:lvl>
      </cx:numDim>
    </cx:data>
  </cx:chartData>
  <cx:chart>
    <cx:plotArea>
      <cx:plotAreaRegion>
        <cx:series layoutId="sunburst" uniqueId="{F2B69432-8D38-4267-9011-0A1EE6168052}">
          <cx:spPr>
            <a:ln>
              <a:solidFill>
                <a:schemeClr val="bg1"/>
              </a:solidFill>
            </a:ln>
          </cx:spPr>
          <cx:dataId val="0"/>
        </cx:series>
      </cx:plotAreaRegion>
    </cx:plotArea>
  </cx:chart>
  <cx:spPr>
    <a:ln>
      <a:no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6A511-AE9C-4F23-847B-BCAAA1E9C8F3}"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US"/>
        </a:p>
      </dgm:t>
    </dgm:pt>
    <dgm:pt modelId="{72497C1A-5BBE-4A39-AFE3-D1231750390B}">
      <dgm:prSet phldrT="[Text]"/>
      <dgm:spPr/>
      <dgm:t>
        <a:bodyPr/>
        <a:lstStyle/>
        <a:p>
          <a:r>
            <a:rPr lang="en-US" dirty="0">
              <a:latin typeface="Calibri"/>
            </a:rPr>
            <a:t>Vision problems are more pervasive than most of us realize. Upwards of </a:t>
          </a:r>
          <a:r>
            <a:rPr lang="en-US" b="1" dirty="0">
              <a:latin typeface="Calibri"/>
            </a:rPr>
            <a:t>1.3 billion </a:t>
          </a:r>
          <a:r>
            <a:rPr lang="en-US" dirty="0">
              <a:latin typeface="Calibri"/>
            </a:rPr>
            <a:t>people worldwide are visually impaired. Many more have low or moderate visual difficulties. </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F3A5680-3835-4C35-A387-A4FD9CD8D9CC}" type="parTrans" cxnId="{E2F8EAF6-DC06-4AD9-955F-BBC35851F441}">
      <dgm:prSet/>
      <dgm:spPr/>
      <dgm:t>
        <a:bodyPr/>
        <a:lstStyle/>
        <a:p>
          <a:endParaRPr lang="en-US"/>
        </a:p>
      </dgm:t>
    </dgm:pt>
    <dgm:pt modelId="{55B4E6CA-D467-44F7-984E-1E8C66DDB6AA}" type="sibTrans" cxnId="{E2F8EAF6-DC06-4AD9-955F-BBC35851F441}">
      <dgm:prSet/>
      <dgm:spPr/>
      <dgm:t>
        <a:bodyPr/>
        <a:lstStyle/>
        <a:p>
          <a:endParaRPr lang="en-US"/>
        </a:p>
      </dgm:t>
    </dgm:pt>
    <dgm:pt modelId="{1512DE5F-2163-43F7-B0DA-BFBCD051347D}">
      <dgm:prSet/>
      <dgm:spPr/>
      <dgm:t>
        <a:bodyPr/>
        <a:lstStyle/>
        <a:p>
          <a:r>
            <a:rPr lang="en-CA" b="1" dirty="0">
              <a:latin typeface="Calibri"/>
            </a:rPr>
            <a:t>Up to 66 million </a:t>
          </a:r>
          <a:r>
            <a:rPr lang="en-CA" dirty="0">
              <a:latin typeface="Calibri"/>
            </a:rPr>
            <a:t>people in the US have vision impairment</a:t>
          </a:r>
          <a:endParaRPr lang="en-US" dirty="0">
            <a:latin typeface="Calibri"/>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058D4E0-0FD0-4B9B-94CB-9206E7FA937F}" type="parTrans" cxnId="{702A4EC1-265E-44BB-9BA8-9FEFBA803B5E}">
      <dgm:prSet/>
      <dgm:spPr/>
      <dgm:t>
        <a:bodyPr/>
        <a:lstStyle/>
        <a:p>
          <a:endParaRPr lang="en-US"/>
        </a:p>
      </dgm:t>
    </dgm:pt>
    <dgm:pt modelId="{CD62736A-8807-4106-96FB-A0D32A517445}" type="sibTrans" cxnId="{702A4EC1-265E-44BB-9BA8-9FEFBA803B5E}">
      <dgm:prSet/>
      <dgm:spPr/>
      <dgm:t>
        <a:bodyPr/>
        <a:lstStyle/>
        <a:p>
          <a:endParaRPr lang="en-US"/>
        </a:p>
      </dgm:t>
    </dgm:pt>
    <dgm:pt modelId="{5EDFD363-5591-4B4D-99B0-A6D2BAB710C2}">
      <dgm:prSet/>
      <dgm:spPr/>
      <dgm:t>
        <a:bodyPr/>
        <a:lstStyle/>
        <a:p>
          <a:r>
            <a:rPr lang="en-US" dirty="0">
              <a:latin typeface="Calibri"/>
            </a:rPr>
            <a:t>Even with corrective lenses, they still have trouble seeing</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3364B51-18E1-43F3-A317-F854B6260E58}" type="parTrans" cxnId="{3E5F22B1-4FED-4EEF-A9FD-7D6C122D2D9B}">
      <dgm:prSet/>
      <dgm:spPr/>
      <dgm:t>
        <a:bodyPr/>
        <a:lstStyle/>
        <a:p>
          <a:endParaRPr lang="en-US"/>
        </a:p>
      </dgm:t>
    </dgm:pt>
    <dgm:pt modelId="{307D143F-1BDC-4B98-85B4-6106A48D1FD3}" type="sibTrans" cxnId="{3E5F22B1-4FED-4EEF-A9FD-7D6C122D2D9B}">
      <dgm:prSet/>
      <dgm:spPr/>
      <dgm:t>
        <a:bodyPr/>
        <a:lstStyle/>
        <a:p>
          <a:endParaRPr lang="en-US"/>
        </a:p>
      </dgm:t>
    </dgm:pt>
    <dgm:pt modelId="{76133008-94B9-442D-97D2-13137CE642A4}" type="pres">
      <dgm:prSet presAssocID="{ECF6A511-AE9C-4F23-847B-BCAAA1E9C8F3}" presName="Name0" presStyleCnt="0">
        <dgm:presLayoutVars>
          <dgm:chMax val="7"/>
          <dgm:chPref val="7"/>
          <dgm:dir/>
        </dgm:presLayoutVars>
      </dgm:prSet>
      <dgm:spPr/>
    </dgm:pt>
    <dgm:pt modelId="{12B69902-CBC8-40EF-947E-F33E07F22D9E}" type="pres">
      <dgm:prSet presAssocID="{ECF6A511-AE9C-4F23-847B-BCAAA1E9C8F3}" presName="Name1" presStyleCnt="0"/>
      <dgm:spPr/>
    </dgm:pt>
    <dgm:pt modelId="{2CFE3FEC-9CE6-4625-8173-9DE3F38E9674}" type="pres">
      <dgm:prSet presAssocID="{ECF6A511-AE9C-4F23-847B-BCAAA1E9C8F3}" presName="cycle" presStyleCnt="0"/>
      <dgm:spPr/>
    </dgm:pt>
    <dgm:pt modelId="{45171A00-8D19-4768-9531-3909F9782B51}" type="pres">
      <dgm:prSet presAssocID="{ECF6A511-AE9C-4F23-847B-BCAAA1E9C8F3}" presName="srcNode" presStyleLbl="node1" presStyleIdx="0" presStyleCnt="3"/>
      <dgm:spPr/>
    </dgm:pt>
    <dgm:pt modelId="{9F0DC408-E81B-424E-9B1D-D49FB38D15BF}" type="pres">
      <dgm:prSet presAssocID="{ECF6A511-AE9C-4F23-847B-BCAAA1E9C8F3}" presName="conn" presStyleLbl="parChTrans1D2" presStyleIdx="0" presStyleCnt="1"/>
      <dgm:spPr/>
    </dgm:pt>
    <dgm:pt modelId="{055F8702-FE31-4A50-8073-D0B30A9C7AE4}" type="pres">
      <dgm:prSet presAssocID="{ECF6A511-AE9C-4F23-847B-BCAAA1E9C8F3}" presName="extraNode" presStyleLbl="node1" presStyleIdx="0" presStyleCnt="3"/>
      <dgm:spPr/>
    </dgm:pt>
    <dgm:pt modelId="{03558E11-AB36-4AA6-B0C4-0387F8DFA7F8}" type="pres">
      <dgm:prSet presAssocID="{ECF6A511-AE9C-4F23-847B-BCAAA1E9C8F3}" presName="dstNode" presStyleLbl="node1" presStyleIdx="0" presStyleCnt="3"/>
      <dgm:spPr/>
    </dgm:pt>
    <dgm:pt modelId="{0EB3ACB7-447C-4953-B3F9-5E8B5DA9F4EC}" type="pres">
      <dgm:prSet presAssocID="{72497C1A-5BBE-4A39-AFE3-D1231750390B}" presName="text_1" presStyleLbl="node1" presStyleIdx="0" presStyleCnt="3">
        <dgm:presLayoutVars>
          <dgm:bulletEnabled val="1"/>
        </dgm:presLayoutVars>
      </dgm:prSet>
      <dgm:spPr/>
    </dgm:pt>
    <dgm:pt modelId="{4A1907E6-5E8D-43BC-8294-FA52D5ACCF52}" type="pres">
      <dgm:prSet presAssocID="{72497C1A-5BBE-4A39-AFE3-D1231750390B}" presName="accent_1" presStyleCnt="0"/>
      <dgm:spPr/>
    </dgm:pt>
    <dgm:pt modelId="{5BED1286-A77F-47D6-8716-C268A3E909F1}" type="pres">
      <dgm:prSet presAssocID="{72497C1A-5BBE-4A39-AFE3-D1231750390B}" presName="accentRepeatNode" presStyleLbl="solidFgAcc1" presStyleIdx="0" presStyleCnt="3"/>
      <dgm:spPr>
        <a:blipFill rotWithShape="0">
          <a:blip xmlns:r="http://schemas.openxmlformats.org/officeDocument/2006/relationships" r:embed="rId1"/>
          <a:srcRect/>
          <a:stretch>
            <a:fillRect l="-17000" r="-17000"/>
          </a:stretch>
        </a:blipFill>
      </dgm:spPr>
      <dgm:extLst>
        <a:ext uri="{E40237B7-FDA0-4F09-8148-C483321AD2D9}">
          <dgm14:cNvPr xmlns:dgm14="http://schemas.microsoft.com/office/drawing/2010/diagram" id="0" name="" descr="Picture depicting a person who is partially sighted"/>
        </a:ext>
      </dgm:extLst>
    </dgm:pt>
    <dgm:pt modelId="{F4641F5E-EC6B-4839-9F3C-7E8E199B4CD8}" type="pres">
      <dgm:prSet presAssocID="{1512DE5F-2163-43F7-B0DA-BFBCD051347D}" presName="text_2" presStyleLbl="node1" presStyleIdx="1" presStyleCnt="3" custLinFactNeighborY="-7911">
        <dgm:presLayoutVars>
          <dgm:bulletEnabled val="1"/>
        </dgm:presLayoutVars>
      </dgm:prSet>
      <dgm:spPr/>
    </dgm:pt>
    <dgm:pt modelId="{FFCE19BB-D71D-485B-8394-3EB805AC405D}" type="pres">
      <dgm:prSet presAssocID="{1512DE5F-2163-43F7-B0DA-BFBCD051347D}" presName="accent_2" presStyleCnt="0"/>
      <dgm:spPr/>
    </dgm:pt>
    <dgm:pt modelId="{CD184A0F-C087-4820-8041-3AF7039E02BC}" type="pres">
      <dgm:prSet presAssocID="{1512DE5F-2163-43F7-B0DA-BFBCD051347D}" presName="accentRepeatNode" presStyleLbl="solidFgAcc1" presStyleIdx="1" presStyleCnt="3" custLinFactNeighborY="-6327"/>
      <dgm:spPr>
        <a:blipFill rotWithShape="0">
          <a:blip xmlns:r="http://schemas.openxmlformats.org/officeDocument/2006/relationships" r:embed="rId2"/>
          <a:srcRect/>
          <a:stretch>
            <a:fillRect l="-4000" r="-4000"/>
          </a:stretch>
        </a:blipFill>
      </dgm:spPr>
      <dgm:extLst>
        <a:ext uri="{E40237B7-FDA0-4F09-8148-C483321AD2D9}">
          <dgm14:cNvPr xmlns:dgm14="http://schemas.microsoft.com/office/drawing/2010/diagram" id="0" name="" descr="Picture depicting a person who is blind"/>
        </a:ext>
      </dgm:extLst>
    </dgm:pt>
    <dgm:pt modelId="{1B2260F3-43BD-4339-94DB-24491F190EC7}" type="pres">
      <dgm:prSet presAssocID="{5EDFD363-5591-4B4D-99B0-A6D2BAB710C2}" presName="text_3" presStyleLbl="node1" presStyleIdx="2" presStyleCnt="3" custLinFactNeighborY="-14064">
        <dgm:presLayoutVars>
          <dgm:bulletEnabled val="1"/>
        </dgm:presLayoutVars>
      </dgm:prSet>
      <dgm:spPr/>
    </dgm:pt>
    <dgm:pt modelId="{8CFD8259-4504-46F0-943D-590B2A1A84C6}" type="pres">
      <dgm:prSet presAssocID="{5EDFD363-5591-4B4D-99B0-A6D2BAB710C2}" presName="accent_3" presStyleCnt="0"/>
      <dgm:spPr/>
    </dgm:pt>
    <dgm:pt modelId="{1EF85131-341D-4143-8642-817987044E66}" type="pres">
      <dgm:prSet presAssocID="{5EDFD363-5591-4B4D-99B0-A6D2BAB710C2}" presName="accentRepeatNode" presStyleLbl="solidFgAcc1" presStyleIdx="2" presStyleCnt="3" custLinFactNeighborY="-11248"/>
      <dgm:spPr>
        <a:blipFill rotWithShape="0">
          <a:blip xmlns:r="http://schemas.openxmlformats.org/officeDocument/2006/relationships" r:embed="rId3"/>
          <a:srcRect/>
          <a:stretch>
            <a:fillRect l="-25000" r="-25000"/>
          </a:stretch>
        </a:blipFill>
      </dgm:spPr>
      <dgm:extLst>
        <a:ext uri="{E40237B7-FDA0-4F09-8148-C483321AD2D9}">
          <dgm14:cNvPr xmlns:dgm14="http://schemas.microsoft.com/office/drawing/2010/diagram" id="0" name="" descr="Picture of a pair of glasses depicting corrective lenses"/>
        </a:ext>
      </dgm:extLst>
    </dgm:pt>
  </dgm:ptLst>
  <dgm:cxnLst>
    <dgm:cxn modelId="{25A7A33A-A2A7-4F35-97A1-C0462A6A4176}" type="presOf" srcId="{5EDFD363-5591-4B4D-99B0-A6D2BAB710C2}" destId="{1B2260F3-43BD-4339-94DB-24491F190EC7}" srcOrd="0" destOrd="0" presId="urn:microsoft.com/office/officeart/2008/layout/VerticalCurvedList"/>
    <dgm:cxn modelId="{8980F498-9C1A-4ADF-B64F-2DBDB1E6F72E}" type="presOf" srcId="{72497C1A-5BBE-4A39-AFE3-D1231750390B}" destId="{0EB3ACB7-447C-4953-B3F9-5E8B5DA9F4EC}" srcOrd="0" destOrd="0" presId="urn:microsoft.com/office/officeart/2008/layout/VerticalCurvedList"/>
    <dgm:cxn modelId="{3E5F22B1-4FED-4EEF-A9FD-7D6C122D2D9B}" srcId="{ECF6A511-AE9C-4F23-847B-BCAAA1E9C8F3}" destId="{5EDFD363-5591-4B4D-99B0-A6D2BAB710C2}" srcOrd="2" destOrd="0" parTransId="{93364B51-18E1-43F3-A317-F854B6260E58}" sibTransId="{307D143F-1BDC-4B98-85B4-6106A48D1FD3}"/>
    <dgm:cxn modelId="{00C4C1BE-B4EC-4A30-9D71-D5FB81920302}" type="presOf" srcId="{55B4E6CA-D467-44F7-984E-1E8C66DDB6AA}" destId="{9F0DC408-E81B-424E-9B1D-D49FB38D15BF}" srcOrd="0" destOrd="0" presId="urn:microsoft.com/office/officeart/2008/layout/VerticalCurvedList"/>
    <dgm:cxn modelId="{702A4EC1-265E-44BB-9BA8-9FEFBA803B5E}" srcId="{ECF6A511-AE9C-4F23-847B-BCAAA1E9C8F3}" destId="{1512DE5F-2163-43F7-B0DA-BFBCD051347D}" srcOrd="1" destOrd="0" parTransId="{C058D4E0-0FD0-4B9B-94CB-9206E7FA937F}" sibTransId="{CD62736A-8807-4106-96FB-A0D32A517445}"/>
    <dgm:cxn modelId="{6C8F17D9-2890-4583-B60C-8BE8576153EE}" type="presOf" srcId="{1512DE5F-2163-43F7-B0DA-BFBCD051347D}" destId="{F4641F5E-EC6B-4839-9F3C-7E8E199B4CD8}" srcOrd="0" destOrd="0" presId="urn:microsoft.com/office/officeart/2008/layout/VerticalCurvedList"/>
    <dgm:cxn modelId="{E2F8EAF6-DC06-4AD9-955F-BBC35851F441}" srcId="{ECF6A511-AE9C-4F23-847B-BCAAA1E9C8F3}" destId="{72497C1A-5BBE-4A39-AFE3-D1231750390B}" srcOrd="0" destOrd="0" parTransId="{EF3A5680-3835-4C35-A387-A4FD9CD8D9CC}" sibTransId="{55B4E6CA-D467-44F7-984E-1E8C66DDB6AA}"/>
    <dgm:cxn modelId="{CD8AD3FD-15B9-4673-9921-3122CACA2B11}" type="presOf" srcId="{ECF6A511-AE9C-4F23-847B-BCAAA1E9C8F3}" destId="{76133008-94B9-442D-97D2-13137CE642A4}" srcOrd="0" destOrd="0" presId="urn:microsoft.com/office/officeart/2008/layout/VerticalCurvedList"/>
    <dgm:cxn modelId="{E6C6B15B-ABBE-429D-8A32-46F1FD7C53DD}" type="presParOf" srcId="{76133008-94B9-442D-97D2-13137CE642A4}" destId="{12B69902-CBC8-40EF-947E-F33E07F22D9E}" srcOrd="0" destOrd="0" presId="urn:microsoft.com/office/officeart/2008/layout/VerticalCurvedList"/>
    <dgm:cxn modelId="{EA452E1C-06D9-484F-A433-BC2BBF58E670}" type="presParOf" srcId="{12B69902-CBC8-40EF-947E-F33E07F22D9E}" destId="{2CFE3FEC-9CE6-4625-8173-9DE3F38E9674}" srcOrd="0" destOrd="0" presId="urn:microsoft.com/office/officeart/2008/layout/VerticalCurvedList"/>
    <dgm:cxn modelId="{8C5F75EB-684B-4DA9-91BC-7C43C0F879EF}" type="presParOf" srcId="{2CFE3FEC-9CE6-4625-8173-9DE3F38E9674}" destId="{45171A00-8D19-4768-9531-3909F9782B51}" srcOrd="0" destOrd="0" presId="urn:microsoft.com/office/officeart/2008/layout/VerticalCurvedList"/>
    <dgm:cxn modelId="{67070A0F-7246-4637-8FF1-803D3009ED8D}" type="presParOf" srcId="{2CFE3FEC-9CE6-4625-8173-9DE3F38E9674}" destId="{9F0DC408-E81B-424E-9B1D-D49FB38D15BF}" srcOrd="1" destOrd="0" presId="urn:microsoft.com/office/officeart/2008/layout/VerticalCurvedList"/>
    <dgm:cxn modelId="{4430F442-AFA4-412B-91E7-A49B8F9E86DF}" type="presParOf" srcId="{2CFE3FEC-9CE6-4625-8173-9DE3F38E9674}" destId="{055F8702-FE31-4A50-8073-D0B30A9C7AE4}" srcOrd="2" destOrd="0" presId="urn:microsoft.com/office/officeart/2008/layout/VerticalCurvedList"/>
    <dgm:cxn modelId="{8126E114-1F32-4809-8422-DCAF443BA868}" type="presParOf" srcId="{2CFE3FEC-9CE6-4625-8173-9DE3F38E9674}" destId="{03558E11-AB36-4AA6-B0C4-0387F8DFA7F8}" srcOrd="3" destOrd="0" presId="urn:microsoft.com/office/officeart/2008/layout/VerticalCurvedList"/>
    <dgm:cxn modelId="{698643DA-F489-4B06-A835-D8E88414159F}" type="presParOf" srcId="{12B69902-CBC8-40EF-947E-F33E07F22D9E}" destId="{0EB3ACB7-447C-4953-B3F9-5E8B5DA9F4EC}" srcOrd="1" destOrd="0" presId="urn:microsoft.com/office/officeart/2008/layout/VerticalCurvedList"/>
    <dgm:cxn modelId="{2BA89F73-6FE1-420D-B8F8-6EDAD15D7C85}" type="presParOf" srcId="{12B69902-CBC8-40EF-947E-F33E07F22D9E}" destId="{4A1907E6-5E8D-43BC-8294-FA52D5ACCF52}" srcOrd="2" destOrd="0" presId="urn:microsoft.com/office/officeart/2008/layout/VerticalCurvedList"/>
    <dgm:cxn modelId="{4820502C-C86C-4A70-AD32-C273552FD6B4}" type="presParOf" srcId="{4A1907E6-5E8D-43BC-8294-FA52D5ACCF52}" destId="{5BED1286-A77F-47D6-8716-C268A3E909F1}" srcOrd="0" destOrd="0" presId="urn:microsoft.com/office/officeart/2008/layout/VerticalCurvedList"/>
    <dgm:cxn modelId="{5EC94164-808A-4212-9678-C912BEEC7B10}" type="presParOf" srcId="{12B69902-CBC8-40EF-947E-F33E07F22D9E}" destId="{F4641F5E-EC6B-4839-9F3C-7E8E199B4CD8}" srcOrd="3" destOrd="0" presId="urn:microsoft.com/office/officeart/2008/layout/VerticalCurvedList"/>
    <dgm:cxn modelId="{DCDBC326-236A-4B03-AB59-25FC47A74022}" type="presParOf" srcId="{12B69902-CBC8-40EF-947E-F33E07F22D9E}" destId="{FFCE19BB-D71D-485B-8394-3EB805AC405D}" srcOrd="4" destOrd="0" presId="urn:microsoft.com/office/officeart/2008/layout/VerticalCurvedList"/>
    <dgm:cxn modelId="{743F7773-913D-4EB2-9BEB-CEAF79FB929E}" type="presParOf" srcId="{FFCE19BB-D71D-485B-8394-3EB805AC405D}" destId="{CD184A0F-C087-4820-8041-3AF7039E02BC}" srcOrd="0" destOrd="0" presId="urn:microsoft.com/office/officeart/2008/layout/VerticalCurvedList"/>
    <dgm:cxn modelId="{45AD2652-91B0-46CA-8A29-155B61B2B0D0}" type="presParOf" srcId="{12B69902-CBC8-40EF-947E-F33E07F22D9E}" destId="{1B2260F3-43BD-4339-94DB-24491F190EC7}" srcOrd="5" destOrd="0" presId="urn:microsoft.com/office/officeart/2008/layout/VerticalCurvedList"/>
    <dgm:cxn modelId="{2B7994C1-9E28-44C7-9427-564C57FD8414}" type="presParOf" srcId="{12B69902-CBC8-40EF-947E-F33E07F22D9E}" destId="{8CFD8259-4504-46F0-943D-590B2A1A84C6}" srcOrd="6" destOrd="0" presId="urn:microsoft.com/office/officeart/2008/layout/VerticalCurvedList"/>
    <dgm:cxn modelId="{B9FC9437-5B6B-4A4B-B38B-638483602763}" type="presParOf" srcId="{8CFD8259-4504-46F0-943D-590B2A1A84C6}" destId="{1EF85131-341D-4143-8642-817987044E6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258135-D36F-417F-B5E2-DB3B3212DE48}" type="doc">
      <dgm:prSet loTypeId="urn:microsoft.com/office/officeart/2009/3/layout/CircleRelationship" loCatId="relationship" qsTypeId="urn:microsoft.com/office/officeart/2005/8/quickstyle/3d1" qsCatId="3D" csTypeId="urn:microsoft.com/office/officeart/2005/8/colors/accent1_3" csCatId="accent1" phldr="1"/>
      <dgm:spPr/>
      <dgm:t>
        <a:bodyPr/>
        <a:lstStyle/>
        <a:p>
          <a:endParaRPr lang="en-CA"/>
        </a:p>
      </dgm:t>
    </dgm:pt>
    <dgm:pt modelId="{41079A29-B56A-4742-9BCA-B881BE3AEBFE}">
      <dgm:prSet phldrT="[Text]"/>
      <dgm:spPr/>
      <dgm:t>
        <a:bodyPr/>
        <a:lstStyle/>
        <a:p>
          <a:r>
            <a:rPr lang="en-CA" b="1" dirty="0">
              <a:latin typeface="Calibri" panose="020F0502020204030204" pitchFamily="34" charset="0"/>
            </a:rPr>
            <a:t>Text Content</a:t>
          </a:r>
          <a:endParaRPr lang="en-CA" dirty="0">
            <a:latin typeface="Calibri" panose="020F0502020204030204" pitchFamily="34" charset="0"/>
          </a:endParaRPr>
        </a:p>
      </dgm:t>
    </dgm:pt>
    <dgm:pt modelId="{F7C209FB-15E2-470C-A332-7E3377F06BC9}" type="parTrans" cxnId="{2E510642-9B6C-4878-AA5E-E53728230C76}">
      <dgm:prSet/>
      <dgm:spPr/>
      <dgm:t>
        <a:bodyPr/>
        <a:lstStyle/>
        <a:p>
          <a:endParaRPr lang="en-CA"/>
        </a:p>
      </dgm:t>
    </dgm:pt>
    <dgm:pt modelId="{BE698B97-8BF7-4E57-8C9B-ECDE5A7019D4}" type="sibTrans" cxnId="{2E510642-9B6C-4878-AA5E-E53728230C76}">
      <dgm:prSet/>
      <dgm:spPr/>
      <dgm:t>
        <a:bodyPr/>
        <a:lstStyle/>
        <a:p>
          <a:endParaRPr lang="en-CA"/>
        </a:p>
      </dgm:t>
    </dgm:pt>
    <dgm:pt modelId="{6D7D17F1-7493-4A75-B0C2-E493470C7938}">
      <dgm:prSet phldrT="[Text]"/>
      <dgm:spPr/>
      <dgm:t>
        <a:bodyPr/>
        <a:lstStyle/>
        <a:p>
          <a:r>
            <a:rPr lang="en-CA" b="1" dirty="0">
              <a:latin typeface="Calibri" panose="020F0502020204030204" pitchFamily="34" charset="0"/>
            </a:rPr>
            <a:t>Fonts</a:t>
          </a:r>
          <a:endParaRPr lang="en-CA" dirty="0">
            <a:latin typeface="Calibri" panose="020F0502020204030204" pitchFamily="34" charset="0"/>
          </a:endParaRPr>
        </a:p>
      </dgm:t>
    </dgm:pt>
    <dgm:pt modelId="{8C1DDA75-96FB-4CFE-B65A-DDCE79B940BC}" type="parTrans" cxnId="{08BA003E-B4E0-4333-91E3-E08882489969}">
      <dgm:prSet/>
      <dgm:spPr/>
      <dgm:t>
        <a:bodyPr/>
        <a:lstStyle/>
        <a:p>
          <a:endParaRPr lang="en-CA"/>
        </a:p>
      </dgm:t>
    </dgm:pt>
    <dgm:pt modelId="{937EB8F0-5A07-4194-9B3F-D80707AB1DC1}" type="sibTrans" cxnId="{08BA003E-B4E0-4333-91E3-E08882489969}">
      <dgm:prSet/>
      <dgm:spPr/>
      <dgm:t>
        <a:bodyPr/>
        <a:lstStyle/>
        <a:p>
          <a:endParaRPr lang="en-CA"/>
        </a:p>
      </dgm:t>
    </dgm:pt>
    <dgm:pt modelId="{3739E96D-B1CE-4AB1-B8A0-CED5399DD7CC}">
      <dgm:prSet phldrT="[Text]"/>
      <dgm:spPr/>
      <dgm:t>
        <a:bodyPr/>
        <a:lstStyle/>
        <a:p>
          <a:r>
            <a:rPr lang="en-CA" b="1" dirty="0">
              <a:latin typeface="Calibri" panose="020F0502020204030204" pitchFamily="34" charset="0"/>
            </a:rPr>
            <a:t>Structure</a:t>
          </a:r>
        </a:p>
      </dgm:t>
    </dgm:pt>
    <dgm:pt modelId="{77262D91-B07D-4D64-A5DB-6D47804A8940}" type="parTrans" cxnId="{53C5FB1B-FAF0-4B20-A354-80E1EC24D279}">
      <dgm:prSet/>
      <dgm:spPr/>
      <dgm:t>
        <a:bodyPr/>
        <a:lstStyle/>
        <a:p>
          <a:endParaRPr lang="en-CA"/>
        </a:p>
      </dgm:t>
    </dgm:pt>
    <dgm:pt modelId="{544A2788-E364-44EF-82C7-2F1ACCB16F0F}" type="sibTrans" cxnId="{53C5FB1B-FAF0-4B20-A354-80E1EC24D279}">
      <dgm:prSet/>
      <dgm:spPr/>
      <dgm:t>
        <a:bodyPr/>
        <a:lstStyle/>
        <a:p>
          <a:endParaRPr lang="en-CA"/>
        </a:p>
      </dgm:t>
    </dgm:pt>
    <dgm:pt modelId="{AD1A7BA0-B88F-4C51-BB56-568E484940E7}">
      <dgm:prSet/>
      <dgm:spPr/>
      <dgm:t>
        <a:bodyPr/>
        <a:lstStyle/>
        <a:p>
          <a:endParaRPr lang="en-CA"/>
        </a:p>
      </dgm:t>
    </dgm:pt>
    <dgm:pt modelId="{7A6DD3C3-6F4D-4B83-8BAA-8387CF9EE25C}" type="parTrans" cxnId="{A0F697E7-DA2A-4280-9EBE-7F936F23AB8E}">
      <dgm:prSet/>
      <dgm:spPr/>
      <dgm:t>
        <a:bodyPr/>
        <a:lstStyle/>
        <a:p>
          <a:endParaRPr lang="en-CA"/>
        </a:p>
      </dgm:t>
    </dgm:pt>
    <dgm:pt modelId="{5453A5A9-56B7-44E2-B542-CDC8E3FC712F}" type="sibTrans" cxnId="{A0F697E7-DA2A-4280-9EBE-7F936F23AB8E}">
      <dgm:prSet/>
      <dgm:spPr/>
      <dgm:t>
        <a:bodyPr/>
        <a:lstStyle/>
        <a:p>
          <a:endParaRPr lang="en-CA"/>
        </a:p>
      </dgm:t>
    </dgm:pt>
    <dgm:pt modelId="{6F4D7100-1D89-4654-8B2C-6D322EE65E2B}" type="pres">
      <dgm:prSet presAssocID="{CB258135-D36F-417F-B5E2-DB3B3212DE48}" presName="Name0" presStyleCnt="0">
        <dgm:presLayoutVars>
          <dgm:chMax val="1"/>
          <dgm:chPref val="1"/>
        </dgm:presLayoutVars>
      </dgm:prSet>
      <dgm:spPr/>
    </dgm:pt>
    <dgm:pt modelId="{0F035487-34E8-495F-8C33-B657CF96E238}" type="pres">
      <dgm:prSet presAssocID="{41079A29-B56A-4742-9BCA-B881BE3AEBFE}" presName="Parent" presStyleLbl="node0" presStyleIdx="0" presStyleCnt="1" custScaleX="71502" custScaleY="71722" custLinFactNeighborX="17300" custLinFactNeighborY="10387">
        <dgm:presLayoutVars>
          <dgm:chMax val="5"/>
          <dgm:chPref val="5"/>
        </dgm:presLayoutVars>
      </dgm:prSet>
      <dgm:spPr/>
    </dgm:pt>
    <dgm:pt modelId="{C517EF67-34AD-4E7F-BE5D-05368CDCA8E0}" type="pres">
      <dgm:prSet presAssocID="{41079A29-B56A-4742-9BCA-B881BE3AEBFE}" presName="Accent1" presStyleLbl="node1" presStyleIdx="0" presStyleCnt="15" custLinFactX="302262" custLinFactY="201672" custLinFactNeighborX="400000" custLinFactNeighborY="300000"/>
      <dgm:spPr/>
    </dgm:pt>
    <dgm:pt modelId="{670875A5-93E9-4632-8666-813B1AD2F7EC}" type="pres">
      <dgm:prSet presAssocID="{41079A29-B56A-4742-9BCA-B881BE3AEBFE}" presName="Accent2" presStyleLbl="node1" presStyleIdx="1" presStyleCnt="15"/>
      <dgm:spPr/>
    </dgm:pt>
    <dgm:pt modelId="{E06B1EC1-270B-49C1-8986-9618CDABAC90}" type="pres">
      <dgm:prSet presAssocID="{41079A29-B56A-4742-9BCA-B881BE3AEBFE}" presName="Accent3" presStyleLbl="node1" presStyleIdx="2" presStyleCnt="15"/>
      <dgm:spPr/>
    </dgm:pt>
    <dgm:pt modelId="{DB09996E-0930-48B3-B8B2-1A09A2387FEF}" type="pres">
      <dgm:prSet presAssocID="{41079A29-B56A-4742-9BCA-B881BE3AEBFE}" presName="Accent4" presStyleLbl="node1" presStyleIdx="3" presStyleCnt="15"/>
      <dgm:spPr/>
    </dgm:pt>
    <dgm:pt modelId="{90F6F9AE-51A2-4211-817A-FF1C5C1D7423}" type="pres">
      <dgm:prSet presAssocID="{41079A29-B56A-4742-9BCA-B881BE3AEBFE}" presName="Accent5" presStyleLbl="node1" presStyleIdx="4" presStyleCnt="15" custLinFactY="52691" custLinFactNeighborX="-21813" custLinFactNeighborY="100000"/>
      <dgm:spPr/>
    </dgm:pt>
    <dgm:pt modelId="{3EC5CE0C-41FE-4AC0-A456-9424D9283739}" type="pres">
      <dgm:prSet presAssocID="{41079A29-B56A-4742-9BCA-B881BE3AEBFE}" presName="Accent6" presStyleLbl="node1" presStyleIdx="5" presStyleCnt="15"/>
      <dgm:spPr/>
    </dgm:pt>
    <dgm:pt modelId="{7CE4871A-2A90-4A71-BFE1-3DB35C3EF4F6}" type="pres">
      <dgm:prSet presAssocID="{6D7D17F1-7493-4A75-B0C2-E493470C7938}" presName="Child1" presStyleLbl="node1" presStyleIdx="6" presStyleCnt="15" custLinFactNeighborX="60152" custLinFactNeighborY="46405">
        <dgm:presLayoutVars>
          <dgm:chMax val="0"/>
          <dgm:chPref val="0"/>
        </dgm:presLayoutVars>
      </dgm:prSet>
      <dgm:spPr/>
    </dgm:pt>
    <dgm:pt modelId="{05CBAB3B-D18A-4A02-B70D-4446FC8DCAEE}" type="pres">
      <dgm:prSet presAssocID="{6D7D17F1-7493-4A75-B0C2-E493470C7938}" presName="Accent7" presStyleCnt="0"/>
      <dgm:spPr/>
    </dgm:pt>
    <dgm:pt modelId="{D2811F8E-3F19-4BB6-8475-78A21D855980}" type="pres">
      <dgm:prSet presAssocID="{6D7D17F1-7493-4A75-B0C2-E493470C7938}" presName="AccentHold1" presStyleLbl="node1" presStyleIdx="7" presStyleCnt="15" custLinFactX="-100000" custLinFactY="300000" custLinFactNeighborX="-155175" custLinFactNeighborY="351788"/>
      <dgm:spPr/>
    </dgm:pt>
    <dgm:pt modelId="{2050B634-5E9E-4AE5-87C2-43D5AD2EC3B2}" type="pres">
      <dgm:prSet presAssocID="{6D7D17F1-7493-4A75-B0C2-E493470C7938}" presName="Accent8" presStyleCnt="0"/>
      <dgm:spPr/>
    </dgm:pt>
    <dgm:pt modelId="{B9F93788-24D5-478B-AAF1-AB9A48C0BE8E}" type="pres">
      <dgm:prSet presAssocID="{6D7D17F1-7493-4A75-B0C2-E493470C7938}" presName="AccentHold2" presStyleLbl="node1" presStyleIdx="8" presStyleCnt="15" custLinFactNeighborX="-3319" custLinFactNeighborY="1893"/>
      <dgm:spPr/>
    </dgm:pt>
    <dgm:pt modelId="{D2F68BE6-24CF-46AA-8B5B-305EFA509171}" type="pres">
      <dgm:prSet presAssocID="{3739E96D-B1CE-4AB1-B8A0-CED5399DD7CC}" presName="Child2" presStyleLbl="node1" presStyleIdx="9" presStyleCnt="15">
        <dgm:presLayoutVars>
          <dgm:chMax val="0"/>
          <dgm:chPref val="0"/>
        </dgm:presLayoutVars>
      </dgm:prSet>
      <dgm:spPr/>
    </dgm:pt>
    <dgm:pt modelId="{34FB58BD-0F77-4F71-BCA8-2B72021C4F45}" type="pres">
      <dgm:prSet presAssocID="{3739E96D-B1CE-4AB1-B8A0-CED5399DD7CC}" presName="Accent9" presStyleCnt="0"/>
      <dgm:spPr/>
    </dgm:pt>
    <dgm:pt modelId="{FDF9DCF5-845F-44A3-9CEE-A3125358A4DF}" type="pres">
      <dgm:prSet presAssocID="{3739E96D-B1CE-4AB1-B8A0-CED5399DD7CC}" presName="AccentHold1" presStyleLbl="node1" presStyleIdx="10" presStyleCnt="15"/>
      <dgm:spPr/>
    </dgm:pt>
    <dgm:pt modelId="{6FECE4DF-E29C-48DC-A972-7199A9CC41AF}" type="pres">
      <dgm:prSet presAssocID="{3739E96D-B1CE-4AB1-B8A0-CED5399DD7CC}" presName="Accent10" presStyleCnt="0"/>
      <dgm:spPr/>
    </dgm:pt>
    <dgm:pt modelId="{06583863-BF17-40A5-8771-EA07EFDDC3EF}" type="pres">
      <dgm:prSet presAssocID="{3739E96D-B1CE-4AB1-B8A0-CED5399DD7CC}" presName="AccentHold2" presStyleLbl="node1" presStyleIdx="11" presStyleCnt="15"/>
      <dgm:spPr/>
    </dgm:pt>
    <dgm:pt modelId="{5B3D438A-5DCB-4A88-9ACE-6B58578C6107}" type="pres">
      <dgm:prSet presAssocID="{3739E96D-B1CE-4AB1-B8A0-CED5399DD7CC}" presName="Accent11" presStyleCnt="0"/>
      <dgm:spPr/>
    </dgm:pt>
    <dgm:pt modelId="{A5E17FC9-0375-403D-97AE-A13AC8A98960}" type="pres">
      <dgm:prSet presAssocID="{3739E96D-B1CE-4AB1-B8A0-CED5399DD7CC}" presName="AccentHold3" presStyleLbl="node1" presStyleIdx="12" presStyleCnt="15"/>
      <dgm:spPr/>
    </dgm:pt>
    <dgm:pt modelId="{BB89DA9F-D028-43C0-B509-6BC709BADACB}" type="pres">
      <dgm:prSet presAssocID="{AD1A7BA0-B88F-4C51-BB56-568E484940E7}" presName="Child3" presStyleLbl="node1" presStyleIdx="13" presStyleCnt="15" custLinFactNeighborX="-83048" custLinFactNeighborY="25431">
        <dgm:presLayoutVars>
          <dgm:chMax val="0"/>
          <dgm:chPref val="0"/>
        </dgm:presLayoutVars>
      </dgm:prSet>
      <dgm:spPr/>
    </dgm:pt>
    <dgm:pt modelId="{5C7C0193-DAE5-43D8-AE35-D8F0C2C3B132}" type="pres">
      <dgm:prSet presAssocID="{AD1A7BA0-B88F-4C51-BB56-568E484940E7}" presName="Accent12" presStyleCnt="0"/>
      <dgm:spPr/>
    </dgm:pt>
    <dgm:pt modelId="{5259158A-7187-4D2C-B293-5A424FA1C670}" type="pres">
      <dgm:prSet presAssocID="{AD1A7BA0-B88F-4C51-BB56-568E484940E7}" presName="AccentHold1" presStyleLbl="node1" presStyleIdx="14" presStyleCnt="15"/>
      <dgm:spPr/>
    </dgm:pt>
  </dgm:ptLst>
  <dgm:cxnLst>
    <dgm:cxn modelId="{6C1BB60D-197F-482C-BBF1-72A66C8A82D1}" type="presOf" srcId="{CB258135-D36F-417F-B5E2-DB3B3212DE48}" destId="{6F4D7100-1D89-4654-8B2C-6D322EE65E2B}" srcOrd="0" destOrd="0" presId="urn:microsoft.com/office/officeart/2009/3/layout/CircleRelationship"/>
    <dgm:cxn modelId="{53C5FB1B-FAF0-4B20-A354-80E1EC24D279}" srcId="{41079A29-B56A-4742-9BCA-B881BE3AEBFE}" destId="{3739E96D-B1CE-4AB1-B8A0-CED5399DD7CC}" srcOrd="1" destOrd="0" parTransId="{77262D91-B07D-4D64-A5DB-6D47804A8940}" sibTransId="{544A2788-E364-44EF-82C7-2F1ACCB16F0F}"/>
    <dgm:cxn modelId="{33CD1733-AC6E-402E-A37A-1C39A4CB2E6A}" type="presOf" srcId="{41079A29-B56A-4742-9BCA-B881BE3AEBFE}" destId="{0F035487-34E8-495F-8C33-B657CF96E238}" srcOrd="0" destOrd="0" presId="urn:microsoft.com/office/officeart/2009/3/layout/CircleRelationship"/>
    <dgm:cxn modelId="{08BA003E-B4E0-4333-91E3-E08882489969}" srcId="{41079A29-B56A-4742-9BCA-B881BE3AEBFE}" destId="{6D7D17F1-7493-4A75-B0C2-E493470C7938}" srcOrd="0" destOrd="0" parTransId="{8C1DDA75-96FB-4CFE-B65A-DDCE79B940BC}" sibTransId="{937EB8F0-5A07-4194-9B3F-D80707AB1DC1}"/>
    <dgm:cxn modelId="{2E510642-9B6C-4878-AA5E-E53728230C76}" srcId="{CB258135-D36F-417F-B5E2-DB3B3212DE48}" destId="{41079A29-B56A-4742-9BCA-B881BE3AEBFE}" srcOrd="0" destOrd="0" parTransId="{F7C209FB-15E2-470C-A332-7E3377F06BC9}" sibTransId="{BE698B97-8BF7-4E57-8C9B-ECDE5A7019D4}"/>
    <dgm:cxn modelId="{CE75B069-94E7-44D7-8997-BF0D6C1DC036}" type="presOf" srcId="{3739E96D-B1CE-4AB1-B8A0-CED5399DD7CC}" destId="{D2F68BE6-24CF-46AA-8B5B-305EFA509171}" srcOrd="0" destOrd="0" presId="urn:microsoft.com/office/officeart/2009/3/layout/CircleRelationship"/>
    <dgm:cxn modelId="{044FBB8A-BB92-451A-9D62-0613F50AF6B5}" type="presOf" srcId="{6D7D17F1-7493-4A75-B0C2-E493470C7938}" destId="{7CE4871A-2A90-4A71-BFE1-3DB35C3EF4F6}" srcOrd="0" destOrd="0" presId="urn:microsoft.com/office/officeart/2009/3/layout/CircleRelationship"/>
    <dgm:cxn modelId="{A0F697E7-DA2A-4280-9EBE-7F936F23AB8E}" srcId="{41079A29-B56A-4742-9BCA-B881BE3AEBFE}" destId="{AD1A7BA0-B88F-4C51-BB56-568E484940E7}" srcOrd="2" destOrd="0" parTransId="{7A6DD3C3-6F4D-4B83-8BAA-8387CF9EE25C}" sibTransId="{5453A5A9-56B7-44E2-B542-CDC8E3FC712F}"/>
    <dgm:cxn modelId="{29BFACEB-587D-4121-8E4A-B450AFA6E76B}" type="presOf" srcId="{AD1A7BA0-B88F-4C51-BB56-568E484940E7}" destId="{BB89DA9F-D028-43C0-B509-6BC709BADACB}" srcOrd="0" destOrd="0" presId="urn:microsoft.com/office/officeart/2009/3/layout/CircleRelationship"/>
    <dgm:cxn modelId="{942521A9-70A2-4875-8B8C-32B8F6E25AAE}" type="presParOf" srcId="{6F4D7100-1D89-4654-8B2C-6D322EE65E2B}" destId="{0F035487-34E8-495F-8C33-B657CF96E238}" srcOrd="0" destOrd="0" presId="urn:microsoft.com/office/officeart/2009/3/layout/CircleRelationship"/>
    <dgm:cxn modelId="{80D75150-7189-42C5-ABE7-539F0DB8CB8D}" type="presParOf" srcId="{6F4D7100-1D89-4654-8B2C-6D322EE65E2B}" destId="{C517EF67-34AD-4E7F-BE5D-05368CDCA8E0}" srcOrd="1" destOrd="0" presId="urn:microsoft.com/office/officeart/2009/3/layout/CircleRelationship"/>
    <dgm:cxn modelId="{94732835-7D3D-423A-AFC2-56E9A6549757}" type="presParOf" srcId="{6F4D7100-1D89-4654-8B2C-6D322EE65E2B}" destId="{670875A5-93E9-4632-8666-813B1AD2F7EC}" srcOrd="2" destOrd="0" presId="urn:microsoft.com/office/officeart/2009/3/layout/CircleRelationship"/>
    <dgm:cxn modelId="{11862524-DDBB-4CC4-9496-A56B24F314CB}" type="presParOf" srcId="{6F4D7100-1D89-4654-8B2C-6D322EE65E2B}" destId="{E06B1EC1-270B-49C1-8986-9618CDABAC90}" srcOrd="3" destOrd="0" presId="urn:microsoft.com/office/officeart/2009/3/layout/CircleRelationship"/>
    <dgm:cxn modelId="{F759FBA1-A002-44F8-8270-415973E91B50}" type="presParOf" srcId="{6F4D7100-1D89-4654-8B2C-6D322EE65E2B}" destId="{DB09996E-0930-48B3-B8B2-1A09A2387FEF}" srcOrd="4" destOrd="0" presId="urn:microsoft.com/office/officeart/2009/3/layout/CircleRelationship"/>
    <dgm:cxn modelId="{F82EB7C6-871E-4582-A9C3-395C005C170E}" type="presParOf" srcId="{6F4D7100-1D89-4654-8B2C-6D322EE65E2B}" destId="{90F6F9AE-51A2-4211-817A-FF1C5C1D7423}" srcOrd="5" destOrd="0" presId="urn:microsoft.com/office/officeart/2009/3/layout/CircleRelationship"/>
    <dgm:cxn modelId="{13C341AC-D8A6-42DB-979E-BC20E461C42C}" type="presParOf" srcId="{6F4D7100-1D89-4654-8B2C-6D322EE65E2B}" destId="{3EC5CE0C-41FE-4AC0-A456-9424D9283739}" srcOrd="6" destOrd="0" presId="urn:microsoft.com/office/officeart/2009/3/layout/CircleRelationship"/>
    <dgm:cxn modelId="{1EE068A0-B9C3-494E-AF9D-3F90E38BD82F}" type="presParOf" srcId="{6F4D7100-1D89-4654-8B2C-6D322EE65E2B}" destId="{7CE4871A-2A90-4A71-BFE1-3DB35C3EF4F6}" srcOrd="7" destOrd="0" presId="urn:microsoft.com/office/officeart/2009/3/layout/CircleRelationship"/>
    <dgm:cxn modelId="{7A9D24B8-B66B-4C40-BFC0-47F76652752B}" type="presParOf" srcId="{6F4D7100-1D89-4654-8B2C-6D322EE65E2B}" destId="{05CBAB3B-D18A-4A02-B70D-4446FC8DCAEE}" srcOrd="8" destOrd="0" presId="urn:microsoft.com/office/officeart/2009/3/layout/CircleRelationship"/>
    <dgm:cxn modelId="{5FE0CEB3-5231-4959-91F8-712473056AC8}" type="presParOf" srcId="{05CBAB3B-D18A-4A02-B70D-4446FC8DCAEE}" destId="{D2811F8E-3F19-4BB6-8475-78A21D855980}" srcOrd="0" destOrd="0" presId="urn:microsoft.com/office/officeart/2009/3/layout/CircleRelationship"/>
    <dgm:cxn modelId="{E9F7CA12-C0AD-4655-8627-29EFCD309C87}" type="presParOf" srcId="{6F4D7100-1D89-4654-8B2C-6D322EE65E2B}" destId="{2050B634-5E9E-4AE5-87C2-43D5AD2EC3B2}" srcOrd="9" destOrd="0" presId="urn:microsoft.com/office/officeart/2009/3/layout/CircleRelationship"/>
    <dgm:cxn modelId="{EB19C6D8-1CC1-4507-A7CB-0A0CB223DF9C}" type="presParOf" srcId="{2050B634-5E9E-4AE5-87C2-43D5AD2EC3B2}" destId="{B9F93788-24D5-478B-AAF1-AB9A48C0BE8E}" srcOrd="0" destOrd="0" presId="urn:microsoft.com/office/officeart/2009/3/layout/CircleRelationship"/>
    <dgm:cxn modelId="{91083CE8-C083-4839-B425-EAE2521DDC56}" type="presParOf" srcId="{6F4D7100-1D89-4654-8B2C-6D322EE65E2B}" destId="{D2F68BE6-24CF-46AA-8B5B-305EFA509171}" srcOrd="10" destOrd="0" presId="urn:microsoft.com/office/officeart/2009/3/layout/CircleRelationship"/>
    <dgm:cxn modelId="{4D46129C-3585-4799-857D-48F8EF2B86C3}" type="presParOf" srcId="{6F4D7100-1D89-4654-8B2C-6D322EE65E2B}" destId="{34FB58BD-0F77-4F71-BCA8-2B72021C4F45}" srcOrd="11" destOrd="0" presId="urn:microsoft.com/office/officeart/2009/3/layout/CircleRelationship"/>
    <dgm:cxn modelId="{C9F41124-3863-4C7C-91AB-6394790716DD}" type="presParOf" srcId="{34FB58BD-0F77-4F71-BCA8-2B72021C4F45}" destId="{FDF9DCF5-845F-44A3-9CEE-A3125358A4DF}" srcOrd="0" destOrd="0" presId="urn:microsoft.com/office/officeart/2009/3/layout/CircleRelationship"/>
    <dgm:cxn modelId="{00FE0A19-F1A6-44E7-A0FE-B815501C4BB7}" type="presParOf" srcId="{6F4D7100-1D89-4654-8B2C-6D322EE65E2B}" destId="{6FECE4DF-E29C-48DC-A972-7199A9CC41AF}" srcOrd="12" destOrd="0" presId="urn:microsoft.com/office/officeart/2009/3/layout/CircleRelationship"/>
    <dgm:cxn modelId="{9C5EDDB4-C105-43D1-A90A-1D558AB6756C}" type="presParOf" srcId="{6FECE4DF-E29C-48DC-A972-7199A9CC41AF}" destId="{06583863-BF17-40A5-8771-EA07EFDDC3EF}" srcOrd="0" destOrd="0" presId="urn:microsoft.com/office/officeart/2009/3/layout/CircleRelationship"/>
    <dgm:cxn modelId="{71136205-BCEC-429F-9498-B6DD28FDD2D5}" type="presParOf" srcId="{6F4D7100-1D89-4654-8B2C-6D322EE65E2B}" destId="{5B3D438A-5DCB-4A88-9ACE-6B58578C6107}" srcOrd="13" destOrd="0" presId="urn:microsoft.com/office/officeart/2009/3/layout/CircleRelationship"/>
    <dgm:cxn modelId="{0A99E214-298D-45AF-95D7-67D12A1B2BF0}" type="presParOf" srcId="{5B3D438A-5DCB-4A88-9ACE-6B58578C6107}" destId="{A5E17FC9-0375-403D-97AE-A13AC8A98960}" srcOrd="0" destOrd="0" presId="urn:microsoft.com/office/officeart/2009/3/layout/CircleRelationship"/>
    <dgm:cxn modelId="{25910C9D-9281-40A4-B97A-EBD4235B9B94}" type="presParOf" srcId="{6F4D7100-1D89-4654-8B2C-6D322EE65E2B}" destId="{BB89DA9F-D028-43C0-B509-6BC709BADACB}" srcOrd="14" destOrd="0" presId="urn:microsoft.com/office/officeart/2009/3/layout/CircleRelationship"/>
    <dgm:cxn modelId="{46DE590C-9505-4038-BA2E-947A07C04E75}" type="presParOf" srcId="{6F4D7100-1D89-4654-8B2C-6D322EE65E2B}" destId="{5C7C0193-DAE5-43D8-AE35-D8F0C2C3B132}" srcOrd="15" destOrd="0" presId="urn:microsoft.com/office/officeart/2009/3/layout/CircleRelationship"/>
    <dgm:cxn modelId="{1CD0BDC7-4F32-437A-BC61-F7BEC0D98C59}" type="presParOf" srcId="{5C7C0193-DAE5-43D8-AE35-D8F0C2C3B132}" destId="{5259158A-7187-4D2C-B293-5A424FA1C670}"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6DEEA3-1D15-44C3-BCDE-EBFF3F573EA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F0BD829-A9D4-4F28-9C7B-8B48EB15CE72}">
      <dgm:prSet phldrT="[Text]"/>
      <dgm:spPr/>
      <dgm:t>
        <a:bodyPr/>
        <a:lstStyle/>
        <a:p>
          <a:r>
            <a:rPr lang="en-US" dirty="0"/>
            <a:t>Accessibility Automation Software</a:t>
          </a:r>
        </a:p>
      </dgm:t>
    </dgm:pt>
    <dgm:pt modelId="{CAF08079-0358-4D3A-ABEB-300408B68FD9}" type="parTrans" cxnId="{FB94CC8F-1607-469D-8762-7589AA414707}">
      <dgm:prSet/>
      <dgm:spPr/>
      <dgm:t>
        <a:bodyPr/>
        <a:lstStyle/>
        <a:p>
          <a:endParaRPr lang="en-US"/>
        </a:p>
      </dgm:t>
    </dgm:pt>
    <dgm:pt modelId="{1D5D249D-C440-4B2C-A55B-FB687922714F}" type="sibTrans" cxnId="{FB94CC8F-1607-469D-8762-7589AA414707}">
      <dgm:prSet/>
      <dgm:spPr/>
      <dgm:t>
        <a:bodyPr/>
        <a:lstStyle/>
        <a:p>
          <a:endParaRPr lang="en-US"/>
        </a:p>
      </dgm:t>
    </dgm:pt>
    <dgm:pt modelId="{403A16DF-28CD-4234-9102-A4CDC723D16E}">
      <dgm:prSet phldrT="[Text]"/>
      <dgm:spPr/>
      <dgm:t>
        <a:bodyPr anchor="ctr"/>
        <a:lstStyle/>
        <a:p>
          <a:r>
            <a:rPr lang="en-US" dirty="0"/>
            <a:t>Convert to WCAG, PDF/UA, HTML5, and all accessible formats</a:t>
          </a:r>
        </a:p>
      </dgm:t>
    </dgm:pt>
    <dgm:pt modelId="{EA233673-F7AC-46F2-A647-9EB0D6088997}" type="parTrans" cxnId="{CEAEB507-275A-43EC-B778-232398AB9C18}">
      <dgm:prSet/>
      <dgm:spPr/>
      <dgm:t>
        <a:bodyPr/>
        <a:lstStyle/>
        <a:p>
          <a:endParaRPr lang="en-US"/>
        </a:p>
      </dgm:t>
    </dgm:pt>
    <dgm:pt modelId="{FE6F3AFF-0FF7-4C71-A061-03554559A191}" type="sibTrans" cxnId="{CEAEB507-275A-43EC-B778-232398AB9C18}">
      <dgm:prSet/>
      <dgm:spPr/>
      <dgm:t>
        <a:bodyPr/>
        <a:lstStyle/>
        <a:p>
          <a:endParaRPr lang="en-US"/>
        </a:p>
      </dgm:t>
    </dgm:pt>
    <dgm:pt modelId="{514F8DCB-96E8-4A5A-BCB2-A933CE45B7CC}">
      <dgm:prSet phldrT="[Text]"/>
      <dgm:spPr/>
      <dgm:t>
        <a:bodyPr anchor="ctr"/>
        <a:lstStyle/>
        <a:p>
          <a:r>
            <a:rPr lang="en-US" dirty="0"/>
            <a:t>Deploy on premises or as SaaS</a:t>
          </a:r>
        </a:p>
      </dgm:t>
    </dgm:pt>
    <dgm:pt modelId="{32922453-1385-401A-9839-84B60740ACF7}" type="parTrans" cxnId="{EF13D3D2-3B33-42CC-967B-6C86C3352A9E}">
      <dgm:prSet/>
      <dgm:spPr/>
      <dgm:t>
        <a:bodyPr/>
        <a:lstStyle/>
        <a:p>
          <a:endParaRPr lang="en-US"/>
        </a:p>
      </dgm:t>
    </dgm:pt>
    <dgm:pt modelId="{D4271D5D-4653-48CF-ACD5-957894E87AED}" type="sibTrans" cxnId="{EF13D3D2-3B33-42CC-967B-6C86C3352A9E}">
      <dgm:prSet/>
      <dgm:spPr/>
      <dgm:t>
        <a:bodyPr/>
        <a:lstStyle/>
        <a:p>
          <a:endParaRPr lang="en-US"/>
        </a:p>
      </dgm:t>
    </dgm:pt>
    <dgm:pt modelId="{EFD8B09C-6B3B-4E42-A3DE-23C6B092129D}">
      <dgm:prSet phldrT="[Text]"/>
      <dgm:spPr/>
      <dgm:t>
        <a:bodyPr/>
        <a:lstStyle/>
        <a:p>
          <a:r>
            <a:rPr lang="en-US" dirty="0"/>
            <a:t>Accessibility Services</a:t>
          </a:r>
        </a:p>
      </dgm:t>
    </dgm:pt>
    <dgm:pt modelId="{D3DEDBAB-8057-4F7B-9D9D-EB2AB374B513}" type="parTrans" cxnId="{A7C19CC5-CAC0-4578-85A9-69962E9ABEAA}">
      <dgm:prSet/>
      <dgm:spPr/>
      <dgm:t>
        <a:bodyPr/>
        <a:lstStyle/>
        <a:p>
          <a:endParaRPr lang="en-US"/>
        </a:p>
      </dgm:t>
    </dgm:pt>
    <dgm:pt modelId="{EEF883CA-C33A-4114-A54D-96635215469F}" type="sibTrans" cxnId="{A7C19CC5-CAC0-4578-85A9-69962E9ABEAA}">
      <dgm:prSet/>
      <dgm:spPr/>
      <dgm:t>
        <a:bodyPr/>
        <a:lstStyle/>
        <a:p>
          <a:endParaRPr lang="en-US"/>
        </a:p>
      </dgm:t>
    </dgm:pt>
    <dgm:pt modelId="{2A682FCE-8B60-4B45-BC28-15A88CE04E55}">
      <dgm:prSet phldrT="[Text]"/>
      <dgm:spPr/>
      <dgm:t>
        <a:bodyPr anchor="ctr"/>
        <a:lstStyle/>
        <a:p>
          <a:r>
            <a:rPr lang="en-US" dirty="0">
              <a:solidFill>
                <a:schemeClr val="tx1"/>
              </a:solidFill>
            </a:rPr>
            <a:t>Document remediation</a:t>
          </a:r>
          <a:endParaRPr lang="en-US" dirty="0"/>
        </a:p>
      </dgm:t>
    </dgm:pt>
    <dgm:pt modelId="{BAEA50E6-D81F-4CAD-AD7F-38A4C63B02A5}" type="parTrans" cxnId="{7DA490B9-3C2B-49BC-ABC3-31E528B3ADC6}">
      <dgm:prSet/>
      <dgm:spPr/>
      <dgm:t>
        <a:bodyPr/>
        <a:lstStyle/>
        <a:p>
          <a:endParaRPr lang="en-US"/>
        </a:p>
      </dgm:t>
    </dgm:pt>
    <dgm:pt modelId="{7ADE0B8F-6BC2-45C6-A2D6-83FD56411C6F}" type="sibTrans" cxnId="{7DA490B9-3C2B-49BC-ABC3-31E528B3ADC6}">
      <dgm:prSet/>
      <dgm:spPr/>
      <dgm:t>
        <a:bodyPr/>
        <a:lstStyle/>
        <a:p>
          <a:endParaRPr lang="en-US"/>
        </a:p>
      </dgm:t>
    </dgm:pt>
    <dgm:pt modelId="{CEF75A52-C7A9-40D0-A769-E289D179195D}">
      <dgm:prSet phldrT="[Text]"/>
      <dgm:spPr/>
      <dgm:t>
        <a:bodyPr anchor="ctr"/>
        <a:lstStyle/>
        <a:p>
          <a:r>
            <a:rPr lang="en-US" dirty="0">
              <a:solidFill>
                <a:schemeClr val="tx1"/>
              </a:solidFill>
            </a:rPr>
            <a:t>Braille, Large Print, eText, Audio</a:t>
          </a:r>
          <a:endParaRPr lang="en-US" dirty="0"/>
        </a:p>
      </dgm:t>
    </dgm:pt>
    <dgm:pt modelId="{C44CF8F4-169A-4CB4-850D-09ACD91D78CB}" type="parTrans" cxnId="{60E668BB-AC32-495D-AF42-64BB1FB64F80}">
      <dgm:prSet/>
      <dgm:spPr/>
      <dgm:t>
        <a:bodyPr/>
        <a:lstStyle/>
        <a:p>
          <a:endParaRPr lang="en-US"/>
        </a:p>
      </dgm:t>
    </dgm:pt>
    <dgm:pt modelId="{403266A3-0F8C-4D33-9C64-361236637094}" type="sibTrans" cxnId="{60E668BB-AC32-495D-AF42-64BB1FB64F80}">
      <dgm:prSet/>
      <dgm:spPr/>
      <dgm:t>
        <a:bodyPr/>
        <a:lstStyle/>
        <a:p>
          <a:endParaRPr lang="en-US"/>
        </a:p>
      </dgm:t>
    </dgm:pt>
    <dgm:pt modelId="{2D3BE20A-3B91-4AAF-A305-7D66558C9CCE}">
      <dgm:prSet phldrT="[Text]"/>
      <dgm:spPr/>
      <dgm:t>
        <a:bodyPr anchor="ctr"/>
        <a:lstStyle/>
        <a:p>
          <a:r>
            <a:rPr lang="en-US" dirty="0"/>
            <a:t>Batch &amp; post-archive retrieval</a:t>
          </a:r>
        </a:p>
      </dgm:t>
    </dgm:pt>
    <dgm:pt modelId="{23E1263D-0674-43F9-A98B-D5035C2ADF8D}" type="parTrans" cxnId="{6CCF3D50-B5F1-4726-9FB7-D8B1104DB51C}">
      <dgm:prSet/>
      <dgm:spPr/>
      <dgm:t>
        <a:bodyPr/>
        <a:lstStyle/>
        <a:p>
          <a:endParaRPr lang="en-US"/>
        </a:p>
      </dgm:t>
    </dgm:pt>
    <dgm:pt modelId="{F7BF162B-820E-465F-A8A6-458D7DEAA7CE}" type="sibTrans" cxnId="{6CCF3D50-B5F1-4726-9FB7-D8B1104DB51C}">
      <dgm:prSet/>
      <dgm:spPr/>
      <dgm:t>
        <a:bodyPr/>
        <a:lstStyle/>
        <a:p>
          <a:endParaRPr lang="en-US"/>
        </a:p>
      </dgm:t>
    </dgm:pt>
    <dgm:pt modelId="{76FE19EA-F211-496B-AA3E-34791F9497DC}">
      <dgm:prSet phldrT="[Text]"/>
      <dgm:spPr/>
      <dgm:t>
        <a:bodyPr anchor="ctr"/>
        <a:lstStyle/>
        <a:p>
          <a:r>
            <a:rPr lang="en-US" dirty="0"/>
            <a:t>Convert from any print-ready file</a:t>
          </a:r>
        </a:p>
      </dgm:t>
    </dgm:pt>
    <dgm:pt modelId="{CBF6FDC1-1649-4BE2-96B1-88C1604B7D6C}" type="parTrans" cxnId="{10EF516D-6D44-46D4-9175-B7352EC51540}">
      <dgm:prSet/>
      <dgm:spPr/>
      <dgm:t>
        <a:bodyPr/>
        <a:lstStyle/>
        <a:p>
          <a:endParaRPr lang="en-US"/>
        </a:p>
      </dgm:t>
    </dgm:pt>
    <dgm:pt modelId="{7F485286-C8D4-4F94-AD5F-B37B1EB7A003}" type="sibTrans" cxnId="{10EF516D-6D44-46D4-9175-B7352EC51540}">
      <dgm:prSet/>
      <dgm:spPr/>
      <dgm:t>
        <a:bodyPr/>
        <a:lstStyle/>
        <a:p>
          <a:endParaRPr lang="en-US"/>
        </a:p>
      </dgm:t>
    </dgm:pt>
    <dgm:pt modelId="{99AA4C1B-DD4F-49EB-9195-5182999BAEB4}">
      <dgm:prSet phldrT="[Text]"/>
      <dgm:spPr/>
      <dgm:t>
        <a:bodyPr anchor="ctr"/>
        <a:lstStyle/>
        <a:p>
          <a:r>
            <a:rPr lang="en-US" dirty="0"/>
            <a:t>Accessible document validation</a:t>
          </a:r>
        </a:p>
      </dgm:t>
    </dgm:pt>
    <dgm:pt modelId="{E43D5313-EFA3-4B49-825E-880BAEA6EF80}" type="parTrans" cxnId="{335AA6A7-AEDD-4BAA-800E-ABE9A6696576}">
      <dgm:prSet/>
      <dgm:spPr/>
      <dgm:t>
        <a:bodyPr/>
        <a:lstStyle/>
        <a:p>
          <a:endParaRPr lang="en-US"/>
        </a:p>
      </dgm:t>
    </dgm:pt>
    <dgm:pt modelId="{2DD7BFA3-4032-48D2-BA8A-394114958624}" type="sibTrans" cxnId="{335AA6A7-AEDD-4BAA-800E-ABE9A6696576}">
      <dgm:prSet/>
      <dgm:spPr/>
      <dgm:t>
        <a:bodyPr/>
        <a:lstStyle/>
        <a:p>
          <a:endParaRPr lang="en-US"/>
        </a:p>
      </dgm:t>
    </dgm:pt>
    <dgm:pt modelId="{78847B04-FA31-4C17-9967-65EDE67DB377}">
      <dgm:prSet phldrT="[Text]"/>
      <dgm:spPr/>
      <dgm:t>
        <a:bodyPr anchor="ctr"/>
        <a:lstStyle/>
        <a:p>
          <a:r>
            <a:rPr lang="en-US" dirty="0">
              <a:solidFill>
                <a:schemeClr val="tx1"/>
              </a:solidFill>
            </a:rPr>
            <a:t>Consulting services</a:t>
          </a:r>
          <a:endParaRPr lang="en-US" dirty="0"/>
        </a:p>
      </dgm:t>
    </dgm:pt>
    <dgm:pt modelId="{C61BDDB1-48DA-48DB-96F0-404B5478B6F6}" type="parTrans" cxnId="{5BFA12CD-8693-439B-BA57-2C13E2E2BC4B}">
      <dgm:prSet/>
      <dgm:spPr/>
      <dgm:t>
        <a:bodyPr/>
        <a:lstStyle/>
        <a:p>
          <a:endParaRPr lang="en-US"/>
        </a:p>
      </dgm:t>
    </dgm:pt>
    <dgm:pt modelId="{F4CFF50B-42BC-4C83-88A4-A4A274564453}" type="sibTrans" cxnId="{5BFA12CD-8693-439B-BA57-2C13E2E2BC4B}">
      <dgm:prSet/>
      <dgm:spPr/>
      <dgm:t>
        <a:bodyPr/>
        <a:lstStyle/>
        <a:p>
          <a:endParaRPr lang="en-US"/>
        </a:p>
      </dgm:t>
    </dgm:pt>
    <dgm:pt modelId="{FAA3AFBE-2FF0-4572-8D3E-8477C6D516CD}">
      <dgm:prSet/>
      <dgm:spPr/>
      <dgm:t>
        <a:bodyPr anchor="ctr"/>
        <a:lstStyle/>
        <a:p>
          <a:r>
            <a:rPr lang="en-US" dirty="0">
              <a:solidFill>
                <a:schemeClr val="tx1"/>
              </a:solidFill>
            </a:rPr>
            <a:t>Assessments and validation</a:t>
          </a:r>
        </a:p>
      </dgm:t>
    </dgm:pt>
    <dgm:pt modelId="{3DE172E3-ED06-43F8-B504-1DE3D39EA13B}" type="parTrans" cxnId="{55CAC2E5-A8F9-45EA-AD5E-218588CC453A}">
      <dgm:prSet/>
      <dgm:spPr/>
      <dgm:t>
        <a:bodyPr/>
        <a:lstStyle/>
        <a:p>
          <a:endParaRPr lang="en-US"/>
        </a:p>
      </dgm:t>
    </dgm:pt>
    <dgm:pt modelId="{2A1DEFD2-368F-4955-9BB8-D8E9A5302712}" type="sibTrans" cxnId="{55CAC2E5-A8F9-45EA-AD5E-218588CC453A}">
      <dgm:prSet/>
      <dgm:spPr/>
      <dgm:t>
        <a:bodyPr/>
        <a:lstStyle/>
        <a:p>
          <a:endParaRPr lang="en-US"/>
        </a:p>
      </dgm:t>
    </dgm:pt>
    <dgm:pt modelId="{92E691C4-2B69-4F46-AEFC-E6AF569C53E9}">
      <dgm:prSet phldrT="[Text]"/>
      <dgm:spPr/>
      <dgm:t>
        <a:bodyPr anchor="ctr"/>
        <a:lstStyle/>
        <a:p>
          <a:r>
            <a:rPr lang="en-US" dirty="0"/>
            <a:t>Accessible WCAG, PDF/UA, HTML5</a:t>
          </a:r>
        </a:p>
      </dgm:t>
    </dgm:pt>
    <dgm:pt modelId="{2D8F7515-CE4D-4D2E-BFA6-1AD4AAC55082}" type="parTrans" cxnId="{29233505-609A-4979-B9F9-1BE236611550}">
      <dgm:prSet/>
      <dgm:spPr/>
      <dgm:t>
        <a:bodyPr/>
        <a:lstStyle/>
        <a:p>
          <a:endParaRPr lang="en-US"/>
        </a:p>
      </dgm:t>
    </dgm:pt>
    <dgm:pt modelId="{870A85FD-2BB3-497A-B1FE-C154CA6CF859}" type="sibTrans" cxnId="{29233505-609A-4979-B9F9-1BE236611550}">
      <dgm:prSet/>
      <dgm:spPr/>
      <dgm:t>
        <a:bodyPr/>
        <a:lstStyle/>
        <a:p>
          <a:endParaRPr lang="en-US"/>
        </a:p>
      </dgm:t>
    </dgm:pt>
    <dgm:pt modelId="{43E7FB98-2E59-4EDB-AE67-126FE5C65A3C}">
      <dgm:prSet/>
      <dgm:spPr/>
      <dgm:t>
        <a:bodyPr anchor="ctr"/>
        <a:lstStyle/>
        <a:p>
          <a:r>
            <a:rPr lang="en-US" dirty="0">
              <a:solidFill>
                <a:schemeClr val="tx1"/>
              </a:solidFill>
            </a:rPr>
            <a:t>Training</a:t>
          </a:r>
        </a:p>
      </dgm:t>
    </dgm:pt>
    <dgm:pt modelId="{3AD54960-9322-4F80-BCFD-33D830C15D9B}" type="parTrans" cxnId="{92BC2CC9-BC9F-4225-82D0-8FB3F2378C25}">
      <dgm:prSet/>
      <dgm:spPr/>
      <dgm:t>
        <a:bodyPr/>
        <a:lstStyle/>
        <a:p>
          <a:endParaRPr lang="en-US"/>
        </a:p>
      </dgm:t>
    </dgm:pt>
    <dgm:pt modelId="{C4D0EA12-508E-4283-B0A9-4587AAD11863}" type="sibTrans" cxnId="{92BC2CC9-BC9F-4225-82D0-8FB3F2378C25}">
      <dgm:prSet/>
      <dgm:spPr/>
      <dgm:t>
        <a:bodyPr/>
        <a:lstStyle/>
        <a:p>
          <a:endParaRPr lang="en-US"/>
        </a:p>
      </dgm:t>
    </dgm:pt>
    <dgm:pt modelId="{3C407529-B2D5-4978-8698-266B88EAA6F4}" type="pres">
      <dgm:prSet presAssocID="{EB6DEEA3-1D15-44C3-BCDE-EBFF3F573EA3}" presName="Name0" presStyleCnt="0">
        <dgm:presLayoutVars>
          <dgm:dir/>
          <dgm:animLvl val="lvl"/>
          <dgm:resizeHandles/>
        </dgm:presLayoutVars>
      </dgm:prSet>
      <dgm:spPr/>
    </dgm:pt>
    <dgm:pt modelId="{08E1C5B1-7681-4D27-8864-488301795A93}" type="pres">
      <dgm:prSet presAssocID="{1F0BD829-A9D4-4F28-9C7B-8B48EB15CE72}" presName="linNode" presStyleCnt="0"/>
      <dgm:spPr/>
    </dgm:pt>
    <dgm:pt modelId="{91C94D6D-3A2A-4C0C-88B9-CEF49D56F42F}" type="pres">
      <dgm:prSet presAssocID="{1F0BD829-A9D4-4F28-9C7B-8B48EB15CE72}" presName="parentShp" presStyleLbl="node1" presStyleIdx="0" presStyleCnt="2">
        <dgm:presLayoutVars>
          <dgm:bulletEnabled val="1"/>
        </dgm:presLayoutVars>
      </dgm:prSet>
      <dgm:spPr/>
    </dgm:pt>
    <dgm:pt modelId="{BB74D5B6-B8D7-4E0F-B1CB-DF65B95727AF}" type="pres">
      <dgm:prSet presAssocID="{1F0BD829-A9D4-4F28-9C7B-8B48EB15CE72}" presName="childShp" presStyleLbl="bgAccFollowNode1" presStyleIdx="0" presStyleCnt="2" custScaleX="122667" custScaleY="103286">
        <dgm:presLayoutVars>
          <dgm:bulletEnabled val="1"/>
        </dgm:presLayoutVars>
      </dgm:prSet>
      <dgm:spPr/>
    </dgm:pt>
    <dgm:pt modelId="{D850046E-0D27-4B4F-9BB7-606A5B85E329}" type="pres">
      <dgm:prSet presAssocID="{1D5D249D-C440-4B2C-A55B-FB687922714F}" presName="spacing" presStyleCnt="0"/>
      <dgm:spPr/>
    </dgm:pt>
    <dgm:pt modelId="{DB26011C-66C3-4A74-BAEE-D9E311E4D083}" type="pres">
      <dgm:prSet presAssocID="{EFD8B09C-6B3B-4E42-A3DE-23C6B092129D}" presName="linNode" presStyleCnt="0"/>
      <dgm:spPr/>
    </dgm:pt>
    <dgm:pt modelId="{417FBC3C-63E3-4ED2-AE4D-D4CA100B4BFD}" type="pres">
      <dgm:prSet presAssocID="{EFD8B09C-6B3B-4E42-A3DE-23C6B092129D}" presName="parentShp" presStyleLbl="node1" presStyleIdx="1" presStyleCnt="2" custScaleX="88460" custLinFactNeighborX="-3300" custLinFactNeighborY="118">
        <dgm:presLayoutVars>
          <dgm:bulletEnabled val="1"/>
        </dgm:presLayoutVars>
      </dgm:prSet>
      <dgm:spPr/>
    </dgm:pt>
    <dgm:pt modelId="{630DB158-2FAE-4891-9C0D-CBE5E8B2A906}" type="pres">
      <dgm:prSet presAssocID="{EFD8B09C-6B3B-4E42-A3DE-23C6B092129D}" presName="childShp" presStyleLbl="bgAccFollowNode1" presStyleIdx="1" presStyleCnt="2" custScaleX="108916" custLinFactNeighborX="884" custLinFactNeighborY="1881">
        <dgm:presLayoutVars>
          <dgm:bulletEnabled val="1"/>
        </dgm:presLayoutVars>
      </dgm:prSet>
      <dgm:spPr/>
    </dgm:pt>
  </dgm:ptLst>
  <dgm:cxnLst>
    <dgm:cxn modelId="{29233505-609A-4979-B9F9-1BE236611550}" srcId="{2A682FCE-8B60-4B45-BC28-15A88CE04E55}" destId="{92E691C4-2B69-4F46-AEFC-E6AF569C53E9}" srcOrd="1" destOrd="0" parTransId="{2D8F7515-CE4D-4D2E-BFA6-1AD4AAC55082}" sibTransId="{870A85FD-2BB3-497A-B1FE-C154CA6CF859}"/>
    <dgm:cxn modelId="{CEAEB507-275A-43EC-B778-232398AB9C18}" srcId="{1F0BD829-A9D4-4F28-9C7B-8B48EB15CE72}" destId="{403A16DF-28CD-4234-9102-A4CDC723D16E}" srcOrd="0" destOrd="0" parTransId="{EA233673-F7AC-46F2-A647-9EB0D6088997}" sibTransId="{FE6F3AFF-0FF7-4C71-A061-03554559A191}"/>
    <dgm:cxn modelId="{36E3FC10-4F76-4E06-9841-F00104D82510}" type="presOf" srcId="{EB6DEEA3-1D15-44C3-BCDE-EBFF3F573EA3}" destId="{3C407529-B2D5-4978-8698-266B88EAA6F4}" srcOrd="0" destOrd="0" presId="urn:microsoft.com/office/officeart/2005/8/layout/vList6"/>
    <dgm:cxn modelId="{AA10C613-B950-434C-B566-9307E0C6DB83}" type="presOf" srcId="{92E691C4-2B69-4F46-AEFC-E6AF569C53E9}" destId="{630DB158-2FAE-4891-9C0D-CBE5E8B2A906}" srcOrd="0" destOrd="2" presId="urn:microsoft.com/office/officeart/2005/8/layout/vList6"/>
    <dgm:cxn modelId="{E02BED1C-4636-4AD3-B3D6-7B56337F8F7C}" type="presOf" srcId="{514F8DCB-96E8-4A5A-BCB2-A933CE45B7CC}" destId="{BB74D5B6-B8D7-4E0F-B1CB-DF65B95727AF}" srcOrd="0" destOrd="2" presId="urn:microsoft.com/office/officeart/2005/8/layout/vList6"/>
    <dgm:cxn modelId="{3197962B-C84D-4596-BC65-64345AADD8C0}" type="presOf" srcId="{FAA3AFBE-2FF0-4572-8D3E-8477C6D516CD}" destId="{630DB158-2FAE-4891-9C0D-CBE5E8B2A906}" srcOrd="0" destOrd="4" presId="urn:microsoft.com/office/officeart/2005/8/layout/vList6"/>
    <dgm:cxn modelId="{9AB7EF66-7FA4-45AC-83A1-C1DB9F21BC1D}" type="presOf" srcId="{76FE19EA-F211-496B-AA3E-34791F9497DC}" destId="{BB74D5B6-B8D7-4E0F-B1CB-DF65B95727AF}" srcOrd="0" destOrd="1" presId="urn:microsoft.com/office/officeart/2005/8/layout/vList6"/>
    <dgm:cxn modelId="{10EF516D-6D44-46D4-9175-B7352EC51540}" srcId="{1F0BD829-A9D4-4F28-9C7B-8B48EB15CE72}" destId="{76FE19EA-F211-496B-AA3E-34791F9497DC}" srcOrd="1" destOrd="0" parTransId="{CBF6FDC1-1649-4BE2-96B1-88C1604B7D6C}" sibTransId="{7F485286-C8D4-4F94-AD5F-B37B1EB7A003}"/>
    <dgm:cxn modelId="{7198454F-52D3-4F52-8B4B-CF69D3969FD9}" type="presOf" srcId="{43E7FB98-2E59-4EDB-AE67-126FE5C65A3C}" destId="{630DB158-2FAE-4891-9C0D-CBE5E8B2A906}" srcOrd="0" destOrd="5" presId="urn:microsoft.com/office/officeart/2005/8/layout/vList6"/>
    <dgm:cxn modelId="{6CCF3D50-B5F1-4726-9FB7-D8B1104DB51C}" srcId="{1F0BD829-A9D4-4F28-9C7B-8B48EB15CE72}" destId="{2D3BE20A-3B91-4AAF-A305-7D66558C9CCE}" srcOrd="3" destOrd="0" parTransId="{23E1263D-0674-43F9-A98B-D5035C2ADF8D}" sibTransId="{F7BF162B-820E-465F-A8A6-458D7DEAA7CE}"/>
    <dgm:cxn modelId="{3F779854-C40F-444E-9910-CEA72AF75C48}" type="presOf" srcId="{78847B04-FA31-4C17-9967-65EDE67DB377}" destId="{630DB158-2FAE-4891-9C0D-CBE5E8B2A906}" srcOrd="0" destOrd="3" presId="urn:microsoft.com/office/officeart/2005/8/layout/vList6"/>
    <dgm:cxn modelId="{8222BF7C-2E67-4193-ACBA-509398144367}" type="presOf" srcId="{2A682FCE-8B60-4B45-BC28-15A88CE04E55}" destId="{630DB158-2FAE-4891-9C0D-CBE5E8B2A906}" srcOrd="0" destOrd="0" presId="urn:microsoft.com/office/officeart/2005/8/layout/vList6"/>
    <dgm:cxn modelId="{06567887-0A2C-4BD4-942D-101D77558028}" type="presOf" srcId="{EFD8B09C-6B3B-4E42-A3DE-23C6B092129D}" destId="{417FBC3C-63E3-4ED2-AE4D-D4CA100B4BFD}" srcOrd="0" destOrd="0" presId="urn:microsoft.com/office/officeart/2005/8/layout/vList6"/>
    <dgm:cxn modelId="{A6E0148D-3CDE-4CA4-8642-17931268A133}" type="presOf" srcId="{CEF75A52-C7A9-40D0-A769-E289D179195D}" destId="{630DB158-2FAE-4891-9C0D-CBE5E8B2A906}" srcOrd="0" destOrd="1" presId="urn:microsoft.com/office/officeart/2005/8/layout/vList6"/>
    <dgm:cxn modelId="{FB94CC8F-1607-469D-8762-7589AA414707}" srcId="{EB6DEEA3-1D15-44C3-BCDE-EBFF3F573EA3}" destId="{1F0BD829-A9D4-4F28-9C7B-8B48EB15CE72}" srcOrd="0" destOrd="0" parTransId="{CAF08079-0358-4D3A-ABEB-300408B68FD9}" sibTransId="{1D5D249D-C440-4B2C-A55B-FB687922714F}"/>
    <dgm:cxn modelId="{335AA6A7-AEDD-4BAA-800E-ABE9A6696576}" srcId="{1F0BD829-A9D4-4F28-9C7B-8B48EB15CE72}" destId="{99AA4C1B-DD4F-49EB-9195-5182999BAEB4}" srcOrd="4" destOrd="0" parTransId="{E43D5313-EFA3-4B49-825E-880BAEA6EF80}" sibTransId="{2DD7BFA3-4032-48D2-BA8A-394114958624}"/>
    <dgm:cxn modelId="{7DA490B9-3C2B-49BC-ABC3-31E528B3ADC6}" srcId="{EFD8B09C-6B3B-4E42-A3DE-23C6B092129D}" destId="{2A682FCE-8B60-4B45-BC28-15A88CE04E55}" srcOrd="0" destOrd="0" parTransId="{BAEA50E6-D81F-4CAD-AD7F-38A4C63B02A5}" sibTransId="{7ADE0B8F-6BC2-45C6-A2D6-83FD56411C6F}"/>
    <dgm:cxn modelId="{9BB99BBA-D07A-44B5-B9FC-F59B153BF160}" type="presOf" srcId="{1F0BD829-A9D4-4F28-9C7B-8B48EB15CE72}" destId="{91C94D6D-3A2A-4C0C-88B9-CEF49D56F42F}" srcOrd="0" destOrd="0" presId="urn:microsoft.com/office/officeart/2005/8/layout/vList6"/>
    <dgm:cxn modelId="{60E668BB-AC32-495D-AF42-64BB1FB64F80}" srcId="{2A682FCE-8B60-4B45-BC28-15A88CE04E55}" destId="{CEF75A52-C7A9-40D0-A769-E289D179195D}" srcOrd="0" destOrd="0" parTransId="{C44CF8F4-169A-4CB4-850D-09ACD91D78CB}" sibTransId="{403266A3-0F8C-4D33-9C64-361236637094}"/>
    <dgm:cxn modelId="{A7C19CC5-CAC0-4578-85A9-69962E9ABEAA}" srcId="{EB6DEEA3-1D15-44C3-BCDE-EBFF3F573EA3}" destId="{EFD8B09C-6B3B-4E42-A3DE-23C6B092129D}" srcOrd="1" destOrd="0" parTransId="{D3DEDBAB-8057-4F7B-9D9D-EB2AB374B513}" sibTransId="{EEF883CA-C33A-4114-A54D-96635215469F}"/>
    <dgm:cxn modelId="{6CC98FC8-DBB9-4C3F-BA8E-C47272663BF3}" type="presOf" srcId="{2D3BE20A-3B91-4AAF-A305-7D66558C9CCE}" destId="{BB74D5B6-B8D7-4E0F-B1CB-DF65B95727AF}" srcOrd="0" destOrd="3" presId="urn:microsoft.com/office/officeart/2005/8/layout/vList6"/>
    <dgm:cxn modelId="{92BC2CC9-BC9F-4225-82D0-8FB3F2378C25}" srcId="{EFD8B09C-6B3B-4E42-A3DE-23C6B092129D}" destId="{43E7FB98-2E59-4EDB-AE67-126FE5C65A3C}" srcOrd="3" destOrd="0" parTransId="{3AD54960-9322-4F80-BCFD-33D830C15D9B}" sibTransId="{C4D0EA12-508E-4283-B0A9-4587AAD11863}"/>
    <dgm:cxn modelId="{5BFA12CD-8693-439B-BA57-2C13E2E2BC4B}" srcId="{EFD8B09C-6B3B-4E42-A3DE-23C6B092129D}" destId="{78847B04-FA31-4C17-9967-65EDE67DB377}" srcOrd="1" destOrd="0" parTransId="{C61BDDB1-48DA-48DB-96F0-404B5478B6F6}" sibTransId="{F4CFF50B-42BC-4C83-88A4-A4A274564453}"/>
    <dgm:cxn modelId="{EF13D3D2-3B33-42CC-967B-6C86C3352A9E}" srcId="{1F0BD829-A9D4-4F28-9C7B-8B48EB15CE72}" destId="{514F8DCB-96E8-4A5A-BCB2-A933CE45B7CC}" srcOrd="2" destOrd="0" parTransId="{32922453-1385-401A-9839-84B60740ACF7}" sibTransId="{D4271D5D-4653-48CF-ACD5-957894E87AED}"/>
    <dgm:cxn modelId="{55CAC2E5-A8F9-45EA-AD5E-218588CC453A}" srcId="{EFD8B09C-6B3B-4E42-A3DE-23C6B092129D}" destId="{FAA3AFBE-2FF0-4572-8D3E-8477C6D516CD}" srcOrd="2" destOrd="0" parTransId="{3DE172E3-ED06-43F8-B504-1DE3D39EA13B}" sibTransId="{2A1DEFD2-368F-4955-9BB8-D8E9A5302712}"/>
    <dgm:cxn modelId="{F26F8DE7-4800-46A0-A72E-12C302AA2CD1}" type="presOf" srcId="{99AA4C1B-DD4F-49EB-9195-5182999BAEB4}" destId="{BB74D5B6-B8D7-4E0F-B1CB-DF65B95727AF}" srcOrd="0" destOrd="4" presId="urn:microsoft.com/office/officeart/2005/8/layout/vList6"/>
    <dgm:cxn modelId="{5CF7D7E8-7B4C-418C-802C-CF719871769C}" type="presOf" srcId="{403A16DF-28CD-4234-9102-A4CDC723D16E}" destId="{BB74D5B6-B8D7-4E0F-B1CB-DF65B95727AF}" srcOrd="0" destOrd="0" presId="urn:microsoft.com/office/officeart/2005/8/layout/vList6"/>
    <dgm:cxn modelId="{B066054B-197D-4D43-8A69-0E6C1A4B0DE2}" type="presParOf" srcId="{3C407529-B2D5-4978-8698-266B88EAA6F4}" destId="{08E1C5B1-7681-4D27-8864-488301795A93}" srcOrd="0" destOrd="0" presId="urn:microsoft.com/office/officeart/2005/8/layout/vList6"/>
    <dgm:cxn modelId="{61E6F4FC-3022-4253-8811-D927E361C63B}" type="presParOf" srcId="{08E1C5B1-7681-4D27-8864-488301795A93}" destId="{91C94D6D-3A2A-4C0C-88B9-CEF49D56F42F}" srcOrd="0" destOrd="0" presId="urn:microsoft.com/office/officeart/2005/8/layout/vList6"/>
    <dgm:cxn modelId="{DE197995-BCE8-42D5-B647-6B11C3AC8485}" type="presParOf" srcId="{08E1C5B1-7681-4D27-8864-488301795A93}" destId="{BB74D5B6-B8D7-4E0F-B1CB-DF65B95727AF}" srcOrd="1" destOrd="0" presId="urn:microsoft.com/office/officeart/2005/8/layout/vList6"/>
    <dgm:cxn modelId="{DDAE3353-F84C-43FE-9CCA-09C951C860C2}" type="presParOf" srcId="{3C407529-B2D5-4978-8698-266B88EAA6F4}" destId="{D850046E-0D27-4B4F-9BB7-606A5B85E329}" srcOrd="1" destOrd="0" presId="urn:microsoft.com/office/officeart/2005/8/layout/vList6"/>
    <dgm:cxn modelId="{905FD36B-1DDA-41C9-929B-AA4D96E181BB}" type="presParOf" srcId="{3C407529-B2D5-4978-8698-266B88EAA6F4}" destId="{DB26011C-66C3-4A74-BAEE-D9E311E4D083}" srcOrd="2" destOrd="0" presId="urn:microsoft.com/office/officeart/2005/8/layout/vList6"/>
    <dgm:cxn modelId="{1453143A-2915-4933-906F-9E03673E03E5}" type="presParOf" srcId="{DB26011C-66C3-4A74-BAEE-D9E311E4D083}" destId="{417FBC3C-63E3-4ED2-AE4D-D4CA100B4BFD}" srcOrd="0" destOrd="0" presId="urn:microsoft.com/office/officeart/2005/8/layout/vList6"/>
    <dgm:cxn modelId="{DB772A68-0C3C-4FC3-9214-BE7F0CF95DB9}" type="presParOf" srcId="{DB26011C-66C3-4A74-BAEE-D9E311E4D083}" destId="{630DB158-2FAE-4891-9C0D-CBE5E8B2A90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DC408-E81B-424E-9B1D-D49FB38D15BF}">
      <dsp:nvSpPr>
        <dsp:cNvPr id="0" name=""/>
        <dsp:cNvSpPr/>
      </dsp:nvSpPr>
      <dsp:spPr>
        <a:xfrm>
          <a:off x="-9185064" y="-1403415"/>
          <a:ext cx="10934832" cy="10934832"/>
        </a:xfrm>
        <a:prstGeom prst="blockArc">
          <a:avLst>
            <a:gd name="adj1" fmla="val 18900000"/>
            <a:gd name="adj2" fmla="val 2700000"/>
            <a:gd name="adj3" fmla="val 198"/>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B3ACB7-447C-4953-B3F9-5E8B5DA9F4EC}">
      <dsp:nvSpPr>
        <dsp:cNvPr id="0" name=""/>
        <dsp:cNvSpPr/>
      </dsp:nvSpPr>
      <dsp:spPr>
        <a:xfrm>
          <a:off x="1128166" y="812800"/>
          <a:ext cx="10951667" cy="16256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a:rPr>
            <a:t>Vision problems are more pervasive than most of us realize. Upwards of </a:t>
          </a:r>
          <a:r>
            <a:rPr lang="en-US" sz="3000" b="1" kern="1200" dirty="0">
              <a:latin typeface="Calibri"/>
            </a:rPr>
            <a:t>1.3 billion </a:t>
          </a:r>
          <a:r>
            <a:rPr lang="en-US" sz="3000" kern="1200" dirty="0">
              <a:latin typeface="Calibri"/>
            </a:rPr>
            <a:t>people worldwide are visually impaired. Many more have low or moderate visual difficulties. </a:t>
          </a:r>
          <a:endParaRPr lang="en-US" sz="3000" kern="1200" dirty="0"/>
        </a:p>
      </dsp:txBody>
      <dsp:txXfrm>
        <a:off x="1128166" y="812800"/>
        <a:ext cx="10951667" cy="1625600"/>
      </dsp:txXfrm>
    </dsp:sp>
    <dsp:sp modelId="{5BED1286-A77F-47D6-8716-C268A3E909F1}">
      <dsp:nvSpPr>
        <dsp:cNvPr id="0" name=""/>
        <dsp:cNvSpPr/>
      </dsp:nvSpPr>
      <dsp:spPr>
        <a:xfrm>
          <a:off x="112166" y="609600"/>
          <a:ext cx="2032000" cy="2032000"/>
        </a:xfrm>
        <a:prstGeom prst="ellipse">
          <a:avLst/>
        </a:prstGeom>
        <a:blipFill rotWithShape="0">
          <a:blip xmlns:r="http://schemas.openxmlformats.org/officeDocument/2006/relationships" r:embed="rId1"/>
          <a:srcRect/>
          <a:stretch>
            <a:fillRect l="-17000" r="-17000"/>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641F5E-EC6B-4839-9F3C-7E8E199B4CD8}">
      <dsp:nvSpPr>
        <dsp:cNvPr id="0" name=""/>
        <dsp:cNvSpPr/>
      </dsp:nvSpPr>
      <dsp:spPr>
        <a:xfrm>
          <a:off x="1719072" y="3122598"/>
          <a:ext cx="10360761" cy="16256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6200" rIns="76200" bIns="76200" numCol="1" spcCol="1270" anchor="ctr" anchorCtr="0">
          <a:noAutofit/>
        </a:bodyPr>
        <a:lstStyle/>
        <a:p>
          <a:pPr marL="0" lvl="0" indent="0" algn="l" defTabSz="1333500">
            <a:lnSpc>
              <a:spcPct val="90000"/>
            </a:lnSpc>
            <a:spcBef>
              <a:spcPct val="0"/>
            </a:spcBef>
            <a:spcAft>
              <a:spcPct val="35000"/>
            </a:spcAft>
            <a:buNone/>
          </a:pPr>
          <a:r>
            <a:rPr lang="en-CA" sz="3000" b="1" kern="1200" dirty="0">
              <a:latin typeface="Calibri"/>
            </a:rPr>
            <a:t>Up to 66 million </a:t>
          </a:r>
          <a:r>
            <a:rPr lang="en-CA" sz="3000" kern="1200" dirty="0">
              <a:latin typeface="Calibri"/>
            </a:rPr>
            <a:t>people in the US have vision impairment</a:t>
          </a:r>
          <a:endParaRPr lang="en-US" sz="3000" kern="1200" dirty="0">
            <a:latin typeface="Calibri"/>
          </a:endParaRPr>
        </a:p>
      </dsp:txBody>
      <dsp:txXfrm>
        <a:off x="1719072" y="3122598"/>
        <a:ext cx="10360761" cy="1625600"/>
      </dsp:txXfrm>
    </dsp:sp>
    <dsp:sp modelId="{CD184A0F-C087-4820-8041-3AF7039E02BC}">
      <dsp:nvSpPr>
        <dsp:cNvPr id="0" name=""/>
        <dsp:cNvSpPr/>
      </dsp:nvSpPr>
      <dsp:spPr>
        <a:xfrm>
          <a:off x="703072" y="2919435"/>
          <a:ext cx="2032000" cy="2032000"/>
        </a:xfrm>
        <a:prstGeom prst="ellipse">
          <a:avLst/>
        </a:prstGeom>
        <a:blipFill rotWithShape="0">
          <a:blip xmlns:r="http://schemas.openxmlformats.org/officeDocument/2006/relationships" r:embed="rId2"/>
          <a:srcRect/>
          <a:stretch>
            <a:fillRect l="-4000" r="-4000"/>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2260F3-43BD-4339-94DB-24491F190EC7}">
      <dsp:nvSpPr>
        <dsp:cNvPr id="0" name=""/>
        <dsp:cNvSpPr/>
      </dsp:nvSpPr>
      <dsp:spPr>
        <a:xfrm>
          <a:off x="1128166" y="5460975"/>
          <a:ext cx="10951667" cy="16256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a:rPr>
            <a:t>Even with corrective lenses, they still have trouble seeing</a:t>
          </a:r>
        </a:p>
      </dsp:txBody>
      <dsp:txXfrm>
        <a:off x="1128166" y="5460975"/>
        <a:ext cx="10951667" cy="1625600"/>
      </dsp:txXfrm>
    </dsp:sp>
    <dsp:sp modelId="{1EF85131-341D-4143-8642-817987044E66}">
      <dsp:nvSpPr>
        <dsp:cNvPr id="0" name=""/>
        <dsp:cNvSpPr/>
      </dsp:nvSpPr>
      <dsp:spPr>
        <a:xfrm>
          <a:off x="112166" y="5257840"/>
          <a:ext cx="2032000" cy="2032000"/>
        </a:xfrm>
        <a:prstGeom prst="ellipse">
          <a:avLst/>
        </a:prstGeom>
        <a:blipFill rotWithShape="0">
          <a:blip xmlns:r="http://schemas.openxmlformats.org/officeDocument/2006/relationships" r:embed="rId3"/>
          <a:srcRect/>
          <a:stretch>
            <a:fillRect l="-25000" r="-25000"/>
          </a:stretch>
        </a:blip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35487-34E8-495F-8C33-B657CF96E238}">
      <dsp:nvSpPr>
        <dsp:cNvPr id="0" name=""/>
        <dsp:cNvSpPr/>
      </dsp:nvSpPr>
      <dsp:spPr>
        <a:xfrm>
          <a:off x="2133438" y="1316266"/>
          <a:ext cx="2289575" cy="2296878"/>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dirty="0">
              <a:latin typeface="Calibri" panose="020F0502020204030204" pitchFamily="34" charset="0"/>
            </a:rPr>
            <a:t>Text Content</a:t>
          </a:r>
          <a:endParaRPr lang="en-CA" sz="1600" kern="1200" dirty="0">
            <a:latin typeface="Calibri" panose="020F0502020204030204" pitchFamily="34" charset="0"/>
          </a:endParaRPr>
        </a:p>
      </dsp:txBody>
      <dsp:txXfrm>
        <a:off x="2468738" y="1652636"/>
        <a:ext cx="1618975" cy="1624138"/>
      </dsp:txXfrm>
    </dsp:sp>
    <dsp:sp modelId="{C517EF67-34AD-4E7F-BE5D-05368CDCA8E0}">
      <dsp:nvSpPr>
        <dsp:cNvPr id="0" name=""/>
        <dsp:cNvSpPr/>
      </dsp:nvSpPr>
      <dsp:spPr>
        <a:xfrm>
          <a:off x="5450662" y="2171690"/>
          <a:ext cx="356009" cy="356163"/>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0875A5-93E9-4632-8666-813B1AD2F7EC}">
      <dsp:nvSpPr>
        <dsp:cNvPr id="0" name=""/>
        <dsp:cNvSpPr/>
      </dsp:nvSpPr>
      <dsp:spPr>
        <a:xfrm>
          <a:off x="2107812" y="3495361"/>
          <a:ext cx="258139" cy="258143"/>
        </a:xfrm>
        <a:prstGeom prst="ellipse">
          <a:avLst/>
        </a:prstGeom>
        <a:gradFill rotWithShape="0">
          <a:gsLst>
            <a:gs pos="0">
              <a:schemeClr val="accent1">
                <a:shade val="80000"/>
                <a:hueOff val="24949"/>
                <a:satOff val="-447"/>
                <a:lumOff val="1899"/>
                <a:alphaOff val="0"/>
                <a:satMod val="103000"/>
                <a:lumMod val="102000"/>
                <a:tint val="94000"/>
              </a:schemeClr>
            </a:gs>
            <a:gs pos="50000">
              <a:schemeClr val="accent1">
                <a:shade val="80000"/>
                <a:hueOff val="24949"/>
                <a:satOff val="-447"/>
                <a:lumOff val="1899"/>
                <a:alphaOff val="0"/>
                <a:satMod val="110000"/>
                <a:lumMod val="100000"/>
                <a:shade val="100000"/>
              </a:schemeClr>
            </a:gs>
            <a:gs pos="100000">
              <a:schemeClr val="accent1">
                <a:shade val="80000"/>
                <a:hueOff val="24949"/>
                <a:satOff val="-447"/>
                <a:lumOff val="189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06B1EC1-270B-49C1-8986-9618CDABAC90}">
      <dsp:nvSpPr>
        <dsp:cNvPr id="0" name=""/>
        <dsp:cNvSpPr/>
      </dsp:nvSpPr>
      <dsp:spPr>
        <a:xfrm>
          <a:off x="4531566" y="1830523"/>
          <a:ext cx="258139" cy="258143"/>
        </a:xfrm>
        <a:prstGeom prst="ellipse">
          <a:avLst/>
        </a:prstGeom>
        <a:gradFill rotWithShape="0">
          <a:gsLst>
            <a:gs pos="0">
              <a:schemeClr val="accent1">
                <a:shade val="80000"/>
                <a:hueOff val="49898"/>
                <a:satOff val="-894"/>
                <a:lumOff val="3798"/>
                <a:alphaOff val="0"/>
                <a:satMod val="103000"/>
                <a:lumMod val="102000"/>
                <a:tint val="94000"/>
              </a:schemeClr>
            </a:gs>
            <a:gs pos="50000">
              <a:schemeClr val="accent1">
                <a:shade val="80000"/>
                <a:hueOff val="49898"/>
                <a:satOff val="-894"/>
                <a:lumOff val="3798"/>
                <a:alphaOff val="0"/>
                <a:satMod val="110000"/>
                <a:lumMod val="100000"/>
                <a:shade val="100000"/>
              </a:schemeClr>
            </a:gs>
            <a:gs pos="100000">
              <a:schemeClr val="accent1">
                <a:shade val="80000"/>
                <a:hueOff val="49898"/>
                <a:satOff val="-894"/>
                <a:lumOff val="379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B09996E-0930-48B3-B8B2-1A09A2387FEF}">
      <dsp:nvSpPr>
        <dsp:cNvPr id="0" name=""/>
        <dsp:cNvSpPr/>
      </dsp:nvSpPr>
      <dsp:spPr>
        <a:xfrm>
          <a:off x="3298013" y="3769965"/>
          <a:ext cx="356009" cy="356163"/>
        </a:xfrm>
        <a:prstGeom prst="ellipse">
          <a:avLst/>
        </a:prstGeom>
        <a:gradFill rotWithShape="0">
          <a:gsLst>
            <a:gs pos="0">
              <a:schemeClr val="accent1">
                <a:shade val="80000"/>
                <a:hueOff val="74846"/>
                <a:satOff val="-1341"/>
                <a:lumOff val="5697"/>
                <a:alphaOff val="0"/>
                <a:satMod val="103000"/>
                <a:lumMod val="102000"/>
                <a:tint val="94000"/>
              </a:schemeClr>
            </a:gs>
            <a:gs pos="50000">
              <a:schemeClr val="accent1">
                <a:shade val="80000"/>
                <a:hueOff val="74846"/>
                <a:satOff val="-1341"/>
                <a:lumOff val="5697"/>
                <a:alphaOff val="0"/>
                <a:satMod val="110000"/>
                <a:lumMod val="100000"/>
                <a:shade val="100000"/>
              </a:schemeClr>
            </a:gs>
            <a:gs pos="100000">
              <a:schemeClr val="accent1">
                <a:shade val="80000"/>
                <a:hueOff val="74846"/>
                <a:satOff val="-1341"/>
                <a:lumOff val="56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0F6F9AE-51A2-4211-817A-FF1C5C1D7423}">
      <dsp:nvSpPr>
        <dsp:cNvPr id="0" name=""/>
        <dsp:cNvSpPr/>
      </dsp:nvSpPr>
      <dsp:spPr>
        <a:xfrm>
          <a:off x="2123757" y="1285267"/>
          <a:ext cx="258139" cy="258143"/>
        </a:xfrm>
        <a:prstGeom prst="ellipse">
          <a:avLst/>
        </a:prstGeom>
        <a:gradFill rotWithShape="0">
          <a:gsLst>
            <a:gs pos="0">
              <a:schemeClr val="accent1">
                <a:shade val="80000"/>
                <a:hueOff val="99795"/>
                <a:satOff val="-1787"/>
                <a:lumOff val="7596"/>
                <a:alphaOff val="0"/>
                <a:satMod val="103000"/>
                <a:lumMod val="102000"/>
                <a:tint val="94000"/>
              </a:schemeClr>
            </a:gs>
            <a:gs pos="50000">
              <a:schemeClr val="accent1">
                <a:shade val="80000"/>
                <a:hueOff val="99795"/>
                <a:satOff val="-1787"/>
                <a:lumOff val="7596"/>
                <a:alphaOff val="0"/>
                <a:satMod val="110000"/>
                <a:lumMod val="100000"/>
                <a:shade val="100000"/>
              </a:schemeClr>
            </a:gs>
            <a:gs pos="100000">
              <a:schemeClr val="accent1">
                <a:shade val="80000"/>
                <a:hueOff val="99795"/>
                <a:satOff val="-1787"/>
                <a:lumOff val="759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C5CE0C-41FE-4AC0-A456-9424D9283739}">
      <dsp:nvSpPr>
        <dsp:cNvPr id="0" name=""/>
        <dsp:cNvSpPr/>
      </dsp:nvSpPr>
      <dsp:spPr>
        <a:xfrm>
          <a:off x="1367549" y="2367760"/>
          <a:ext cx="258139" cy="258143"/>
        </a:xfrm>
        <a:prstGeom prst="ellipse">
          <a:avLst/>
        </a:prstGeom>
        <a:gradFill rotWithShape="0">
          <a:gsLst>
            <a:gs pos="0">
              <a:schemeClr val="accent1">
                <a:shade val="80000"/>
                <a:hueOff val="124744"/>
                <a:satOff val="-2234"/>
                <a:lumOff val="9495"/>
                <a:alphaOff val="0"/>
                <a:satMod val="103000"/>
                <a:lumMod val="102000"/>
                <a:tint val="94000"/>
              </a:schemeClr>
            </a:gs>
            <a:gs pos="50000">
              <a:schemeClr val="accent1">
                <a:shade val="80000"/>
                <a:hueOff val="124744"/>
                <a:satOff val="-2234"/>
                <a:lumOff val="9495"/>
                <a:alphaOff val="0"/>
                <a:satMod val="110000"/>
                <a:lumMod val="100000"/>
                <a:shade val="100000"/>
              </a:schemeClr>
            </a:gs>
            <a:gs pos="100000">
              <a:schemeClr val="accent1">
                <a:shade val="80000"/>
                <a:hueOff val="124744"/>
                <a:satOff val="-2234"/>
                <a:lumOff val="949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CE4871A-2A90-4A71-BFE1-3DB35C3EF4F6}">
      <dsp:nvSpPr>
        <dsp:cNvPr id="0" name=""/>
        <dsp:cNvSpPr/>
      </dsp:nvSpPr>
      <dsp:spPr>
        <a:xfrm>
          <a:off x="905270" y="1712835"/>
          <a:ext cx="1301864" cy="1301566"/>
        </a:xfrm>
        <a:prstGeom prst="ellipse">
          <a:avLst/>
        </a:prstGeom>
        <a:gradFill rotWithShape="0">
          <a:gsLst>
            <a:gs pos="0">
              <a:schemeClr val="accent1">
                <a:shade val="80000"/>
                <a:hueOff val="149693"/>
                <a:satOff val="-2681"/>
                <a:lumOff val="11394"/>
                <a:alphaOff val="0"/>
                <a:satMod val="103000"/>
                <a:lumMod val="102000"/>
                <a:tint val="94000"/>
              </a:schemeClr>
            </a:gs>
            <a:gs pos="50000">
              <a:schemeClr val="accent1">
                <a:shade val="80000"/>
                <a:hueOff val="149693"/>
                <a:satOff val="-2681"/>
                <a:lumOff val="11394"/>
                <a:alphaOff val="0"/>
                <a:satMod val="110000"/>
                <a:lumMod val="100000"/>
                <a:shade val="100000"/>
              </a:schemeClr>
            </a:gs>
            <a:gs pos="100000">
              <a:schemeClr val="accent1">
                <a:shade val="80000"/>
                <a:hueOff val="149693"/>
                <a:satOff val="-2681"/>
                <a:lumOff val="113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dirty="0">
              <a:latin typeface="Calibri" panose="020F0502020204030204" pitchFamily="34" charset="0"/>
            </a:rPr>
            <a:t>Fonts</a:t>
          </a:r>
          <a:endParaRPr lang="en-CA" sz="1600" kern="1200" dirty="0">
            <a:latin typeface="Calibri" panose="020F0502020204030204" pitchFamily="34" charset="0"/>
          </a:endParaRPr>
        </a:p>
      </dsp:txBody>
      <dsp:txXfrm>
        <a:off x="1095924" y="1903445"/>
        <a:ext cx="920556" cy="920346"/>
      </dsp:txXfrm>
    </dsp:sp>
    <dsp:sp modelId="{D2811F8E-3F19-4BB6-8475-78A21D855980}">
      <dsp:nvSpPr>
        <dsp:cNvPr id="0" name=""/>
        <dsp:cNvSpPr/>
      </dsp:nvSpPr>
      <dsp:spPr>
        <a:xfrm>
          <a:off x="1682145" y="3223757"/>
          <a:ext cx="356009" cy="356163"/>
        </a:xfrm>
        <a:prstGeom prst="ellipse">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9F93788-24D5-478B-AAF1-AB9A48C0BE8E}">
      <dsp:nvSpPr>
        <dsp:cNvPr id="0" name=""/>
        <dsp:cNvSpPr/>
      </dsp:nvSpPr>
      <dsp:spPr>
        <a:xfrm>
          <a:off x="223638" y="2804202"/>
          <a:ext cx="643707" cy="643862"/>
        </a:xfrm>
        <a:prstGeom prst="ellipse">
          <a:avLst/>
        </a:prstGeom>
        <a:gradFill rotWithShape="0">
          <a:gsLst>
            <a:gs pos="0">
              <a:schemeClr val="accent1">
                <a:shade val="80000"/>
                <a:hueOff val="199590"/>
                <a:satOff val="-3575"/>
                <a:lumOff val="15191"/>
                <a:alphaOff val="0"/>
                <a:satMod val="103000"/>
                <a:lumMod val="102000"/>
                <a:tint val="94000"/>
              </a:schemeClr>
            </a:gs>
            <a:gs pos="50000">
              <a:schemeClr val="accent1">
                <a:shade val="80000"/>
                <a:hueOff val="199590"/>
                <a:satOff val="-3575"/>
                <a:lumOff val="15191"/>
                <a:alphaOff val="0"/>
                <a:satMod val="110000"/>
                <a:lumMod val="100000"/>
                <a:shade val="100000"/>
              </a:schemeClr>
            </a:gs>
            <a:gs pos="100000">
              <a:schemeClr val="accent1">
                <a:shade val="80000"/>
                <a:hueOff val="199590"/>
                <a:satOff val="-3575"/>
                <a:lumOff val="1519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2F68BE6-24CF-46AA-8B5B-305EFA509171}">
      <dsp:nvSpPr>
        <dsp:cNvPr id="0" name=""/>
        <dsp:cNvSpPr/>
      </dsp:nvSpPr>
      <dsp:spPr>
        <a:xfrm>
          <a:off x="4654396" y="496408"/>
          <a:ext cx="1301864" cy="1301566"/>
        </a:xfrm>
        <a:prstGeom prst="ellipse">
          <a:avLst/>
        </a:prstGeom>
        <a:gradFill rotWithShape="0">
          <a:gsLst>
            <a:gs pos="0">
              <a:schemeClr val="accent1">
                <a:shade val="80000"/>
                <a:hueOff val="224539"/>
                <a:satOff val="-4022"/>
                <a:lumOff val="17090"/>
                <a:alphaOff val="0"/>
                <a:satMod val="103000"/>
                <a:lumMod val="102000"/>
                <a:tint val="94000"/>
              </a:schemeClr>
            </a:gs>
            <a:gs pos="50000">
              <a:schemeClr val="accent1">
                <a:shade val="80000"/>
                <a:hueOff val="224539"/>
                <a:satOff val="-4022"/>
                <a:lumOff val="17090"/>
                <a:alphaOff val="0"/>
                <a:satMod val="110000"/>
                <a:lumMod val="100000"/>
                <a:shade val="100000"/>
              </a:schemeClr>
            </a:gs>
            <a:gs pos="100000">
              <a:schemeClr val="accent1">
                <a:shade val="80000"/>
                <a:hueOff val="224539"/>
                <a:satOff val="-4022"/>
                <a:lumOff val="170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dirty="0">
              <a:latin typeface="Calibri" panose="020F0502020204030204" pitchFamily="34" charset="0"/>
            </a:rPr>
            <a:t>Structure</a:t>
          </a:r>
        </a:p>
      </dsp:txBody>
      <dsp:txXfrm>
        <a:off x="4845050" y="687018"/>
        <a:ext cx="920556" cy="920346"/>
      </dsp:txXfrm>
    </dsp:sp>
    <dsp:sp modelId="{FDF9DCF5-845F-44A3-9CEE-A3125358A4DF}">
      <dsp:nvSpPr>
        <dsp:cNvPr id="0" name=""/>
        <dsp:cNvSpPr/>
      </dsp:nvSpPr>
      <dsp:spPr>
        <a:xfrm>
          <a:off x="4073089" y="1395046"/>
          <a:ext cx="356009" cy="356163"/>
        </a:xfrm>
        <a:prstGeom prst="ellipse">
          <a:avLst/>
        </a:prstGeom>
        <a:gradFill rotWithShape="0">
          <a:gsLst>
            <a:gs pos="0">
              <a:schemeClr val="accent1">
                <a:shade val="80000"/>
                <a:hueOff val="249488"/>
                <a:satOff val="-4469"/>
                <a:lumOff val="18989"/>
                <a:alphaOff val="0"/>
                <a:satMod val="103000"/>
                <a:lumMod val="102000"/>
                <a:tint val="94000"/>
              </a:schemeClr>
            </a:gs>
            <a:gs pos="50000">
              <a:schemeClr val="accent1">
                <a:shade val="80000"/>
                <a:hueOff val="249488"/>
                <a:satOff val="-4469"/>
                <a:lumOff val="18989"/>
                <a:alphaOff val="0"/>
                <a:satMod val="110000"/>
                <a:lumMod val="100000"/>
                <a:shade val="100000"/>
              </a:schemeClr>
            </a:gs>
            <a:gs pos="100000">
              <a:schemeClr val="accent1">
                <a:shade val="80000"/>
                <a:hueOff val="249488"/>
                <a:satOff val="-4469"/>
                <a:lumOff val="1898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583863-BF17-40A5-8771-EA07EFDDC3EF}">
      <dsp:nvSpPr>
        <dsp:cNvPr id="0" name=""/>
        <dsp:cNvSpPr/>
      </dsp:nvSpPr>
      <dsp:spPr>
        <a:xfrm>
          <a:off x="0" y="3558213"/>
          <a:ext cx="258139" cy="258143"/>
        </a:xfrm>
        <a:prstGeom prst="ellipse">
          <a:avLst/>
        </a:prstGeom>
        <a:gradFill rotWithShape="0">
          <a:gsLst>
            <a:gs pos="0">
              <a:schemeClr val="accent1">
                <a:shade val="80000"/>
                <a:hueOff val="274437"/>
                <a:satOff val="-4915"/>
                <a:lumOff val="20888"/>
                <a:alphaOff val="0"/>
                <a:satMod val="103000"/>
                <a:lumMod val="102000"/>
                <a:tint val="94000"/>
              </a:schemeClr>
            </a:gs>
            <a:gs pos="50000">
              <a:schemeClr val="accent1">
                <a:shade val="80000"/>
                <a:hueOff val="274437"/>
                <a:satOff val="-4915"/>
                <a:lumOff val="20888"/>
                <a:alphaOff val="0"/>
                <a:satMod val="110000"/>
                <a:lumMod val="100000"/>
                <a:shade val="100000"/>
              </a:schemeClr>
            </a:gs>
            <a:gs pos="100000">
              <a:schemeClr val="accent1">
                <a:shade val="80000"/>
                <a:hueOff val="274437"/>
                <a:satOff val="-4915"/>
                <a:lumOff val="208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5E17FC9-0375-403D-97AE-A13AC8A98960}">
      <dsp:nvSpPr>
        <dsp:cNvPr id="0" name=""/>
        <dsp:cNvSpPr/>
      </dsp:nvSpPr>
      <dsp:spPr>
        <a:xfrm>
          <a:off x="2572201" y="3190826"/>
          <a:ext cx="258139" cy="258143"/>
        </a:xfrm>
        <a:prstGeom prst="ellipse">
          <a:avLst/>
        </a:prstGeom>
        <a:gradFill rotWithShape="0">
          <a:gsLst>
            <a:gs pos="0">
              <a:schemeClr val="accent1">
                <a:shade val="80000"/>
                <a:hueOff val="299385"/>
                <a:satOff val="-5362"/>
                <a:lumOff val="22787"/>
                <a:alphaOff val="0"/>
                <a:satMod val="103000"/>
                <a:lumMod val="102000"/>
                <a:tint val="94000"/>
              </a:schemeClr>
            </a:gs>
            <a:gs pos="50000">
              <a:schemeClr val="accent1">
                <a:shade val="80000"/>
                <a:hueOff val="299385"/>
                <a:satOff val="-5362"/>
                <a:lumOff val="22787"/>
                <a:alphaOff val="0"/>
                <a:satMod val="110000"/>
                <a:lumMod val="100000"/>
                <a:shade val="100000"/>
              </a:schemeClr>
            </a:gs>
            <a:gs pos="100000">
              <a:schemeClr val="accent1">
                <a:shade val="80000"/>
                <a:hueOff val="299385"/>
                <a:satOff val="-5362"/>
                <a:lumOff val="227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B89DA9F-D028-43C0-B509-6BC709BADACB}">
      <dsp:nvSpPr>
        <dsp:cNvPr id="0" name=""/>
        <dsp:cNvSpPr/>
      </dsp:nvSpPr>
      <dsp:spPr>
        <a:xfrm>
          <a:off x="4185402" y="3077372"/>
          <a:ext cx="1301864" cy="1301566"/>
        </a:xfrm>
        <a:prstGeom prst="ellipse">
          <a:avLst/>
        </a:prstGeom>
        <a:gradFill rotWithShape="0">
          <a:gsLst>
            <a:gs pos="0">
              <a:schemeClr val="accent1">
                <a:shade val="80000"/>
                <a:hueOff val="324334"/>
                <a:satOff val="-5809"/>
                <a:lumOff val="24686"/>
                <a:alphaOff val="0"/>
                <a:satMod val="103000"/>
                <a:lumMod val="102000"/>
                <a:tint val="94000"/>
              </a:schemeClr>
            </a:gs>
            <a:gs pos="50000">
              <a:schemeClr val="accent1">
                <a:shade val="80000"/>
                <a:hueOff val="324334"/>
                <a:satOff val="-5809"/>
                <a:lumOff val="24686"/>
                <a:alphaOff val="0"/>
                <a:satMod val="110000"/>
                <a:lumMod val="100000"/>
                <a:shade val="100000"/>
              </a:schemeClr>
            </a:gs>
            <a:gs pos="100000">
              <a:schemeClr val="accent1">
                <a:shade val="80000"/>
                <a:hueOff val="324334"/>
                <a:satOff val="-5809"/>
                <a:lumOff val="2468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CA" sz="1600" kern="1200"/>
        </a:p>
      </dsp:txBody>
      <dsp:txXfrm>
        <a:off x="4376056" y="3267982"/>
        <a:ext cx="920556" cy="920346"/>
      </dsp:txXfrm>
    </dsp:sp>
    <dsp:sp modelId="{5259158A-7187-4D2C-B293-5A424FA1C670}">
      <dsp:nvSpPr>
        <dsp:cNvPr id="0" name=""/>
        <dsp:cNvSpPr/>
      </dsp:nvSpPr>
      <dsp:spPr>
        <a:xfrm>
          <a:off x="4899399" y="2700728"/>
          <a:ext cx="258139" cy="258143"/>
        </a:xfrm>
        <a:prstGeom prst="ellipse">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4D5B6-B8D7-4E0F-B1CB-DF65B95727AF}">
      <dsp:nvSpPr>
        <dsp:cNvPr id="0" name=""/>
        <dsp:cNvSpPr/>
      </dsp:nvSpPr>
      <dsp:spPr>
        <a:xfrm>
          <a:off x="3295768" y="763"/>
          <a:ext cx="6060345" cy="333034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Convert to WCAG, PDF/UA, HTML5, and all accessible formats</a:t>
          </a:r>
        </a:p>
        <a:p>
          <a:pPr marL="228600" lvl="1" indent="-228600" algn="l" defTabSz="1066800">
            <a:lnSpc>
              <a:spcPct val="90000"/>
            </a:lnSpc>
            <a:spcBef>
              <a:spcPct val="0"/>
            </a:spcBef>
            <a:spcAft>
              <a:spcPct val="15000"/>
            </a:spcAft>
            <a:buChar char="•"/>
          </a:pPr>
          <a:r>
            <a:rPr lang="en-US" sz="2400" kern="1200" dirty="0"/>
            <a:t>Convert from any print-ready file</a:t>
          </a:r>
        </a:p>
        <a:p>
          <a:pPr marL="228600" lvl="1" indent="-228600" algn="l" defTabSz="1066800">
            <a:lnSpc>
              <a:spcPct val="90000"/>
            </a:lnSpc>
            <a:spcBef>
              <a:spcPct val="0"/>
            </a:spcBef>
            <a:spcAft>
              <a:spcPct val="15000"/>
            </a:spcAft>
            <a:buChar char="•"/>
          </a:pPr>
          <a:r>
            <a:rPr lang="en-US" sz="2400" kern="1200" dirty="0"/>
            <a:t>Deploy on premises or as SaaS</a:t>
          </a:r>
        </a:p>
        <a:p>
          <a:pPr marL="228600" lvl="1" indent="-228600" algn="l" defTabSz="1066800">
            <a:lnSpc>
              <a:spcPct val="90000"/>
            </a:lnSpc>
            <a:spcBef>
              <a:spcPct val="0"/>
            </a:spcBef>
            <a:spcAft>
              <a:spcPct val="15000"/>
            </a:spcAft>
            <a:buChar char="•"/>
          </a:pPr>
          <a:r>
            <a:rPr lang="en-US" sz="2400" kern="1200" dirty="0"/>
            <a:t>Batch &amp; post-archive retrieval</a:t>
          </a:r>
        </a:p>
        <a:p>
          <a:pPr marL="228600" lvl="1" indent="-228600" algn="l" defTabSz="1066800">
            <a:lnSpc>
              <a:spcPct val="90000"/>
            </a:lnSpc>
            <a:spcBef>
              <a:spcPct val="0"/>
            </a:spcBef>
            <a:spcAft>
              <a:spcPct val="15000"/>
            </a:spcAft>
            <a:buChar char="•"/>
          </a:pPr>
          <a:r>
            <a:rPr lang="en-US" sz="2400" kern="1200" dirty="0"/>
            <a:t>Accessible document validation</a:t>
          </a:r>
        </a:p>
      </dsp:txBody>
      <dsp:txXfrm>
        <a:off x="3295768" y="417056"/>
        <a:ext cx="4811466" cy="2497759"/>
      </dsp:txXfrm>
    </dsp:sp>
    <dsp:sp modelId="{91C94D6D-3A2A-4C0C-88B9-CEF49D56F42F}">
      <dsp:nvSpPr>
        <dsp:cNvPr id="0" name=""/>
        <dsp:cNvSpPr/>
      </dsp:nvSpPr>
      <dsp:spPr>
        <a:xfrm>
          <a:off x="2111" y="53739"/>
          <a:ext cx="3293656" cy="32243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Accessibility Automation Software</a:t>
          </a:r>
        </a:p>
      </dsp:txBody>
      <dsp:txXfrm>
        <a:off x="159513" y="211141"/>
        <a:ext cx="2978852" cy="2909588"/>
      </dsp:txXfrm>
    </dsp:sp>
    <dsp:sp modelId="{630DB158-2FAE-4891-9C0D-CBE5E8B2A906}">
      <dsp:nvSpPr>
        <dsp:cNvPr id="0" name=""/>
        <dsp:cNvSpPr/>
      </dsp:nvSpPr>
      <dsp:spPr>
        <a:xfrm>
          <a:off x="3290440" y="3654310"/>
          <a:ext cx="6067785" cy="322439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Document remediation</a:t>
          </a:r>
          <a:endParaRPr lang="en-US" sz="2400" kern="1200" dirty="0"/>
        </a:p>
        <a:p>
          <a:pPr marL="457200" lvl="2" indent="-228600" algn="l" defTabSz="1066800">
            <a:lnSpc>
              <a:spcPct val="90000"/>
            </a:lnSpc>
            <a:spcBef>
              <a:spcPct val="0"/>
            </a:spcBef>
            <a:spcAft>
              <a:spcPct val="15000"/>
            </a:spcAft>
            <a:buChar char="•"/>
          </a:pPr>
          <a:r>
            <a:rPr lang="en-US" sz="2400" kern="1200" dirty="0">
              <a:solidFill>
                <a:schemeClr val="tx1"/>
              </a:solidFill>
            </a:rPr>
            <a:t>Braille, Large Print, eText, Audio</a:t>
          </a:r>
          <a:endParaRPr lang="en-US" sz="2400" kern="1200" dirty="0"/>
        </a:p>
        <a:p>
          <a:pPr marL="457200" lvl="2" indent="-228600" algn="l" defTabSz="1066800">
            <a:lnSpc>
              <a:spcPct val="90000"/>
            </a:lnSpc>
            <a:spcBef>
              <a:spcPct val="0"/>
            </a:spcBef>
            <a:spcAft>
              <a:spcPct val="15000"/>
            </a:spcAft>
            <a:buChar char="•"/>
          </a:pPr>
          <a:r>
            <a:rPr lang="en-US" sz="2400" kern="1200" dirty="0"/>
            <a:t>Accessible WCAG, PDF/UA, HTML5</a:t>
          </a:r>
        </a:p>
        <a:p>
          <a:pPr marL="228600" lvl="1" indent="-228600" algn="l" defTabSz="1066800">
            <a:lnSpc>
              <a:spcPct val="90000"/>
            </a:lnSpc>
            <a:spcBef>
              <a:spcPct val="0"/>
            </a:spcBef>
            <a:spcAft>
              <a:spcPct val="15000"/>
            </a:spcAft>
            <a:buChar char="•"/>
          </a:pPr>
          <a:r>
            <a:rPr lang="en-US" sz="2400" kern="1200" dirty="0">
              <a:solidFill>
                <a:schemeClr val="tx1"/>
              </a:solidFill>
            </a:rPr>
            <a:t>Consulting services</a:t>
          </a:r>
          <a:endParaRPr lang="en-US" sz="2400" kern="1200" dirty="0"/>
        </a:p>
        <a:p>
          <a:pPr marL="228600" lvl="1" indent="-228600" algn="l" defTabSz="1066800">
            <a:lnSpc>
              <a:spcPct val="90000"/>
            </a:lnSpc>
            <a:spcBef>
              <a:spcPct val="0"/>
            </a:spcBef>
            <a:spcAft>
              <a:spcPct val="15000"/>
            </a:spcAft>
            <a:buChar char="•"/>
          </a:pPr>
          <a:r>
            <a:rPr lang="en-US" sz="2400" kern="1200" dirty="0">
              <a:solidFill>
                <a:schemeClr val="tx1"/>
              </a:solidFill>
            </a:rPr>
            <a:t>Assessments and validation</a:t>
          </a:r>
        </a:p>
        <a:p>
          <a:pPr marL="228600" lvl="1" indent="-228600" algn="l" defTabSz="1066800">
            <a:lnSpc>
              <a:spcPct val="90000"/>
            </a:lnSpc>
            <a:spcBef>
              <a:spcPct val="0"/>
            </a:spcBef>
            <a:spcAft>
              <a:spcPct val="15000"/>
            </a:spcAft>
            <a:buChar char="•"/>
          </a:pPr>
          <a:r>
            <a:rPr lang="en-US" sz="2400" kern="1200" dirty="0">
              <a:solidFill>
                <a:schemeClr val="tx1"/>
              </a:solidFill>
            </a:rPr>
            <a:t>Training</a:t>
          </a:r>
        </a:p>
      </dsp:txBody>
      <dsp:txXfrm>
        <a:off x="3290440" y="4057359"/>
        <a:ext cx="4858638" cy="2418294"/>
      </dsp:txXfrm>
    </dsp:sp>
    <dsp:sp modelId="{417FBC3C-63E3-4ED2-AE4D-D4CA100B4BFD}">
      <dsp:nvSpPr>
        <dsp:cNvPr id="0" name=""/>
        <dsp:cNvSpPr/>
      </dsp:nvSpPr>
      <dsp:spPr>
        <a:xfrm>
          <a:off x="0" y="3654310"/>
          <a:ext cx="3285445" cy="32243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Accessibility Services</a:t>
          </a:r>
        </a:p>
      </dsp:txBody>
      <dsp:txXfrm>
        <a:off x="157402" y="3811712"/>
        <a:ext cx="2970641" cy="29095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B8FE582-D837-4C43-8940-790393EA6A28}" type="datetimeFigureOut">
              <a:rPr lang="en-US" smtClean="0"/>
              <a:t>2/2/2021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1659A1E-9A81-4844-B851-F66B30F51B9F}" type="slidenum">
              <a:rPr lang="en-US" smtClean="0"/>
              <a:t>‹#›</a:t>
            </a:fld>
            <a:endParaRPr lang="en-US"/>
          </a:p>
        </p:txBody>
      </p:sp>
    </p:spTree>
    <p:extLst>
      <p:ext uri="{BB962C8B-B14F-4D97-AF65-F5344CB8AC3E}">
        <p14:creationId xmlns:p14="http://schemas.microsoft.com/office/powerpoint/2010/main" val="12759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1125"/>
            <a:ext cx="5486400" cy="3086100"/>
          </a:xfrm>
        </p:spPr>
      </p:sp>
      <p:sp>
        <p:nvSpPr>
          <p:cNvPr id="3" name="Notes Placeholder 2"/>
          <p:cNvSpPr>
            <a:spLocks noGrp="1"/>
          </p:cNvSpPr>
          <p:nvPr>
            <p:ph type="body" idx="1"/>
          </p:nvPr>
        </p:nvSpPr>
        <p:spPr/>
        <p:txBody>
          <a:bodyPr/>
          <a:lstStyle/>
          <a:p>
            <a:endParaRPr lang="en-US" sz="1400" baseline="0"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4DDAD74B-4254-4A15-B920-236F271C9A39}" type="slidenum">
              <a:rPr lang="id-ID" smtClean="0"/>
              <a:t>4</a:t>
            </a:fld>
            <a:endParaRPr lang="id-ID"/>
          </a:p>
        </p:txBody>
      </p:sp>
    </p:spTree>
    <p:extLst>
      <p:ext uri="{BB962C8B-B14F-4D97-AF65-F5344CB8AC3E}">
        <p14:creationId xmlns:p14="http://schemas.microsoft.com/office/powerpoint/2010/main" val="4152512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4EC9A0B-2D57-4CBC-AF87-DEA5FC973E1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15082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659A1E-9A81-4844-B851-F66B30F51B9F}" type="slidenum">
              <a:rPr lang="en-US" smtClean="0"/>
              <a:t>21</a:t>
            </a:fld>
            <a:endParaRPr lang="en-US"/>
          </a:p>
        </p:txBody>
      </p:sp>
    </p:spTree>
    <p:extLst>
      <p:ext uri="{BB962C8B-B14F-4D97-AF65-F5344CB8AC3E}">
        <p14:creationId xmlns:p14="http://schemas.microsoft.com/office/powerpoint/2010/main" val="4176188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57F1DD92-86E3-4A1B-8C39-893C47FE22EC}"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72637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141288"/>
            <a:ext cx="5784850" cy="3254375"/>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4DDAD74B-4254-4A15-B920-236F271C9A39}" type="slidenum">
              <a:rPr lang="id-ID" smtClean="0"/>
              <a:t>5</a:t>
            </a:fld>
            <a:endParaRPr lang="id-ID"/>
          </a:p>
        </p:txBody>
      </p:sp>
    </p:spTree>
    <p:extLst>
      <p:ext uri="{BB962C8B-B14F-4D97-AF65-F5344CB8AC3E}">
        <p14:creationId xmlns:p14="http://schemas.microsoft.com/office/powerpoint/2010/main" val="421440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241300"/>
            <a:ext cx="5781675" cy="3252788"/>
          </a:xfrm>
        </p:spPr>
      </p:sp>
      <p:sp>
        <p:nvSpPr>
          <p:cNvPr id="3" name="Notes Placeholder 2"/>
          <p:cNvSpPr>
            <a:spLocks noGrp="1"/>
          </p:cNvSpPr>
          <p:nvPr>
            <p:ph type="body" idx="1"/>
          </p:nvPr>
        </p:nvSpPr>
        <p:spPr/>
        <p:txBody>
          <a:bodyPr/>
          <a:lstStyle/>
          <a:p>
            <a:pPr defTabSz="1456227">
              <a:defRPr/>
            </a:pPr>
            <a:endParaRPr lang="en-US" sz="1400" dirty="0"/>
          </a:p>
        </p:txBody>
      </p:sp>
      <p:sp>
        <p:nvSpPr>
          <p:cNvPr id="4" name="Slide Number Placeholder 3"/>
          <p:cNvSpPr>
            <a:spLocks noGrp="1"/>
          </p:cNvSpPr>
          <p:nvPr>
            <p:ph type="sldNum" sz="quarter" idx="5"/>
          </p:nvPr>
        </p:nvSpPr>
        <p:spPr/>
        <p:txBody>
          <a:bodyPr/>
          <a:lstStyle/>
          <a:p>
            <a:fld id="{4D7229D7-30F6-4A4A-B7B8-1DE65BBC84DB}" type="slidenum">
              <a:rPr lang="en-US" smtClean="0"/>
              <a:t>7</a:t>
            </a:fld>
            <a:endParaRPr lang="en-US"/>
          </a:p>
        </p:txBody>
      </p:sp>
    </p:spTree>
    <p:extLst>
      <p:ext uri="{BB962C8B-B14F-4D97-AF65-F5344CB8AC3E}">
        <p14:creationId xmlns:p14="http://schemas.microsoft.com/office/powerpoint/2010/main" val="28862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141288"/>
            <a:ext cx="5784850" cy="3254375"/>
          </a:xfrm>
        </p:spPr>
      </p:sp>
      <p:sp>
        <p:nvSpPr>
          <p:cNvPr id="3" name="Notes Placeholder 2"/>
          <p:cNvSpPr>
            <a:spLocks noGrp="1"/>
          </p:cNvSpPr>
          <p:nvPr>
            <p:ph type="body" idx="1"/>
          </p:nvPr>
        </p:nvSpPr>
        <p:spPr/>
        <p:txBody>
          <a:bodyPr/>
          <a:lstStyle/>
          <a:p>
            <a:r>
              <a:rPr lang="en-CA" sz="1400" dirty="0"/>
              <a:t>And because non-compliance is costly, finding the right solution to meet accessibility requirements, in a timely manner, can mean the difference between running your business on a regular day to day basis, and having to pay fines which in cases have been up to $50K per day until regulations are met. Litigations vary from case to case and not all are in the millions, however even for the smaller organizations some of the settlements have been between the $15K and $100K range, which if you think about it is not insignificant for a small business. </a:t>
            </a:r>
          </a:p>
          <a:p>
            <a:endParaRPr lang="en-CA" sz="1400" dirty="0"/>
          </a:p>
          <a:p>
            <a:r>
              <a:rPr lang="en-CA" sz="1400" dirty="0"/>
              <a:t>In many cases what can happen is that a law firm will get together with a plaintiff, they will focus on an industry, examine websites and documents, research the companies in question for that particular industry, and will determine very quickly weather they are accessible or not. This then starts a process that many times will end in a settlement.</a:t>
            </a:r>
          </a:p>
          <a:p>
            <a:endParaRPr lang="en-CA" sz="1400" dirty="0"/>
          </a:p>
          <a:p>
            <a:r>
              <a:rPr lang="en-CA" sz="1400" dirty="0"/>
              <a:t>Depending on the vertical in which companies operate, there are different regulations that govern the aspects of what is required, or what may not be required. Most of them do not specify that things need to be done in a specific way, but rather they reference the WCAG standards. </a:t>
            </a:r>
          </a:p>
          <a:p>
            <a:endParaRPr lang="en-CA" sz="1400" dirty="0"/>
          </a:p>
          <a:p>
            <a:r>
              <a:rPr lang="en-CA" sz="1400" dirty="0"/>
              <a:t>Along with the growing population who require assistive technologies, is the growing amount of regulations out there, which are also getting stricter, therefore it is important to stay informed and educated on what regulations are relevant to your line of business.</a:t>
            </a:r>
          </a:p>
          <a:p>
            <a:endParaRPr lang="en-CA" sz="1400" dirty="0"/>
          </a:p>
        </p:txBody>
      </p:sp>
      <p:sp>
        <p:nvSpPr>
          <p:cNvPr id="4" name="Slide Number Placeholder 3"/>
          <p:cNvSpPr>
            <a:spLocks noGrp="1"/>
          </p:cNvSpPr>
          <p:nvPr>
            <p:ph type="sldNum" sz="quarter" idx="10"/>
          </p:nvPr>
        </p:nvSpPr>
        <p:spPr/>
        <p:txBody>
          <a:bodyPr/>
          <a:lstStyle/>
          <a:p>
            <a:pPr defTabSz="971029">
              <a:defRPr/>
            </a:pPr>
            <a:fld id="{57F1DD92-86E3-4A1B-8C39-893C47FE22EC}" type="slidenum">
              <a:rPr lang="en-US">
                <a:solidFill>
                  <a:prstClr val="black"/>
                </a:solidFill>
                <a:latin typeface="Calibri" panose="020F0502020204030204"/>
              </a:rPr>
              <a:pPr defTabSz="971029">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17216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141288"/>
            <a:ext cx="5784850" cy="3254375"/>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4DDAD74B-4254-4A15-B920-236F271C9A39}" type="slidenum">
              <a:rPr lang="id-ID" smtClean="0"/>
              <a:t>9</a:t>
            </a:fld>
            <a:endParaRPr lang="id-ID"/>
          </a:p>
        </p:txBody>
      </p:sp>
    </p:spTree>
    <p:extLst>
      <p:ext uri="{BB962C8B-B14F-4D97-AF65-F5344CB8AC3E}">
        <p14:creationId xmlns:p14="http://schemas.microsoft.com/office/powerpoint/2010/main" val="178223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DDAD74B-4254-4A15-B920-236F271C9A39}" type="slidenum">
              <a:rPr lang="id-ID" smtClean="0"/>
              <a:t>10</a:t>
            </a:fld>
            <a:endParaRPr lang="id-ID"/>
          </a:p>
        </p:txBody>
      </p:sp>
    </p:spTree>
    <p:extLst>
      <p:ext uri="{BB962C8B-B14F-4D97-AF65-F5344CB8AC3E}">
        <p14:creationId xmlns:p14="http://schemas.microsoft.com/office/powerpoint/2010/main" val="135836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659A1E-9A81-4844-B851-F66B30F51B9F}" type="slidenum">
              <a:rPr lang="en-US" smtClean="0"/>
              <a:t>11</a:t>
            </a:fld>
            <a:endParaRPr lang="en-US"/>
          </a:p>
        </p:txBody>
      </p:sp>
    </p:spTree>
    <p:extLst>
      <p:ext uri="{BB962C8B-B14F-4D97-AF65-F5344CB8AC3E}">
        <p14:creationId xmlns:p14="http://schemas.microsoft.com/office/powerpoint/2010/main" val="335679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302" rtl="0" eaLnBrk="1" fontAlgn="auto" latinLnBrk="0" hangingPunct="1">
              <a:lnSpc>
                <a:spcPct val="100000"/>
              </a:lnSpc>
              <a:spcBef>
                <a:spcPts val="0"/>
              </a:spcBef>
              <a:spcAft>
                <a:spcPts val="0"/>
              </a:spcAft>
              <a:buClrTx/>
              <a:buSzTx/>
              <a:buFontTx/>
              <a:buNone/>
              <a:tabLst/>
              <a:defRPr/>
            </a:pPr>
            <a:fld id="{4DDAD74B-4254-4A15-B920-236F271C9A39}"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15</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8602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3811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AD74B-4254-4A15-B920-236F271C9A39}" type="slidenum">
              <a:rPr lang="id-ID" smtClean="0"/>
              <a:t>19</a:t>
            </a:fld>
            <a:endParaRPr lang="id-ID"/>
          </a:p>
        </p:txBody>
      </p:sp>
    </p:spTree>
    <p:extLst>
      <p:ext uri="{BB962C8B-B14F-4D97-AF65-F5344CB8AC3E}">
        <p14:creationId xmlns:p14="http://schemas.microsoft.com/office/powerpoint/2010/main" val="282779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tal Document Accessibility Platform">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Title Placeholder 7">
            <a:extLst>
              <a:ext uri="{FF2B5EF4-FFF2-40B4-BE49-F238E27FC236}">
                <a16:creationId xmlns:a16="http://schemas.microsoft.com/office/drawing/2014/main" id="{59FA2922-316C-46C6-8CFE-51655D80A116}"/>
              </a:ext>
            </a:extLst>
          </p:cNvPr>
          <p:cNvSpPr txBox="1">
            <a:spLocks/>
          </p:cNvSpPr>
          <p:nvPr userDrawn="1"/>
        </p:nvSpPr>
        <p:spPr>
          <a:xfrm>
            <a:off x="8918713" y="203384"/>
            <a:ext cx="9304680" cy="1045718"/>
          </a:xfrm>
          <a:prstGeom prst="rect">
            <a:avLst/>
          </a:prstGeom>
        </p:spPr>
        <p:txBody>
          <a:bodyPr vert="horz" lIns="91440" tIns="45720" rIns="91440" bIns="45720" rtlCol="0" anchor="ctr">
            <a:normAutofit/>
          </a:bodyPr>
          <a:lst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a:lstStyle>
          <a:p>
            <a:endParaRPr lang="en-US" dirty="0"/>
          </a:p>
        </p:txBody>
      </p:sp>
      <p:sp>
        <p:nvSpPr>
          <p:cNvPr id="5" name="Title 4">
            <a:extLst>
              <a:ext uri="{FF2B5EF4-FFF2-40B4-BE49-F238E27FC236}">
                <a16:creationId xmlns:a16="http://schemas.microsoft.com/office/drawing/2014/main" id="{DC978738-1744-4818-B0E1-0DA8A4DEE5C2}"/>
              </a:ext>
            </a:extLst>
          </p:cNvPr>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29916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6905296" y="497818"/>
            <a:ext cx="11540359" cy="1166649"/>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rgbClr val="00B0F0"/>
                </a:solidFill>
              </a:defRPr>
            </a:lvl1pPr>
          </a:lstStyle>
          <a:p>
            <a:r>
              <a:rPr lang="en-US" dirty="0"/>
              <a:t>www.crawfordtech.com</a:t>
            </a:r>
            <a:endParaRPr lang="id-ID" dirty="0"/>
          </a:p>
        </p:txBody>
      </p:sp>
      <p:sp>
        <p:nvSpPr>
          <p:cNvPr id="6" name="Slide Number Placeholder 5"/>
          <p:cNvSpPr>
            <a:spLocks noGrp="1"/>
          </p:cNvSpPr>
          <p:nvPr>
            <p:ph type="sldNum" sz="quarter" idx="12"/>
          </p:nvPr>
        </p:nvSpPr>
        <p:spPr/>
        <p:txBody>
          <a:bodyPr/>
          <a:lstStyle/>
          <a:p>
            <a:fld id="{C9F2E319-0919-499D-AD1F-7963255D1003}" type="slidenum">
              <a:rPr lang="id-ID" smtClean="0"/>
              <a:t>‹#›</a:t>
            </a:fld>
            <a:endParaRPr lang="id-ID"/>
          </a:p>
        </p:txBody>
      </p:sp>
    </p:spTree>
    <p:extLst>
      <p:ext uri="{BB962C8B-B14F-4D97-AF65-F5344CB8AC3E}">
        <p14:creationId xmlns:p14="http://schemas.microsoft.com/office/powerpoint/2010/main" val="341146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255EB1B-41E1-4684-ABB9-4912C152DEE5}"/>
              </a:ext>
            </a:extLst>
          </p:cNvPr>
          <p:cNvSpPr>
            <a:spLocks noGrp="1"/>
          </p:cNvSpPr>
          <p:nvPr>
            <p:ph type="pic" sz="quarter" idx="11"/>
          </p:nvPr>
        </p:nvSpPr>
        <p:spPr>
          <a:xfrm>
            <a:off x="9715501" y="21717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3000">
                <a:solidFill>
                  <a:schemeClr val="tx1">
                    <a:lumMod val="50000"/>
                    <a:lumOff val="50000"/>
                  </a:schemeClr>
                </a:solidFill>
              </a:defRPr>
            </a:lvl1pPr>
          </a:lstStyle>
          <a:p>
            <a:endParaRPr lang="id-ID"/>
          </a:p>
        </p:txBody>
      </p:sp>
      <p:sp>
        <p:nvSpPr>
          <p:cNvPr id="4" name="Picture Placeholder 8">
            <a:extLst>
              <a:ext uri="{FF2B5EF4-FFF2-40B4-BE49-F238E27FC236}">
                <a16:creationId xmlns:a16="http://schemas.microsoft.com/office/drawing/2014/main" id="{FAA7CD81-3BE9-4FAE-B88F-CDA4E331B304}"/>
              </a:ext>
            </a:extLst>
          </p:cNvPr>
          <p:cNvSpPr>
            <a:spLocks noGrp="1"/>
          </p:cNvSpPr>
          <p:nvPr>
            <p:ph type="pic" sz="quarter" idx="12"/>
          </p:nvPr>
        </p:nvSpPr>
        <p:spPr>
          <a:xfrm>
            <a:off x="13656127" y="21717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3000">
                <a:solidFill>
                  <a:schemeClr val="tx1">
                    <a:lumMod val="50000"/>
                    <a:lumOff val="50000"/>
                  </a:schemeClr>
                </a:solidFill>
              </a:defRPr>
            </a:lvl1pPr>
          </a:lstStyle>
          <a:p>
            <a:endParaRPr lang="id-ID"/>
          </a:p>
        </p:txBody>
      </p:sp>
      <p:sp>
        <p:nvSpPr>
          <p:cNvPr id="5" name="Picture Placeholder 6">
            <a:extLst>
              <a:ext uri="{FF2B5EF4-FFF2-40B4-BE49-F238E27FC236}">
                <a16:creationId xmlns:a16="http://schemas.microsoft.com/office/drawing/2014/main" id="{92698511-03AE-4205-A649-1115C3B3AB32}"/>
              </a:ext>
            </a:extLst>
          </p:cNvPr>
          <p:cNvSpPr>
            <a:spLocks noGrp="1"/>
          </p:cNvSpPr>
          <p:nvPr>
            <p:ph type="pic" sz="quarter" idx="10"/>
          </p:nvPr>
        </p:nvSpPr>
        <p:spPr>
          <a:xfrm>
            <a:off x="5774875" y="21717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3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225596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8_image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74D9A6-A780-4215-85A9-65A1ED3F1ACF}"/>
              </a:ext>
            </a:extLst>
          </p:cNvPr>
          <p:cNvSpPr>
            <a:spLocks noGrp="1"/>
          </p:cNvSpPr>
          <p:nvPr>
            <p:ph type="pic" sz="quarter" idx="10"/>
          </p:nvPr>
        </p:nvSpPr>
        <p:spPr>
          <a:xfrm>
            <a:off x="0" y="0"/>
            <a:ext cx="11315700" cy="10287000"/>
          </a:xfrm>
          <a:prstGeom prst="rect">
            <a:avLst/>
          </a:prstGeom>
          <a:ln>
            <a:noFill/>
          </a:ln>
        </p:spPr>
        <p:txBody>
          <a:bodyPr/>
          <a:lstStyle>
            <a:lvl1pPr>
              <a:defRPr sz="2400"/>
            </a:lvl1pPr>
          </a:lstStyle>
          <a:p>
            <a:endParaRPr lang="en-US" dirty="0"/>
          </a:p>
        </p:txBody>
      </p:sp>
    </p:spTree>
    <p:extLst>
      <p:ext uri="{BB962C8B-B14F-4D97-AF65-F5344CB8AC3E}">
        <p14:creationId xmlns:p14="http://schemas.microsoft.com/office/powerpoint/2010/main" val="369896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1600" y="2552906"/>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372600" y="2552907"/>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8A2F8538-DC8B-448A-AA7D-E83A5C2ED586}"/>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47398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2738438"/>
            <a:ext cx="15773400" cy="61670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7DD00844-8A22-47FE-8F57-8C885DA4FFE9}"/>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310519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9683" y="2150687"/>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386555"/>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150687"/>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386555"/>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CC3934AD-C89A-43CA-9D8C-59BEDCFC8425}"/>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3720935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4782" y="2673833"/>
            <a:ext cx="9258300" cy="5678585"/>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4278795"/>
            <a:ext cx="5898356" cy="4441135"/>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Title 4">
            <a:extLst>
              <a:ext uri="{FF2B5EF4-FFF2-40B4-BE49-F238E27FC236}">
                <a16:creationId xmlns:a16="http://schemas.microsoft.com/office/drawing/2014/main" id="{99A4B3C1-6460-4996-AAEC-3828C2EDE9BF}"/>
              </a:ext>
            </a:extLst>
          </p:cNvPr>
          <p:cNvSpPr>
            <a:spLocks noGrp="1"/>
          </p:cNvSpPr>
          <p:nvPr>
            <p:ph type="title" hasCustomPrompt="1"/>
          </p:nvPr>
        </p:nvSpPr>
        <p:spPr/>
        <p:txBody>
          <a:bodyPr/>
          <a:lstStyle/>
          <a:p>
            <a:r>
              <a:rPr lang="en-US" dirty="0"/>
              <a:t>Slide Title</a:t>
            </a:r>
          </a:p>
        </p:txBody>
      </p:sp>
      <p:sp>
        <p:nvSpPr>
          <p:cNvPr id="12" name="Text Placeholder 11">
            <a:extLst>
              <a:ext uri="{FF2B5EF4-FFF2-40B4-BE49-F238E27FC236}">
                <a16:creationId xmlns:a16="http://schemas.microsoft.com/office/drawing/2014/main" id="{39BF9CDD-6073-4899-BCB2-87CDBFB03558}"/>
              </a:ext>
            </a:extLst>
          </p:cNvPr>
          <p:cNvSpPr>
            <a:spLocks noGrp="1"/>
          </p:cNvSpPr>
          <p:nvPr>
            <p:ph type="body" sz="quarter" idx="10"/>
          </p:nvPr>
        </p:nvSpPr>
        <p:spPr>
          <a:xfrm>
            <a:off x="1260475" y="2673350"/>
            <a:ext cx="5897563" cy="1395413"/>
          </a:xfrm>
        </p:spPr>
        <p:txBody>
          <a:bodyPr>
            <a:normAutofit/>
          </a:bodyPr>
          <a:lstStyle>
            <a:lvl1pPr>
              <a:defRPr sz="3300" b="1"/>
            </a:lvl1pPr>
          </a:lstStyle>
          <a:p>
            <a:pPr lvl="0"/>
            <a:r>
              <a:rPr lang="en-US"/>
              <a:t>Click to edit Master text styles</a:t>
            </a:r>
          </a:p>
        </p:txBody>
      </p:sp>
    </p:spTree>
    <p:extLst>
      <p:ext uri="{BB962C8B-B14F-4D97-AF65-F5344CB8AC3E}">
        <p14:creationId xmlns:p14="http://schemas.microsoft.com/office/powerpoint/2010/main" val="422486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8050-DB6E-446D-B06E-05C7668D5561}"/>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54526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EF81-E2AF-4EB3-9C9A-21268713807E}"/>
              </a:ext>
            </a:extLst>
          </p:cNvPr>
          <p:cNvSpPr>
            <a:spLocks noGrp="1"/>
          </p:cNvSpPr>
          <p:nvPr>
            <p:ph type="title" hasCustomPrompt="1"/>
          </p:nvPr>
        </p:nvSpPr>
        <p:spPr>
          <a:xfrm>
            <a:off x="2604746" y="1004888"/>
            <a:ext cx="12802317" cy="1052513"/>
          </a:xfrm>
          <a:prstGeom prst="rect">
            <a:avLst/>
          </a:prstGeom>
        </p:spPr>
        <p:txBody>
          <a:bodyPr>
            <a:normAutofit/>
          </a:bodyPr>
          <a:lstStyle>
            <a:lvl1pPr algn="l">
              <a:defRPr sz="5400" b="1" baseline="0">
                <a:solidFill>
                  <a:srgbClr val="194792"/>
                </a:solidFill>
                <a:latin typeface="+mj-lt"/>
              </a:defRPr>
            </a:lvl1pPr>
          </a:lstStyle>
          <a:p>
            <a:r>
              <a:rPr lang="en-US" dirty="0"/>
              <a:t>Bullet points</a:t>
            </a:r>
          </a:p>
        </p:txBody>
      </p:sp>
      <p:sp>
        <p:nvSpPr>
          <p:cNvPr id="13" name="Text Placeholder 12">
            <a:extLst>
              <a:ext uri="{FF2B5EF4-FFF2-40B4-BE49-F238E27FC236}">
                <a16:creationId xmlns:a16="http://schemas.microsoft.com/office/drawing/2014/main" id="{98013E10-01D7-485E-9D42-220AE55A7378}"/>
              </a:ext>
            </a:extLst>
          </p:cNvPr>
          <p:cNvSpPr>
            <a:spLocks noGrp="1"/>
          </p:cNvSpPr>
          <p:nvPr>
            <p:ph type="body" sz="quarter" idx="10" hasCustomPrompt="1"/>
          </p:nvPr>
        </p:nvSpPr>
        <p:spPr>
          <a:xfrm>
            <a:off x="2605088" y="1943101"/>
            <a:ext cx="12801600" cy="433388"/>
          </a:xfrm>
          <a:prstGeom prst="rect">
            <a:avLst/>
          </a:prstGeom>
        </p:spPr>
        <p:txBody>
          <a:bodyPr>
            <a:normAutofit/>
          </a:bodyPr>
          <a:lstStyle>
            <a:lvl1pPr marL="0" indent="0">
              <a:buNone/>
              <a:defRPr sz="2400" b="1">
                <a:solidFill>
                  <a:schemeClr val="accent6">
                    <a:lumMod val="75000"/>
                  </a:schemeClr>
                </a:solidFill>
                <a:latin typeface="+mj-lt"/>
              </a:defRPr>
            </a:lvl1pPr>
            <a:lvl2pPr>
              <a:defRPr sz="2100"/>
            </a:lvl2pPr>
            <a:lvl3pPr>
              <a:defRPr sz="1800"/>
            </a:lvl3pPr>
            <a:lvl4pPr>
              <a:defRPr sz="1650"/>
            </a:lvl4pPr>
            <a:lvl5pPr>
              <a:defRPr sz="1650"/>
            </a:lvl5pPr>
          </a:lstStyle>
          <a:p>
            <a:pPr lvl="0"/>
            <a:r>
              <a:rPr lang="en-US" dirty="0"/>
              <a:t>Your Sub header text goes here</a:t>
            </a:r>
          </a:p>
        </p:txBody>
      </p:sp>
      <p:sp>
        <p:nvSpPr>
          <p:cNvPr id="5" name="Text Placeholder 7">
            <a:extLst>
              <a:ext uri="{FF2B5EF4-FFF2-40B4-BE49-F238E27FC236}">
                <a16:creationId xmlns:a16="http://schemas.microsoft.com/office/drawing/2014/main" id="{345CFC87-BD0D-4393-A7E3-F2BFFC13568B}"/>
              </a:ext>
            </a:extLst>
          </p:cNvPr>
          <p:cNvSpPr>
            <a:spLocks noGrp="1"/>
          </p:cNvSpPr>
          <p:nvPr>
            <p:ph type="body" sz="quarter" idx="11" hasCustomPrompt="1"/>
          </p:nvPr>
        </p:nvSpPr>
        <p:spPr>
          <a:xfrm>
            <a:off x="2605088" y="2743200"/>
            <a:ext cx="12801600" cy="5715000"/>
          </a:xfrm>
          <a:prstGeom prst="rect">
            <a:avLst/>
          </a:prstGeom>
        </p:spPr>
        <p:txBody>
          <a:bodyPr>
            <a:normAutofit/>
          </a:bodyPr>
          <a:lstStyle>
            <a:lvl1pPr marL="514350" marR="0" indent="-514350" algn="l" defTabSz="1371600" rtl="0" eaLnBrk="1" fontAlgn="auto" latinLnBrk="0" hangingPunct="1">
              <a:lnSpc>
                <a:spcPct val="100000"/>
              </a:lnSpc>
              <a:spcBef>
                <a:spcPct val="20000"/>
              </a:spcBef>
              <a:spcAft>
                <a:spcPts val="0"/>
              </a:spcAft>
              <a:buClrTx/>
              <a:buSzTx/>
              <a:buFont typeface="Wingdings" panose="05000000000000000000" pitchFamily="2" charset="2"/>
              <a:buChar char="ü"/>
              <a:tabLst/>
              <a:defRPr sz="3600" b="0">
                <a:solidFill>
                  <a:srgbClr val="000000"/>
                </a:solidFill>
                <a:latin typeface="+mj-lt"/>
              </a:defRPr>
            </a:lvl1pPr>
            <a:lvl2pPr marL="1200150" indent="-514350">
              <a:buFont typeface="Wingdings" panose="05000000000000000000" pitchFamily="2" charset="2"/>
              <a:buChar char="ü"/>
              <a:defRPr sz="3000"/>
            </a:lvl2pPr>
            <a:lvl3pPr marL="1800225" indent="-428625">
              <a:buFont typeface="Wingdings" panose="05000000000000000000" pitchFamily="2" charset="2"/>
              <a:buChar char="ü"/>
              <a:defRPr sz="2700"/>
            </a:lvl3pPr>
            <a:lvl4pPr marL="2486025" indent="-428625">
              <a:buFont typeface="Wingdings" panose="05000000000000000000" pitchFamily="2" charset="2"/>
              <a:buChar char="ü"/>
              <a:defRPr sz="2400"/>
            </a:lvl4pPr>
            <a:lvl5pPr marL="3171825" indent="-428625">
              <a:buFont typeface="Wingdings" panose="05000000000000000000" pitchFamily="2" charset="2"/>
              <a:buChar char="ü"/>
              <a:defRPr sz="2400"/>
            </a:lvl5pPr>
          </a:lstStyle>
          <a:p>
            <a:pPr lvl="0"/>
            <a:r>
              <a:rPr lang="en-US" dirty="0"/>
              <a:t>Edit Master text styles</a:t>
            </a:r>
          </a:p>
          <a:p>
            <a:pPr marL="1200150" marR="0" lvl="1" indent="-514350" algn="l" defTabSz="13716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dirty="0"/>
              <a:t>Second level</a:t>
            </a:r>
          </a:p>
          <a:p>
            <a:pPr lvl="0"/>
            <a:endParaRPr lang="en-US" dirty="0"/>
          </a:p>
        </p:txBody>
      </p:sp>
    </p:spTree>
    <p:extLst>
      <p:ext uri="{BB962C8B-B14F-4D97-AF65-F5344CB8AC3E}">
        <p14:creationId xmlns:p14="http://schemas.microsoft.com/office/powerpoint/2010/main" val="396271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09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all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2604746" y="1143001"/>
            <a:ext cx="12802317" cy="1052513"/>
          </a:xfrm>
          <a:prstGeom prst="rect">
            <a:avLst/>
          </a:prstGeom>
        </p:spPr>
        <p:txBody>
          <a:bodyPr>
            <a:normAutofit/>
          </a:bodyPr>
          <a:lstStyle>
            <a:lvl1pPr algn="l">
              <a:defRPr sz="5400" b="1">
                <a:solidFill>
                  <a:srgbClr val="194792"/>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345CFC87-BD0D-4393-A7E3-F2BFFC13568B}"/>
              </a:ext>
            </a:extLst>
          </p:cNvPr>
          <p:cNvSpPr>
            <a:spLocks noGrp="1"/>
          </p:cNvSpPr>
          <p:nvPr>
            <p:ph type="body" sz="quarter" idx="10"/>
          </p:nvPr>
        </p:nvSpPr>
        <p:spPr>
          <a:xfrm>
            <a:off x="2605088" y="2743200"/>
            <a:ext cx="12801975" cy="5943600"/>
          </a:xfrm>
          <a:prstGeom prst="rect">
            <a:avLst/>
          </a:prstGeom>
        </p:spPr>
        <p:txBody>
          <a:bodyPr>
            <a:normAutofit/>
          </a:bodyPr>
          <a:lstStyle>
            <a:lvl1pPr marL="0" indent="0">
              <a:buFont typeface="Wingdings" panose="05000000000000000000" pitchFamily="2" charset="2"/>
              <a:buNone/>
              <a:defRPr sz="3000" b="1">
                <a:solidFill>
                  <a:srgbClr val="000000"/>
                </a:solidFill>
                <a:latin typeface="+mj-lt"/>
              </a:defRPr>
            </a:lvl1pPr>
            <a:lvl2pPr marL="1200150" indent="-514350">
              <a:buFont typeface="Wingdings" panose="05000000000000000000" pitchFamily="2" charset="2"/>
              <a:buChar char="ü"/>
              <a:defRPr sz="3000"/>
            </a:lvl2pPr>
            <a:lvl3pPr marL="1800225" indent="-428625">
              <a:buFont typeface="Wingdings" panose="05000000000000000000" pitchFamily="2" charset="2"/>
              <a:buChar char="ü"/>
              <a:defRPr sz="2700"/>
            </a:lvl3pPr>
            <a:lvl4pPr marL="2486025" indent="-428625">
              <a:buFont typeface="Wingdings" panose="05000000000000000000" pitchFamily="2" charset="2"/>
              <a:buChar char="ü"/>
              <a:defRPr sz="2400"/>
            </a:lvl4pPr>
            <a:lvl5pPr marL="3171825" indent="-428625">
              <a:buFont typeface="Wingdings" panose="05000000000000000000" pitchFamily="2" charset="2"/>
              <a:buChar char="ü"/>
              <a:defRPr sz="2400"/>
            </a:lvl5pPr>
          </a:lstStyle>
          <a:p>
            <a:pPr lvl="0"/>
            <a:r>
              <a:rPr lang="en-US" dirty="0"/>
              <a:t>Edit Master text styles</a:t>
            </a:r>
          </a:p>
        </p:txBody>
      </p:sp>
      <p:sp>
        <p:nvSpPr>
          <p:cNvPr id="10" name="Text Placeholder 12">
            <a:extLst>
              <a:ext uri="{FF2B5EF4-FFF2-40B4-BE49-F238E27FC236}">
                <a16:creationId xmlns:a16="http://schemas.microsoft.com/office/drawing/2014/main" id="{E4A39F77-DAC7-4D20-94F7-638580549905}"/>
              </a:ext>
            </a:extLst>
          </p:cNvPr>
          <p:cNvSpPr>
            <a:spLocks noGrp="1"/>
          </p:cNvSpPr>
          <p:nvPr>
            <p:ph type="body" sz="quarter" idx="11" hasCustomPrompt="1"/>
          </p:nvPr>
        </p:nvSpPr>
        <p:spPr>
          <a:xfrm>
            <a:off x="2605088" y="1943101"/>
            <a:ext cx="12801600" cy="433388"/>
          </a:xfrm>
          <a:prstGeom prst="rect">
            <a:avLst/>
          </a:prstGeom>
        </p:spPr>
        <p:txBody>
          <a:bodyPr>
            <a:normAutofit/>
          </a:bodyPr>
          <a:lstStyle>
            <a:lvl1pPr marL="0" indent="0">
              <a:buNone/>
              <a:defRPr sz="2400" b="1">
                <a:solidFill>
                  <a:schemeClr val="bg1">
                    <a:lumMod val="50000"/>
                  </a:schemeClr>
                </a:solidFill>
                <a:latin typeface="+mj-lt"/>
              </a:defRPr>
            </a:lvl1pPr>
            <a:lvl2pPr>
              <a:defRPr sz="2100"/>
            </a:lvl2pPr>
            <a:lvl3pPr>
              <a:defRPr sz="1800"/>
            </a:lvl3pPr>
            <a:lvl4pPr>
              <a:defRPr sz="1650"/>
            </a:lvl4pPr>
            <a:lvl5pPr>
              <a:defRPr sz="1650"/>
            </a:lvl5pPr>
          </a:lstStyle>
          <a:p>
            <a:pPr lvl="0"/>
            <a:r>
              <a:rPr lang="en-US" dirty="0"/>
              <a:t>Your Sub header text goes here</a:t>
            </a:r>
          </a:p>
        </p:txBody>
      </p:sp>
    </p:spTree>
    <p:extLst>
      <p:ext uri="{BB962C8B-B14F-4D97-AF65-F5344CB8AC3E}">
        <p14:creationId xmlns:p14="http://schemas.microsoft.com/office/powerpoint/2010/main" val="242479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9DA2110-A19A-4BF2-AE12-A0DE2EAB86D2}"/>
              </a:ext>
            </a:extLst>
          </p:cNvPr>
          <p:cNvSpPr/>
          <p:nvPr userDrawn="1"/>
        </p:nvSpPr>
        <p:spPr>
          <a:xfrm>
            <a:off x="0" y="9311505"/>
            <a:ext cx="18288000" cy="1045718"/>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379EAB7-BC2E-4C7B-AF35-1A90A78EF9A7}"/>
              </a:ext>
            </a:extLst>
          </p:cNvPr>
          <p:cNvSpPr/>
          <p:nvPr userDrawn="1"/>
        </p:nvSpPr>
        <p:spPr>
          <a:xfrm>
            <a:off x="0" y="10140091"/>
            <a:ext cx="18288000" cy="214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Crawford Tech Logo">
            <a:extLst>
              <a:ext uri="{FF2B5EF4-FFF2-40B4-BE49-F238E27FC236}">
                <a16:creationId xmlns:a16="http://schemas.microsoft.com/office/drawing/2014/main" id="{64D67C4A-7D92-4839-A555-E5886563C1D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559072" y="9090212"/>
            <a:ext cx="3952047" cy="654852"/>
          </a:xfrm>
          <a:prstGeom prst="rect">
            <a:avLst/>
          </a:prstGeom>
        </p:spPr>
      </p:pic>
      <p:sp>
        <p:nvSpPr>
          <p:cNvPr id="26" name="TextBox 25">
            <a:extLst>
              <a:ext uri="{FF2B5EF4-FFF2-40B4-BE49-F238E27FC236}">
                <a16:creationId xmlns:a16="http://schemas.microsoft.com/office/drawing/2014/main" id="{25518EDA-0527-4352-9780-3EFA61935513}"/>
              </a:ext>
            </a:extLst>
          </p:cNvPr>
          <p:cNvSpPr txBox="1"/>
          <p:nvPr userDrawn="1"/>
        </p:nvSpPr>
        <p:spPr>
          <a:xfrm>
            <a:off x="5449007" y="9629469"/>
            <a:ext cx="6324600" cy="294183"/>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629DD1"/>
                </a:solidFill>
                <a:effectLst/>
                <a:uLnTx/>
                <a:uFillTx/>
              </a:rPr>
              <a:t>©2020 Crawford Technologies, Inc. All rights reserved. </a:t>
            </a:r>
          </a:p>
        </p:txBody>
      </p:sp>
      <p:pic>
        <p:nvPicPr>
          <p:cNvPr id="3" name="Picture 2" descr="Accessibility Now Logo">
            <a:extLst>
              <a:ext uri="{FF2B5EF4-FFF2-40B4-BE49-F238E27FC236}">
                <a16:creationId xmlns:a16="http://schemas.microsoft.com/office/drawing/2014/main" id="{333975CD-D376-4427-ACEC-83AF84C21E9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67838"/>
            <a:ext cx="3472070" cy="748207"/>
          </a:xfrm>
          <a:prstGeom prst="rect">
            <a:avLst/>
          </a:prstGeom>
        </p:spPr>
      </p:pic>
      <p:sp>
        <p:nvSpPr>
          <p:cNvPr id="10" name="Slide Number Placeholder 5">
            <a:extLst>
              <a:ext uri="{FF2B5EF4-FFF2-40B4-BE49-F238E27FC236}">
                <a16:creationId xmlns:a16="http://schemas.microsoft.com/office/drawing/2014/main" id="{70DEE104-377C-4229-89C2-B10EA3858D6D}"/>
              </a:ext>
            </a:extLst>
          </p:cNvPr>
          <p:cNvSpPr txBox="1">
            <a:spLocks/>
          </p:cNvSpPr>
          <p:nvPr userDrawn="1"/>
        </p:nvSpPr>
        <p:spPr>
          <a:xfrm>
            <a:off x="17651894" y="9534526"/>
            <a:ext cx="571500" cy="547688"/>
          </a:xfrm>
          <a:prstGeom prst="rect">
            <a:avLst/>
          </a:prstGeom>
        </p:spPr>
        <p:txBody>
          <a:bodyPr vert="horz" lIns="137130" tIns="68566" rIns="137130" bIns="68566" rtlCol="0" anchor="ctr"/>
          <a:lstStyle>
            <a:defPPr>
              <a:defRPr lang="id-ID"/>
            </a:defPPr>
            <a:lvl1pPr marL="0" algn="r" defTabSz="1371302" rtl="0" eaLnBrk="1" latinLnBrk="0" hangingPunct="1">
              <a:defRPr sz="1800" kern="1200">
                <a:solidFill>
                  <a:schemeClr val="tx1">
                    <a:tint val="75000"/>
                  </a:schemeClr>
                </a:solidFill>
                <a:latin typeface="+mn-lt"/>
                <a:ea typeface="+mn-ea"/>
                <a:cs typeface="+mn-cs"/>
              </a:defRPr>
            </a:lvl1pPr>
            <a:lvl2pPr marL="685652" algn="l" defTabSz="1371302" rtl="0" eaLnBrk="1" latinLnBrk="0" hangingPunct="1">
              <a:defRPr sz="2600" kern="1200">
                <a:solidFill>
                  <a:schemeClr val="tx1"/>
                </a:solidFill>
                <a:latin typeface="+mn-lt"/>
                <a:ea typeface="+mn-ea"/>
                <a:cs typeface="+mn-cs"/>
              </a:defRPr>
            </a:lvl2pPr>
            <a:lvl3pPr marL="1371302" algn="l" defTabSz="1371302" rtl="0" eaLnBrk="1" latinLnBrk="0" hangingPunct="1">
              <a:defRPr sz="2600" kern="1200">
                <a:solidFill>
                  <a:schemeClr val="tx1"/>
                </a:solidFill>
                <a:latin typeface="+mn-lt"/>
                <a:ea typeface="+mn-ea"/>
                <a:cs typeface="+mn-cs"/>
              </a:defRPr>
            </a:lvl3pPr>
            <a:lvl4pPr marL="2056954" algn="l" defTabSz="1371302" rtl="0" eaLnBrk="1" latinLnBrk="0" hangingPunct="1">
              <a:defRPr sz="2600" kern="1200">
                <a:solidFill>
                  <a:schemeClr val="tx1"/>
                </a:solidFill>
                <a:latin typeface="+mn-lt"/>
                <a:ea typeface="+mn-ea"/>
                <a:cs typeface="+mn-cs"/>
              </a:defRPr>
            </a:lvl4pPr>
            <a:lvl5pPr marL="2742606" algn="l" defTabSz="1371302" rtl="0" eaLnBrk="1" latinLnBrk="0" hangingPunct="1">
              <a:defRPr sz="2600" kern="1200">
                <a:solidFill>
                  <a:schemeClr val="tx1"/>
                </a:solidFill>
                <a:latin typeface="+mn-lt"/>
                <a:ea typeface="+mn-ea"/>
                <a:cs typeface="+mn-cs"/>
              </a:defRPr>
            </a:lvl5pPr>
            <a:lvl6pPr marL="3428258" algn="l" defTabSz="1371302" rtl="0" eaLnBrk="1" latinLnBrk="0" hangingPunct="1">
              <a:defRPr sz="2600" kern="1200">
                <a:solidFill>
                  <a:schemeClr val="tx1"/>
                </a:solidFill>
                <a:latin typeface="+mn-lt"/>
                <a:ea typeface="+mn-ea"/>
                <a:cs typeface="+mn-cs"/>
              </a:defRPr>
            </a:lvl6pPr>
            <a:lvl7pPr marL="4113908" algn="l" defTabSz="1371302" rtl="0" eaLnBrk="1" latinLnBrk="0" hangingPunct="1">
              <a:defRPr sz="2600" kern="1200">
                <a:solidFill>
                  <a:schemeClr val="tx1"/>
                </a:solidFill>
                <a:latin typeface="+mn-lt"/>
                <a:ea typeface="+mn-ea"/>
                <a:cs typeface="+mn-cs"/>
              </a:defRPr>
            </a:lvl7pPr>
            <a:lvl8pPr marL="4799560" algn="l" defTabSz="1371302" rtl="0" eaLnBrk="1" latinLnBrk="0" hangingPunct="1">
              <a:defRPr sz="2600" kern="1200">
                <a:solidFill>
                  <a:schemeClr val="tx1"/>
                </a:solidFill>
                <a:latin typeface="+mn-lt"/>
                <a:ea typeface="+mn-ea"/>
                <a:cs typeface="+mn-cs"/>
              </a:defRPr>
            </a:lvl8pPr>
            <a:lvl9pPr marL="5485212" algn="l" defTabSz="1371302" rtl="0" eaLnBrk="1" latinLnBrk="0" hangingPunct="1">
              <a:defRPr sz="2600" kern="1200">
                <a:solidFill>
                  <a:schemeClr val="tx1"/>
                </a:solidFill>
                <a:latin typeface="+mn-lt"/>
                <a:ea typeface="+mn-ea"/>
                <a:cs typeface="+mn-cs"/>
              </a:defRPr>
            </a:lvl9pPr>
          </a:lstStyle>
          <a:p>
            <a:pPr marL="0" marR="0" lvl="0" indent="0" algn="r" defTabSz="1371302" rtl="0" eaLnBrk="1" fontAlgn="auto" latinLnBrk="0" hangingPunct="1">
              <a:lnSpc>
                <a:spcPct val="100000"/>
              </a:lnSpc>
              <a:spcBef>
                <a:spcPts val="0"/>
              </a:spcBef>
              <a:spcAft>
                <a:spcPts val="0"/>
              </a:spcAft>
              <a:buClrTx/>
              <a:buSzTx/>
              <a:buFontTx/>
              <a:buNone/>
              <a:tabLst/>
              <a:defRPr/>
            </a:pPr>
            <a:fld id="{C9F2E319-0919-499D-AD1F-7963255D1003}" type="slidenum">
              <a:rPr kumimoji="0" lang="id-ID"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371302" rtl="0" eaLnBrk="1" fontAlgn="auto" latinLnBrk="0" hangingPunct="1">
                <a:lnSpc>
                  <a:spcPct val="100000"/>
                </a:lnSpc>
                <a:spcBef>
                  <a:spcPts val="0"/>
                </a:spcBef>
                <a:spcAft>
                  <a:spcPts val="0"/>
                </a:spcAft>
                <a:buClrTx/>
                <a:buSzTx/>
                <a:buFontTx/>
                <a:buNone/>
                <a:tabLst/>
                <a:defRPr/>
              </a:pPr>
              <a:t>‹#›</a:t>
            </a:fld>
            <a:endParaRPr kumimoji="0" lang="id-ID"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Placeholder 7">
            <a:extLst>
              <a:ext uri="{FF2B5EF4-FFF2-40B4-BE49-F238E27FC236}">
                <a16:creationId xmlns:a16="http://schemas.microsoft.com/office/drawing/2014/main" id="{692A380C-88E2-4F3C-865F-EA35B16B2265}"/>
              </a:ext>
            </a:extLst>
          </p:cNvPr>
          <p:cNvSpPr>
            <a:spLocks noGrp="1"/>
          </p:cNvSpPr>
          <p:nvPr>
            <p:ph type="title"/>
          </p:nvPr>
        </p:nvSpPr>
        <p:spPr>
          <a:xfrm>
            <a:off x="8918713" y="203384"/>
            <a:ext cx="9304680" cy="1045718"/>
          </a:xfrm>
          <a:prstGeom prst="rect">
            <a:avLst/>
          </a:prstGeom>
        </p:spPr>
        <p:txBody>
          <a:bodyPr vert="horz" lIns="91440" tIns="45720" rIns="91440" bIns="45720" rtlCol="0" anchor="ctr">
            <a:normAutofit/>
          </a:bodyPr>
          <a:lstStyle/>
          <a:p>
            <a:r>
              <a:rPr lang="en-US" dirty="0"/>
              <a:t>Slide Title</a:t>
            </a:r>
          </a:p>
        </p:txBody>
      </p:sp>
      <p:sp>
        <p:nvSpPr>
          <p:cNvPr id="9" name="Text Placeholder 8">
            <a:extLst>
              <a:ext uri="{FF2B5EF4-FFF2-40B4-BE49-F238E27FC236}">
                <a16:creationId xmlns:a16="http://schemas.microsoft.com/office/drawing/2014/main" id="{92A7023F-A747-4434-AD4D-0F1711111A29}"/>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21582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5" r:id="rId4"/>
    <p:sldLayoutId id="2147483668" r:id="rId5"/>
    <p:sldLayoutId id="2147483667" r:id="rId6"/>
    <p:sldLayoutId id="2147483669" r:id="rId7"/>
    <p:sldLayoutId id="2147483670" r:id="rId8"/>
    <p:sldLayoutId id="2147483672" r:id="rId9"/>
    <p:sldLayoutId id="2147483673" r:id="rId10"/>
    <p:sldLayoutId id="2147483674" r:id="rId11"/>
    <p:sldLayoutId id="2147483675" r:id="rId12"/>
  </p:sldLayoutIdLst>
  <p:hf hdr="0" dt="0"/>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tif"/><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hyperlink" Target="https://hochiminhcity.eregulations.org/procedure/13/10?l=en" TargetMode="External"/><Relationship Id="rId3" Type="http://schemas.openxmlformats.org/officeDocument/2006/relationships/image" Target="../media/image19.png"/><Relationship Id="rId7"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tackoverflow.com/questions/5926312/how-to-generate-a-document-with-data-from-a-database-for-printing-purposes-in-vb" TargetMode="External"/><Relationship Id="rId5" Type="http://schemas.openxmlformats.org/officeDocument/2006/relationships/image" Target="../media/image20.gif"/><Relationship Id="rId4" Type="http://schemas.openxmlformats.org/officeDocument/2006/relationships/hyperlink" Target="https://en.wikipedia.org/wiki/Bank_stateme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3.xml"/><Relationship Id="rId5" Type="http://schemas.openxmlformats.org/officeDocument/2006/relationships/hyperlink" Target="https://canadians.org/publications/factsheet-fracking-and-climate-change" TargetMode="Externa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5.tmp"/><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4.png"/><Relationship Id="rId4" Type="http://schemas.openxmlformats.org/officeDocument/2006/relationships/diagramLayout" Target="../diagrams/layout3.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gif"/><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sv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250.png"/><Relationship Id="rId26" Type="http://schemas.openxmlformats.org/officeDocument/2006/relationships/image" Target="../media/image55.png"/><Relationship Id="rId3" Type="http://schemas.microsoft.com/office/2014/relationships/chartEx" Target="../charts/chartEx1.xml"/><Relationship Id="rId21" Type="http://schemas.openxmlformats.org/officeDocument/2006/relationships/image" Target="../media/image50.png"/><Relationship Id="rId7" Type="http://schemas.openxmlformats.org/officeDocument/2006/relationships/image" Target="../media/image40.png"/><Relationship Id="rId12" Type="http://schemas.openxmlformats.org/officeDocument/2006/relationships/image" Target="../media/image45.png"/><Relationship Id="rId17" Type="http://schemas.microsoft.com/office/2014/relationships/chartEx" Target="../charts/chartEx2.xml"/><Relationship Id="rId25" Type="http://schemas.openxmlformats.org/officeDocument/2006/relationships/image" Target="../media/image54.png"/><Relationship Id="rId2" Type="http://schemas.openxmlformats.org/officeDocument/2006/relationships/image" Target="../media/image38.png"/><Relationship Id="rId16" Type="http://schemas.openxmlformats.org/officeDocument/2006/relationships/image" Target="../media/image49.png"/><Relationship Id="rId20" Type="http://schemas.openxmlformats.org/officeDocument/2006/relationships/image" Target="../media/image260.png"/><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3.jpeg"/><Relationship Id="rId5" Type="http://schemas.openxmlformats.org/officeDocument/2006/relationships/image" Target="../media/image130.png"/><Relationship Id="rId15" Type="http://schemas.openxmlformats.org/officeDocument/2006/relationships/image" Target="../media/image48.png"/><Relationship Id="rId23" Type="http://schemas.openxmlformats.org/officeDocument/2006/relationships/image" Target="../media/image52.png"/><Relationship Id="rId10" Type="http://schemas.openxmlformats.org/officeDocument/2006/relationships/image" Target="../media/image43.png"/><Relationship Id="rId19" Type="http://schemas.microsoft.com/office/2014/relationships/chartEx" Target="../charts/chartEx3.xml"/><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1.png"/></Relationships>
</file>

<file path=ppt/slides/_rels/slide2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philosophicaldisquisitions.blogspot.com/2017/03/is-judicial-review-compatible-with.html"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430AB0-B500-4EE1-86A4-71AA90CF81C9}"/>
              </a:ext>
            </a:extLst>
          </p:cNvPr>
          <p:cNvSpPr>
            <a:spLocks noGrp="1"/>
          </p:cNvSpPr>
          <p:nvPr>
            <p:ph type="title"/>
          </p:nvPr>
        </p:nvSpPr>
        <p:spPr>
          <a:xfrm>
            <a:off x="2729753" y="2657367"/>
            <a:ext cx="12345295" cy="1085215"/>
          </a:xfrm>
        </p:spPr>
        <p:txBody>
          <a:bodyPr>
            <a:normAutofit/>
          </a:bodyPr>
          <a:lstStyle/>
          <a:p>
            <a:r>
              <a:rPr lang="en-US" sz="7200" b="1" dirty="0"/>
              <a:t>Document Accessibility 101</a:t>
            </a:r>
          </a:p>
        </p:txBody>
      </p:sp>
      <p:sp>
        <p:nvSpPr>
          <p:cNvPr id="2" name="Subtitle 1">
            <a:extLst>
              <a:ext uri="{FF2B5EF4-FFF2-40B4-BE49-F238E27FC236}">
                <a16:creationId xmlns:a16="http://schemas.microsoft.com/office/drawing/2014/main" id="{948C6932-4E3E-4CA2-B4E9-7CC4EF13CF3B}"/>
              </a:ext>
            </a:extLst>
          </p:cNvPr>
          <p:cNvSpPr>
            <a:spLocks noGrp="1"/>
          </p:cNvSpPr>
          <p:nvPr>
            <p:ph type="subTitle" idx="1"/>
          </p:nvPr>
        </p:nvSpPr>
        <p:spPr/>
        <p:txBody>
          <a:bodyPr/>
          <a:lstStyle/>
          <a:p>
            <a:r>
              <a:rPr lang="en-US" dirty="0"/>
              <a:t>Presented by</a:t>
            </a:r>
          </a:p>
          <a:p>
            <a:r>
              <a:rPr lang="en-US" dirty="0"/>
              <a:t>Ligia Mora, Product Manager, Crawford Technologies Inc.</a:t>
            </a:r>
          </a:p>
        </p:txBody>
      </p:sp>
    </p:spTree>
    <p:extLst>
      <p:ext uri="{BB962C8B-B14F-4D97-AF65-F5344CB8AC3E}">
        <p14:creationId xmlns:p14="http://schemas.microsoft.com/office/powerpoint/2010/main" val="374753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92880" y="203384"/>
            <a:ext cx="14230513" cy="1045718"/>
          </a:xfrm>
        </p:spPr>
        <p:txBody>
          <a:bodyPr>
            <a:normAutofit/>
          </a:bodyPr>
          <a:lstStyle/>
          <a:p>
            <a:r>
              <a:rPr lang="en-US" b="1" dirty="0"/>
              <a:t>Accessible Document Structure</a:t>
            </a:r>
          </a:p>
        </p:txBody>
      </p:sp>
      <p:sp>
        <p:nvSpPr>
          <p:cNvPr id="7" name="Content Placeholder 1"/>
          <p:cNvSpPr txBox="1">
            <a:spLocks/>
          </p:cNvSpPr>
          <p:nvPr/>
        </p:nvSpPr>
        <p:spPr>
          <a:xfrm>
            <a:off x="506319" y="1789410"/>
            <a:ext cx="4763341" cy="6880354"/>
          </a:xfrm>
          <a:prstGeom prst="rect">
            <a:avLst/>
          </a:prstGeom>
        </p:spPr>
        <p:txBody>
          <a:bodyPr vert="horz" lIns="137130" tIns="68566" rIns="137130" bIns="68566" rtlCol="0">
            <a:normAutofit/>
          </a:bodyPr>
          <a:lstStyle>
            <a:lvl1pPr marL="342826" indent="-342826" algn="l" defTabSz="1371302" rtl="0" eaLnBrk="1" latinLnBrk="0" hangingPunct="1">
              <a:lnSpc>
                <a:spcPct val="90000"/>
              </a:lnSpc>
              <a:spcBef>
                <a:spcPts val="1500"/>
              </a:spcBef>
              <a:buFont typeface="Arial" panose="020B0604020202020204" pitchFamily="34" charset="0"/>
              <a:buChar char="•"/>
              <a:defRPr sz="4200" kern="1200">
                <a:solidFill>
                  <a:srgbClr val="25408F"/>
                </a:solidFill>
                <a:latin typeface="+mn-lt"/>
                <a:ea typeface="+mn-ea"/>
                <a:cs typeface="+mn-cs"/>
              </a:defRPr>
            </a:lvl1pPr>
            <a:lvl2pPr marL="1028478" indent="-342826" algn="l" defTabSz="1371302" rtl="0" eaLnBrk="1" latinLnBrk="0" hangingPunct="1">
              <a:lnSpc>
                <a:spcPct val="90000"/>
              </a:lnSpc>
              <a:spcBef>
                <a:spcPts val="750"/>
              </a:spcBef>
              <a:buFont typeface="Arial" panose="020B0604020202020204" pitchFamily="34" charset="0"/>
              <a:buChar char="•"/>
              <a:defRPr sz="3600" kern="1200">
                <a:solidFill>
                  <a:srgbClr val="00B0F0"/>
                </a:solidFill>
                <a:latin typeface="+mn-lt"/>
                <a:ea typeface="+mn-ea"/>
                <a:cs typeface="+mn-cs"/>
              </a:defRPr>
            </a:lvl2pPr>
            <a:lvl3pPr marL="1714128" indent="-342826" algn="l" defTabSz="1371302" rtl="0" eaLnBrk="1" latinLnBrk="0" hangingPunct="1">
              <a:lnSpc>
                <a:spcPct val="90000"/>
              </a:lnSpc>
              <a:spcBef>
                <a:spcPts val="750"/>
              </a:spcBef>
              <a:buFont typeface="Arial" panose="020B0604020202020204" pitchFamily="34" charset="0"/>
              <a:buChar char="•"/>
              <a:defRPr sz="3000" kern="1200">
                <a:solidFill>
                  <a:srgbClr val="25408F"/>
                </a:solidFill>
                <a:latin typeface="+mn-lt"/>
                <a:ea typeface="+mn-ea"/>
                <a:cs typeface="+mn-cs"/>
              </a:defRPr>
            </a:lvl3pPr>
            <a:lvl4pPr marL="2399780" indent="-342826" algn="l" defTabSz="1371302" rtl="0" eaLnBrk="1" latinLnBrk="0" hangingPunct="1">
              <a:lnSpc>
                <a:spcPct val="90000"/>
              </a:lnSpc>
              <a:spcBef>
                <a:spcPts val="750"/>
              </a:spcBef>
              <a:buFont typeface="Arial" panose="020B0604020202020204" pitchFamily="34" charset="0"/>
              <a:buChar char="•"/>
              <a:defRPr sz="2600" kern="1200">
                <a:solidFill>
                  <a:srgbClr val="00B0F0"/>
                </a:solidFill>
                <a:latin typeface="+mn-lt"/>
                <a:ea typeface="+mn-ea"/>
                <a:cs typeface="+mn-cs"/>
              </a:defRPr>
            </a:lvl4pPr>
            <a:lvl5pPr marL="3085432"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5pPr>
            <a:lvl6pPr marL="3771082"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6pPr>
            <a:lvl7pPr marL="4456734"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7pPr>
            <a:lvl8pPr marL="5142386"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8pPr>
            <a:lvl9pPr marL="5828038"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9pPr>
          </a:lstStyle>
          <a:p>
            <a:r>
              <a:rPr lang="en-US" dirty="0"/>
              <a:t>Title</a:t>
            </a:r>
          </a:p>
          <a:p>
            <a:r>
              <a:rPr lang="en-US" dirty="0"/>
              <a:t>Headers</a:t>
            </a:r>
          </a:p>
          <a:p>
            <a:r>
              <a:rPr lang="en-US" dirty="0"/>
              <a:t>Lists</a:t>
            </a:r>
          </a:p>
          <a:p>
            <a:r>
              <a:rPr lang="en-US" dirty="0"/>
              <a:t>Tables</a:t>
            </a:r>
          </a:p>
          <a:p>
            <a:r>
              <a:rPr lang="en-US" dirty="0"/>
              <a:t>Alternate Text</a:t>
            </a:r>
          </a:p>
          <a:p>
            <a:r>
              <a:rPr lang="en-US" dirty="0"/>
              <a:t>Hyperlinks</a:t>
            </a:r>
          </a:p>
          <a:p>
            <a:r>
              <a:rPr lang="en-US" dirty="0"/>
              <a:t>Etc.</a:t>
            </a:r>
          </a:p>
        </p:txBody>
      </p:sp>
      <p:pic>
        <p:nvPicPr>
          <p:cNvPr id="6" name="Content Placeholder 5" descr="Screen capture of a tool tagging content for document accessibilit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69660" y="1334399"/>
            <a:ext cx="12677809" cy="6880353"/>
          </a:xfrm>
        </p:spPr>
      </p:pic>
      <p:grpSp>
        <p:nvGrpSpPr>
          <p:cNvPr id="8" name="Group 7">
            <a:extLst>
              <a:ext uri="{FF2B5EF4-FFF2-40B4-BE49-F238E27FC236}">
                <a16:creationId xmlns:a16="http://schemas.microsoft.com/office/drawing/2014/main" id="{A64EC77F-37C7-4D1A-8D68-7CF728B3DF55}"/>
              </a:ext>
              <a:ext uri="{C183D7F6-B498-43B3-948B-1728B52AA6E4}">
                <adec:decorative xmlns:adec="http://schemas.microsoft.com/office/drawing/2017/decorative" val="1"/>
              </a:ext>
            </a:extLst>
          </p:cNvPr>
          <p:cNvGrpSpPr/>
          <p:nvPr/>
        </p:nvGrpSpPr>
        <p:grpSpPr>
          <a:xfrm>
            <a:off x="11951900" y="4680514"/>
            <a:ext cx="6568440" cy="4511049"/>
            <a:chOff x="1140691" y="1544782"/>
            <a:chExt cx="6324600" cy="4243536"/>
          </a:xfrm>
        </p:grpSpPr>
        <p:graphicFrame>
          <p:nvGraphicFramePr>
            <p:cNvPr id="9" name="Diagram 8">
              <a:extLst>
                <a:ext uri="{FF2B5EF4-FFF2-40B4-BE49-F238E27FC236}">
                  <a16:creationId xmlns:a16="http://schemas.microsoft.com/office/drawing/2014/main" id="{143149ED-D450-444A-9637-6DB3DFBEE08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62552747"/>
                </p:ext>
              </p:extLst>
            </p:nvPr>
          </p:nvGraphicFramePr>
          <p:xfrm>
            <a:off x="1140691" y="1544782"/>
            <a:ext cx="6324600" cy="4243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7C994A46-A529-410D-8834-EA78C5B1B02F}"/>
                </a:ext>
              </a:extLst>
            </p:cNvPr>
            <p:cNvSpPr txBox="1"/>
            <p:nvPr/>
          </p:nvSpPr>
          <p:spPr>
            <a:xfrm>
              <a:off x="5399498" y="4973782"/>
              <a:ext cx="608543" cy="223138"/>
            </a:xfrm>
            <a:prstGeom prst="rect">
              <a:avLst/>
            </a:prstGeom>
            <a:noFill/>
          </p:spPr>
          <p:txBody>
            <a:bodyPr wrap="none" rtlCol="0">
              <a:spAutoFit/>
            </a:bodyPr>
            <a:lstStyle/>
            <a:p>
              <a:r>
                <a:rPr lang="en-CA" sz="1575" b="1" dirty="0">
                  <a:solidFill>
                    <a:schemeClr val="bg1"/>
                  </a:solidFill>
                  <a:latin typeface="Calibri" panose="020F0502020204030204" pitchFamily="34" charset="0"/>
                </a:rPr>
                <a:t>Graphics</a:t>
              </a:r>
              <a:endParaRPr lang="en-CA" sz="165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9C59AF9E-A2CE-4F2E-9886-CAD16EEEECDB}"/>
                </a:ext>
              </a:extLst>
            </p:cNvPr>
            <p:cNvSpPr txBox="1"/>
            <p:nvPr/>
          </p:nvSpPr>
          <p:spPr>
            <a:xfrm>
              <a:off x="1676400" y="5029200"/>
              <a:ext cx="1083990" cy="223138"/>
            </a:xfrm>
            <a:prstGeom prst="rect">
              <a:avLst/>
            </a:prstGeom>
            <a:noFill/>
          </p:spPr>
          <p:txBody>
            <a:bodyPr wrap="square" rtlCol="0">
              <a:spAutoFit/>
            </a:bodyPr>
            <a:lstStyle/>
            <a:p>
              <a:pPr algn="ctr"/>
              <a:r>
                <a:rPr lang="en-CA" sz="1575" b="1" dirty="0">
                  <a:solidFill>
                    <a:schemeClr val="bg1"/>
                  </a:solidFill>
                  <a:latin typeface="Calibri" panose="020F0502020204030204" pitchFamily="34" charset="0"/>
                </a:rPr>
                <a:t>Tables</a:t>
              </a:r>
              <a:endParaRPr lang="en-CA" sz="1575"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199639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5BD2B5E5-4B84-4103-BBFB-208DFD297825}"/>
              </a:ext>
            </a:extLst>
          </p:cNvPr>
          <p:cNvSpPr>
            <a:spLocks noGrp="1"/>
          </p:cNvSpPr>
          <p:nvPr>
            <p:ph type="title"/>
          </p:nvPr>
        </p:nvSpPr>
        <p:spPr>
          <a:xfrm>
            <a:off x="3693459" y="203384"/>
            <a:ext cx="14529934" cy="1045718"/>
          </a:xfrm>
        </p:spPr>
        <p:txBody>
          <a:bodyPr>
            <a:normAutofit/>
          </a:bodyPr>
          <a:lstStyle/>
          <a:p>
            <a:r>
              <a:rPr lang="en-US" b="1" dirty="0"/>
              <a:t>Accessible Document Structure </a:t>
            </a:r>
            <a:r>
              <a:rPr lang="en-US" sz="3600" b="1" dirty="0"/>
              <a:t>continued…</a:t>
            </a:r>
          </a:p>
        </p:txBody>
      </p:sp>
      <p:sp>
        <p:nvSpPr>
          <p:cNvPr id="13" name="Text Placeholder 4">
            <a:extLst>
              <a:ext uri="{FF2B5EF4-FFF2-40B4-BE49-F238E27FC236}">
                <a16:creationId xmlns:a16="http://schemas.microsoft.com/office/drawing/2014/main" id="{80A521BE-00DA-4176-8037-49D600BAC158}"/>
              </a:ext>
            </a:extLst>
          </p:cNvPr>
          <p:cNvSpPr>
            <a:spLocks noGrp="1"/>
          </p:cNvSpPr>
          <p:nvPr>
            <p:ph type="body" sz="quarter" idx="10"/>
          </p:nvPr>
        </p:nvSpPr>
        <p:spPr>
          <a:xfrm>
            <a:off x="1260475" y="1848603"/>
            <a:ext cx="6615953" cy="787022"/>
          </a:xfrm>
        </p:spPr>
        <p:txBody>
          <a:bodyPr>
            <a:normAutofit/>
          </a:bodyPr>
          <a:lstStyle/>
          <a:p>
            <a:pPr marL="0" indent="0">
              <a:buNone/>
            </a:pPr>
            <a:r>
              <a:rPr lang="en-US" sz="3600" dirty="0"/>
              <a:t>PDF Accessibility Checker</a:t>
            </a:r>
          </a:p>
        </p:txBody>
      </p:sp>
      <p:sp>
        <p:nvSpPr>
          <p:cNvPr id="9" name="Text Placeholder 2">
            <a:extLst>
              <a:ext uri="{FF2B5EF4-FFF2-40B4-BE49-F238E27FC236}">
                <a16:creationId xmlns:a16="http://schemas.microsoft.com/office/drawing/2014/main" id="{1B1563AA-99C4-424C-B144-F152491C2604}"/>
              </a:ext>
            </a:extLst>
          </p:cNvPr>
          <p:cNvSpPr>
            <a:spLocks noGrp="1"/>
          </p:cNvSpPr>
          <p:nvPr>
            <p:ph type="body" sz="half" idx="2"/>
          </p:nvPr>
        </p:nvSpPr>
        <p:spPr>
          <a:xfrm>
            <a:off x="1093694" y="2599768"/>
            <a:ext cx="6615953" cy="3801034"/>
          </a:xfrm>
        </p:spPr>
        <p:txBody>
          <a:bodyPr>
            <a:noAutofit/>
          </a:bodyPr>
          <a:lstStyle/>
          <a:p>
            <a:pPr marL="342900" indent="-342900">
              <a:buFont typeface="Arial" panose="020B0604020202020204" pitchFamily="34" charset="0"/>
              <a:buChar char="•"/>
            </a:pPr>
            <a:r>
              <a:rPr lang="en-US" sz="3200" dirty="0"/>
              <a:t>PDF/UA Compliance</a:t>
            </a:r>
          </a:p>
          <a:p>
            <a:pPr marL="342900" indent="-342900">
              <a:buFont typeface="Arial" panose="020B0604020202020204" pitchFamily="34" charset="0"/>
              <a:buChar char="•"/>
            </a:pPr>
            <a:r>
              <a:rPr lang="en-US" sz="3200" dirty="0"/>
              <a:t>Evaluation of the logical document structure</a:t>
            </a:r>
          </a:p>
          <a:p>
            <a:pPr marL="342900" indent="-342900">
              <a:buFont typeface="Arial" panose="020B0604020202020204" pitchFamily="34" charset="0"/>
              <a:buChar char="•"/>
            </a:pPr>
            <a:r>
              <a:rPr lang="en-US" sz="3200" dirty="0"/>
              <a:t>View of the tag tree with all properties and attributes</a:t>
            </a:r>
          </a:p>
          <a:p>
            <a:pPr marL="342900" indent="-342900">
              <a:buFont typeface="Arial" panose="020B0604020202020204" pitchFamily="34" charset="0"/>
              <a:buChar char="•"/>
            </a:pPr>
            <a:r>
              <a:rPr lang="en-US" sz="3200" dirty="0"/>
              <a:t>Statistics concerning the document structure</a:t>
            </a:r>
          </a:p>
        </p:txBody>
      </p:sp>
      <p:sp>
        <p:nvSpPr>
          <p:cNvPr id="8" name="Text Placeholder 4">
            <a:extLst>
              <a:ext uri="{FF2B5EF4-FFF2-40B4-BE49-F238E27FC236}">
                <a16:creationId xmlns:a16="http://schemas.microsoft.com/office/drawing/2014/main" id="{D32EDF58-396C-4344-8A02-E2CA34D1A727}"/>
              </a:ext>
            </a:extLst>
          </p:cNvPr>
          <p:cNvSpPr txBox="1">
            <a:spLocks/>
          </p:cNvSpPr>
          <p:nvPr/>
        </p:nvSpPr>
        <p:spPr>
          <a:xfrm>
            <a:off x="1161865" y="6501277"/>
            <a:ext cx="6615953" cy="787022"/>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3300" b="1"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600" dirty="0"/>
              <a:t>PDF WCAG Verification</a:t>
            </a:r>
          </a:p>
        </p:txBody>
      </p:sp>
      <p:sp>
        <p:nvSpPr>
          <p:cNvPr id="10" name="Text Placeholder 2">
            <a:extLst>
              <a:ext uri="{FF2B5EF4-FFF2-40B4-BE49-F238E27FC236}">
                <a16:creationId xmlns:a16="http://schemas.microsoft.com/office/drawing/2014/main" id="{0966FEB4-A026-497A-948F-8DB4B795A45E}"/>
              </a:ext>
            </a:extLst>
          </p:cNvPr>
          <p:cNvSpPr txBox="1">
            <a:spLocks/>
          </p:cNvSpPr>
          <p:nvPr/>
        </p:nvSpPr>
        <p:spPr>
          <a:xfrm>
            <a:off x="1067985" y="7151967"/>
            <a:ext cx="6615953" cy="2153398"/>
          </a:xfrm>
          <a:prstGeom prst="rect">
            <a:avLst/>
          </a:prstGeom>
        </p:spPr>
        <p:txBody>
          <a:bodyPr vert="horz" lIns="91440" tIns="45720" rIns="91440" bIns="45720" rtlCol="0">
            <a:noAutofit/>
          </a:bodyPr>
          <a:lstStyle>
            <a:lvl1pPr marL="0" indent="0" algn="l" defTabSz="1371600" rtl="0" eaLnBrk="1" latinLnBrk="0" hangingPunct="1">
              <a:lnSpc>
                <a:spcPct val="90000"/>
              </a:lnSpc>
              <a:spcBef>
                <a:spcPts val="1500"/>
              </a:spcBef>
              <a:buFont typeface="Arial" panose="020B0604020202020204" pitchFamily="34" charset="0"/>
              <a:buNone/>
              <a:defRPr sz="2400" kern="1200">
                <a:solidFill>
                  <a:schemeClr val="tx1"/>
                </a:solidFill>
                <a:latin typeface="+mn-lt"/>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2pPr>
            <a:lvl3pPr marL="1371600" indent="0" algn="l"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20574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4pPr>
            <a:lvl5pPr marL="27432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5pPr>
            <a:lvl6pPr marL="34290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6pPr>
            <a:lvl7pPr marL="41148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7pPr>
            <a:lvl8pPr marL="48006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8pPr>
            <a:lvl9pPr marL="54864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sz="3200" dirty="0"/>
              <a:t>Section 508, WCAG 2.0 AA</a:t>
            </a:r>
          </a:p>
          <a:p>
            <a:pPr marL="342900" indent="-342900">
              <a:buFont typeface="Arial" panose="020B0604020202020204" pitchFamily="34" charset="0"/>
              <a:buChar char="•"/>
            </a:pPr>
            <a:endParaRPr lang="en-US" sz="3200" dirty="0"/>
          </a:p>
        </p:txBody>
      </p:sp>
      <p:pic>
        <p:nvPicPr>
          <p:cNvPr id="4" name="Content Placeholder 3" descr="Screen shot of an accessibility checker">
            <a:extLst>
              <a:ext uri="{FF2B5EF4-FFF2-40B4-BE49-F238E27FC236}">
                <a16:creationId xmlns:a16="http://schemas.microsoft.com/office/drawing/2014/main" id="{E2230D3D-98B9-4D9C-8B95-0E601B782E76}"/>
              </a:ext>
            </a:extLst>
          </p:cNvPr>
          <p:cNvPicPr>
            <a:picLocks noGrp="1" noChangeAspect="1"/>
          </p:cNvPicPr>
          <p:nvPr>
            <p:ph idx="1"/>
          </p:nvPr>
        </p:nvPicPr>
        <p:blipFill>
          <a:blip r:embed="rId3"/>
          <a:stretch>
            <a:fillRect/>
          </a:stretch>
        </p:blipFill>
        <p:spPr>
          <a:xfrm>
            <a:off x="8284073" y="1837875"/>
            <a:ext cx="9648459" cy="7019254"/>
          </a:xfrm>
          <a:prstGeom prst="rect">
            <a:avLst/>
          </a:prstGeom>
          <a:noFill/>
        </p:spPr>
      </p:pic>
    </p:spTree>
    <p:extLst>
      <p:ext uri="{BB962C8B-B14F-4D97-AF65-F5344CB8AC3E}">
        <p14:creationId xmlns:p14="http://schemas.microsoft.com/office/powerpoint/2010/main" val="285512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F4D5EC-DEB8-406E-B932-966C526D8627}"/>
              </a:ext>
            </a:extLst>
          </p:cNvPr>
          <p:cNvSpPr>
            <a:spLocks noGrp="1"/>
          </p:cNvSpPr>
          <p:nvPr>
            <p:ph type="title"/>
          </p:nvPr>
        </p:nvSpPr>
        <p:spPr/>
        <p:txBody>
          <a:bodyPr>
            <a:normAutofit/>
          </a:bodyPr>
          <a:lstStyle/>
          <a:p>
            <a:r>
              <a:rPr lang="en-US" sz="6600" dirty="0">
                <a:solidFill>
                  <a:schemeClr val="tx1"/>
                </a:solidFill>
              </a:rPr>
              <a:t>Assistive Technologies</a:t>
            </a:r>
          </a:p>
        </p:txBody>
      </p:sp>
      <p:sp>
        <p:nvSpPr>
          <p:cNvPr id="7" name="Text Placeholder 6">
            <a:extLst>
              <a:ext uri="{FF2B5EF4-FFF2-40B4-BE49-F238E27FC236}">
                <a16:creationId xmlns:a16="http://schemas.microsoft.com/office/drawing/2014/main" id="{8299046A-A046-40F4-A6FF-F82DC12DC7AC}"/>
              </a:ext>
            </a:extLst>
          </p:cNvPr>
          <p:cNvSpPr>
            <a:spLocks noGrp="1"/>
          </p:cNvSpPr>
          <p:nvPr>
            <p:ph type="body" sz="quarter" idx="11"/>
          </p:nvPr>
        </p:nvSpPr>
        <p:spPr>
          <a:xfrm>
            <a:off x="2605088" y="2259106"/>
            <a:ext cx="14356136" cy="6199094"/>
          </a:xfrm>
        </p:spPr>
        <p:txBody>
          <a:bodyPr/>
          <a:lstStyle/>
          <a:p>
            <a:pPr>
              <a:buFont typeface="Courier New" panose="02070309020205020404" pitchFamily="49" charset="0"/>
              <a:buChar char="o"/>
            </a:pPr>
            <a:r>
              <a:rPr lang="en-US" sz="4400" dirty="0">
                <a:latin typeface="+mn-lt"/>
              </a:rPr>
              <a:t>Device, software, or equipment that help people work around their challenges</a:t>
            </a:r>
          </a:p>
          <a:p>
            <a:pPr>
              <a:buFont typeface="Courier New" panose="02070309020205020404" pitchFamily="49" charset="0"/>
              <a:buChar char="o"/>
            </a:pPr>
            <a:r>
              <a:rPr lang="en-US" sz="4400" dirty="0">
                <a:latin typeface="+mn-lt"/>
              </a:rPr>
              <a:t>Some examples:</a:t>
            </a:r>
          </a:p>
          <a:p>
            <a:pPr lvl="1">
              <a:buFont typeface="Arial" panose="020B0604020202020204" pitchFamily="34" charset="0"/>
              <a:buChar char="•"/>
            </a:pPr>
            <a:r>
              <a:rPr lang="en-US" sz="3800" dirty="0"/>
              <a:t>Mobility Aids</a:t>
            </a:r>
          </a:p>
          <a:p>
            <a:pPr lvl="1">
              <a:buFont typeface="Arial" panose="020B0604020202020204" pitchFamily="34" charset="0"/>
              <a:buChar char="•"/>
            </a:pPr>
            <a:r>
              <a:rPr lang="en-US" sz="3800" dirty="0"/>
              <a:t>Text-to-speech</a:t>
            </a:r>
          </a:p>
          <a:p>
            <a:pPr lvl="1">
              <a:buFont typeface="Arial" panose="020B0604020202020204" pitchFamily="34" charset="0"/>
              <a:buChar char="•"/>
            </a:pPr>
            <a:r>
              <a:rPr lang="en-US" sz="3800" dirty="0"/>
              <a:t>Screen Readers</a:t>
            </a:r>
          </a:p>
          <a:p>
            <a:pPr>
              <a:buFont typeface="Courier New" panose="02070309020205020404" pitchFamily="49" charset="0"/>
              <a:buChar char="o"/>
            </a:pPr>
            <a:r>
              <a:rPr lang="en-US" sz="4400" dirty="0">
                <a:latin typeface="+mn-lt"/>
              </a:rPr>
              <a:t>Assistive technologies may also include low-tech tools, like highlighters </a:t>
            </a:r>
          </a:p>
          <a:p>
            <a:pPr lvl="1">
              <a:buFont typeface="Arial" panose="020B0604020202020204" pitchFamily="34" charset="0"/>
              <a:buChar char="•"/>
            </a:pPr>
            <a:endParaRPr lang="en-US" dirty="0"/>
          </a:p>
          <a:p>
            <a:pPr>
              <a:buFont typeface="Courier New" panose="02070309020205020404" pitchFamily="49" charset="0"/>
              <a:buChar char="o"/>
            </a:pPr>
            <a:endParaRPr lang="en-US" dirty="0">
              <a:latin typeface="+mn-lt"/>
            </a:endParaRPr>
          </a:p>
        </p:txBody>
      </p:sp>
    </p:spTree>
    <p:extLst>
      <p:ext uri="{BB962C8B-B14F-4D97-AF65-F5344CB8AC3E}">
        <p14:creationId xmlns:p14="http://schemas.microsoft.com/office/powerpoint/2010/main" val="173444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08ACD7C-C4C8-4176-AD13-1EFCE6E6EE39}"/>
              </a:ext>
            </a:extLst>
          </p:cNvPr>
          <p:cNvSpPr txBox="1">
            <a:spLocks noGrp="1"/>
          </p:cNvSpPr>
          <p:nvPr>
            <p:ph type="title"/>
          </p:nvPr>
        </p:nvSpPr>
        <p:spPr>
          <a:xfrm>
            <a:off x="2605087" y="1004046"/>
            <a:ext cx="14123053" cy="1721223"/>
          </a:xfrm>
          <a:prstGeom prst="rect">
            <a:avLst/>
          </a:prstGeom>
          <a:noFill/>
        </p:spPr>
        <p:txBody>
          <a:bodyPr wrap="square" rtlCol="0">
            <a:noAutofit/>
          </a:bodyPr>
          <a:lstStyle/>
          <a:p>
            <a:pPr defTabSz="1371600">
              <a:defRPr/>
            </a:pPr>
            <a:r>
              <a:rPr lang="en-US" sz="6600" dirty="0">
                <a:solidFill>
                  <a:schemeClr val="tx1"/>
                </a:solidFill>
              </a:rPr>
              <a:t>Comprehensive Accessibility Solutions for All Document Types</a:t>
            </a:r>
          </a:p>
        </p:txBody>
      </p:sp>
      <p:sp>
        <p:nvSpPr>
          <p:cNvPr id="8" name="Text Placeholder 7">
            <a:extLst>
              <a:ext uri="{FF2B5EF4-FFF2-40B4-BE49-F238E27FC236}">
                <a16:creationId xmlns:a16="http://schemas.microsoft.com/office/drawing/2014/main" id="{414F66D0-D688-4CF7-A2F7-193EB7854370}"/>
              </a:ext>
            </a:extLst>
          </p:cNvPr>
          <p:cNvSpPr>
            <a:spLocks noGrp="1"/>
          </p:cNvSpPr>
          <p:nvPr>
            <p:ph type="body" sz="quarter" idx="11"/>
          </p:nvPr>
        </p:nvSpPr>
        <p:spPr>
          <a:xfrm>
            <a:off x="2605088" y="3119715"/>
            <a:ext cx="12801600" cy="5715000"/>
          </a:xfrm>
        </p:spPr>
        <p:txBody>
          <a:bodyPr/>
          <a:lstStyle/>
          <a:p>
            <a:pPr>
              <a:lnSpc>
                <a:spcPct val="120000"/>
              </a:lnSpc>
              <a:defRPr/>
            </a:pPr>
            <a:r>
              <a:rPr lang="en-US" dirty="0">
                <a:latin typeface="Calibri" panose="020F0502020204030204"/>
                <a:cs typeface="Segoe UI Light" panose="020B0502040204020203" pitchFamily="34" charset="0"/>
              </a:rPr>
              <a:t>Different classes of documents require different strategies, tools, and processes to produce accessible formats that are </a:t>
            </a:r>
            <a:r>
              <a:rPr lang="en-US" b="1" u="sng" dirty="0">
                <a:latin typeface="Calibri" panose="020F0502020204030204"/>
                <a:cs typeface="Segoe UI Light" panose="020B0502040204020203" pitchFamily="34" charset="0"/>
              </a:rPr>
              <a:t>compliant and usable. </a:t>
            </a:r>
          </a:p>
          <a:p>
            <a:pPr>
              <a:lnSpc>
                <a:spcPct val="120000"/>
              </a:lnSpc>
              <a:defRPr/>
            </a:pPr>
            <a:endParaRPr lang="en-US" b="1" u="sng" dirty="0">
              <a:latin typeface="Calibri" panose="020F0502020204030204"/>
              <a:cs typeface="Segoe UI Light" panose="020B0502040204020203" pitchFamily="34" charset="0"/>
            </a:endParaRPr>
          </a:p>
          <a:p>
            <a:pPr>
              <a:lnSpc>
                <a:spcPct val="120000"/>
              </a:lnSpc>
              <a:defRPr/>
            </a:pPr>
            <a:r>
              <a:rPr lang="en-US" dirty="0">
                <a:latin typeface="Calibri" panose="020F0502020204030204"/>
                <a:cs typeface="Segoe UI Light" panose="020B0502040204020203" pitchFamily="34" charset="0"/>
              </a:rPr>
              <a:t>Leveraging </a:t>
            </a:r>
            <a:r>
              <a:rPr lang="en-US" b="1" u="sng" dirty="0">
                <a:latin typeface="Cambria" panose="02040503050406030204" pitchFamily="18" charset="0"/>
                <a:ea typeface="Cambria" panose="02040503050406030204" pitchFamily="18" charset="0"/>
                <a:cs typeface="Segoe UI Light" panose="020B0502040204020203" pitchFamily="34" charset="0"/>
              </a:rPr>
              <a:t>AI</a:t>
            </a:r>
            <a:r>
              <a:rPr lang="en-US" b="1" u="sng" dirty="0">
                <a:latin typeface="Calibri" panose="020F0502020204030204"/>
                <a:cs typeface="Segoe UI Light" panose="020B0502040204020203" pitchFamily="34" charset="0"/>
              </a:rPr>
              <a:t> and automation</a:t>
            </a:r>
            <a:r>
              <a:rPr lang="en-US" dirty="0">
                <a:latin typeface="Calibri" panose="020F0502020204030204"/>
                <a:cs typeface="Segoe UI Light" panose="020B0502040204020203" pitchFamily="34" charset="0"/>
              </a:rPr>
              <a:t>, the AccessibilityNow platform </a:t>
            </a:r>
            <a:r>
              <a:rPr lang="en-US" dirty="0">
                <a:cs typeface="Segoe UI Light" panose="020B0502040204020203" pitchFamily="34" charset="0"/>
              </a:rPr>
              <a:t>enables organizations to systematically achieve their accessibility goals and requirements.</a:t>
            </a:r>
            <a:endParaRPr lang="id-ID" dirty="0">
              <a:latin typeface="Calibri" panose="020F0502020204030204"/>
              <a:cs typeface="Segoe UI Light" panose="020B0502040204020203" pitchFamily="34" charset="0"/>
            </a:endParaRPr>
          </a:p>
          <a:p>
            <a:endParaRPr lang="en-US" dirty="0"/>
          </a:p>
        </p:txBody>
      </p:sp>
    </p:spTree>
    <p:extLst>
      <p:ext uri="{BB962C8B-B14F-4D97-AF65-F5344CB8AC3E}">
        <p14:creationId xmlns:p14="http://schemas.microsoft.com/office/powerpoint/2010/main" val="3185100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017A-2DB3-41BD-8F00-185C449893C0}"/>
              </a:ext>
            </a:extLst>
          </p:cNvPr>
          <p:cNvSpPr>
            <a:spLocks noGrp="1"/>
          </p:cNvSpPr>
          <p:nvPr>
            <p:ph type="title" idx="4294967295"/>
          </p:nvPr>
        </p:nvSpPr>
        <p:spPr>
          <a:xfrm>
            <a:off x="5181601" y="2094546"/>
            <a:ext cx="6691745" cy="1023359"/>
          </a:xfrm>
          <a:prstGeom prst="rect">
            <a:avLst/>
          </a:prstGeom>
        </p:spPr>
        <p:txBody>
          <a:bodyPr/>
          <a:lstStyle/>
          <a:p>
            <a:r>
              <a:rPr lang="en-US" b="1" dirty="0"/>
              <a:t>Document Types</a:t>
            </a:r>
          </a:p>
        </p:txBody>
      </p:sp>
      <p:sp>
        <p:nvSpPr>
          <p:cNvPr id="2" name="Content Placeholder 1">
            <a:extLst>
              <a:ext uri="{FF2B5EF4-FFF2-40B4-BE49-F238E27FC236}">
                <a16:creationId xmlns:a16="http://schemas.microsoft.com/office/drawing/2014/main" id="{D2709253-08A9-4437-8505-67493EBC7C10}"/>
              </a:ext>
            </a:extLst>
          </p:cNvPr>
          <p:cNvSpPr>
            <a:spLocks noGrp="1"/>
          </p:cNvSpPr>
          <p:nvPr>
            <p:ph idx="4294967295"/>
          </p:nvPr>
        </p:nvSpPr>
        <p:spPr>
          <a:xfrm>
            <a:off x="969830" y="3519055"/>
            <a:ext cx="7281863" cy="5626533"/>
          </a:xfrm>
          <a:prstGeom prst="rect">
            <a:avLst/>
          </a:prstGeom>
        </p:spPr>
        <p:txBody>
          <a:bodyPr/>
          <a:lstStyle/>
          <a:p>
            <a:pPr marL="0" indent="0" algn="ctr">
              <a:buNone/>
            </a:pPr>
            <a:r>
              <a:rPr lang="en-US" sz="5400" b="1" dirty="0"/>
              <a:t>Transactional</a:t>
            </a:r>
          </a:p>
          <a:p>
            <a:r>
              <a:rPr lang="en-US" dirty="0"/>
              <a:t>Identifiable structure</a:t>
            </a:r>
          </a:p>
          <a:p>
            <a:r>
              <a:rPr lang="en-US" dirty="0"/>
              <a:t>Cyclical</a:t>
            </a:r>
          </a:p>
          <a:p>
            <a:r>
              <a:rPr lang="en-US" dirty="0"/>
              <a:t>i.e. bills, EOBs, statements</a:t>
            </a:r>
          </a:p>
        </p:txBody>
      </p:sp>
      <p:sp>
        <p:nvSpPr>
          <p:cNvPr id="7" name="Content Placeholder 1">
            <a:extLst>
              <a:ext uri="{FF2B5EF4-FFF2-40B4-BE49-F238E27FC236}">
                <a16:creationId xmlns:a16="http://schemas.microsoft.com/office/drawing/2014/main" id="{2B9B13A2-3164-4104-80F2-31E4744A1B9B}"/>
              </a:ext>
            </a:extLst>
          </p:cNvPr>
          <p:cNvSpPr txBox="1">
            <a:spLocks/>
          </p:cNvSpPr>
          <p:nvPr/>
        </p:nvSpPr>
        <p:spPr>
          <a:xfrm>
            <a:off x="9996745" y="3519055"/>
            <a:ext cx="6953947" cy="5614320"/>
          </a:xfrm>
          <a:prstGeom prst="rect">
            <a:avLst/>
          </a:prstGeom>
        </p:spPr>
        <p:txBody>
          <a:bodyPr vert="horz" lIns="137130" tIns="68566" rIns="137130" bIns="68566" rtlCol="0">
            <a:normAutofit/>
          </a:bodyPr>
          <a:lstStyle>
            <a:lvl1pPr marL="342826" indent="-342826" algn="l" defTabSz="1371302" rtl="0" eaLnBrk="1" latinLnBrk="0" hangingPunct="1">
              <a:lnSpc>
                <a:spcPct val="90000"/>
              </a:lnSpc>
              <a:spcBef>
                <a:spcPts val="1500"/>
              </a:spcBef>
              <a:buFont typeface="Arial" panose="020B0604020202020204" pitchFamily="34" charset="0"/>
              <a:buChar char="•"/>
              <a:defRPr sz="4200" kern="1200">
                <a:solidFill>
                  <a:srgbClr val="25408F"/>
                </a:solidFill>
                <a:latin typeface="+mn-lt"/>
                <a:ea typeface="+mn-ea"/>
                <a:cs typeface="+mn-cs"/>
              </a:defRPr>
            </a:lvl1pPr>
            <a:lvl2pPr marL="1028478" indent="-342826" algn="l" defTabSz="1371302" rtl="0" eaLnBrk="1" latinLnBrk="0" hangingPunct="1">
              <a:lnSpc>
                <a:spcPct val="90000"/>
              </a:lnSpc>
              <a:spcBef>
                <a:spcPts val="750"/>
              </a:spcBef>
              <a:buFont typeface="Arial" panose="020B0604020202020204" pitchFamily="34" charset="0"/>
              <a:buChar char="•"/>
              <a:defRPr sz="3600" kern="1200">
                <a:solidFill>
                  <a:srgbClr val="00B0F0"/>
                </a:solidFill>
                <a:latin typeface="+mn-lt"/>
                <a:ea typeface="+mn-ea"/>
                <a:cs typeface="+mn-cs"/>
              </a:defRPr>
            </a:lvl2pPr>
            <a:lvl3pPr marL="1714128" indent="-342826" algn="l" defTabSz="1371302" rtl="0" eaLnBrk="1" latinLnBrk="0" hangingPunct="1">
              <a:lnSpc>
                <a:spcPct val="90000"/>
              </a:lnSpc>
              <a:spcBef>
                <a:spcPts val="750"/>
              </a:spcBef>
              <a:buFont typeface="Arial" panose="020B0604020202020204" pitchFamily="34" charset="0"/>
              <a:buChar char="•"/>
              <a:defRPr sz="3000" kern="1200">
                <a:solidFill>
                  <a:srgbClr val="25408F"/>
                </a:solidFill>
                <a:latin typeface="+mn-lt"/>
                <a:ea typeface="+mn-ea"/>
                <a:cs typeface="+mn-cs"/>
              </a:defRPr>
            </a:lvl3pPr>
            <a:lvl4pPr marL="2399780" indent="-342826" algn="l" defTabSz="1371302" rtl="0" eaLnBrk="1" latinLnBrk="0" hangingPunct="1">
              <a:lnSpc>
                <a:spcPct val="90000"/>
              </a:lnSpc>
              <a:spcBef>
                <a:spcPts val="750"/>
              </a:spcBef>
              <a:buFont typeface="Arial" panose="020B0604020202020204" pitchFamily="34" charset="0"/>
              <a:buChar char="•"/>
              <a:defRPr sz="2600" kern="1200">
                <a:solidFill>
                  <a:srgbClr val="00B0F0"/>
                </a:solidFill>
                <a:latin typeface="+mn-lt"/>
                <a:ea typeface="+mn-ea"/>
                <a:cs typeface="+mn-cs"/>
              </a:defRPr>
            </a:lvl4pPr>
            <a:lvl5pPr marL="3085432"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5pPr>
            <a:lvl6pPr marL="3771082"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6pPr>
            <a:lvl7pPr marL="4456734"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7pPr>
            <a:lvl8pPr marL="5142386"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8pPr>
            <a:lvl9pPr marL="5828038" indent="-342826" algn="l" defTabSz="1371302" rtl="0" eaLnBrk="1" latinLnBrk="0" hangingPunct="1">
              <a:lnSpc>
                <a:spcPct val="90000"/>
              </a:lnSpc>
              <a:spcBef>
                <a:spcPts val="750"/>
              </a:spcBef>
              <a:buFont typeface="Arial" panose="020B0604020202020204" pitchFamily="34" charset="0"/>
              <a:buChar char="•"/>
              <a:defRPr sz="2600" kern="1200">
                <a:solidFill>
                  <a:schemeClr val="tx1"/>
                </a:solidFill>
                <a:latin typeface="+mn-lt"/>
                <a:ea typeface="+mn-ea"/>
                <a:cs typeface="+mn-cs"/>
              </a:defRPr>
            </a:lvl9pPr>
          </a:lstStyle>
          <a:p>
            <a:pPr marL="0" indent="0" algn="ctr">
              <a:buNone/>
            </a:pPr>
            <a:r>
              <a:rPr lang="en-US" sz="5400" b="1" dirty="0">
                <a:solidFill>
                  <a:schemeClr val="tx1"/>
                </a:solidFill>
              </a:rPr>
              <a:t>Static</a:t>
            </a:r>
          </a:p>
          <a:p>
            <a:r>
              <a:rPr lang="en-US" dirty="0">
                <a:solidFill>
                  <a:schemeClr val="tx1"/>
                </a:solidFill>
              </a:rPr>
              <a:t>Every other document</a:t>
            </a:r>
          </a:p>
          <a:p>
            <a:r>
              <a:rPr lang="en-US" dirty="0">
                <a:solidFill>
                  <a:schemeClr val="tx1"/>
                </a:solidFill>
              </a:rPr>
              <a:t>Random formatting</a:t>
            </a:r>
          </a:p>
          <a:p>
            <a:r>
              <a:rPr lang="en-US" dirty="0">
                <a:solidFill>
                  <a:schemeClr val="tx1"/>
                </a:solidFill>
              </a:rPr>
              <a:t>Published or private</a:t>
            </a:r>
          </a:p>
          <a:p>
            <a:r>
              <a:rPr lang="en-US" dirty="0">
                <a:solidFill>
                  <a:schemeClr val="tx1"/>
                </a:solidFill>
              </a:rPr>
              <a:t>i.e. brochures, manuals data sheets</a:t>
            </a:r>
          </a:p>
        </p:txBody>
      </p:sp>
    </p:spTree>
    <p:extLst>
      <p:ext uri="{BB962C8B-B14F-4D97-AF65-F5344CB8AC3E}">
        <p14:creationId xmlns:p14="http://schemas.microsoft.com/office/powerpoint/2010/main" val="3225123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993EA8-84F5-4E3D-A0B8-0F5AF73DFC31}"/>
              </a:ext>
            </a:extLst>
          </p:cNvPr>
          <p:cNvSpPr>
            <a:spLocks noGrp="1"/>
          </p:cNvSpPr>
          <p:nvPr>
            <p:ph type="title"/>
          </p:nvPr>
        </p:nvSpPr>
        <p:spPr>
          <a:xfrm>
            <a:off x="3603812" y="293029"/>
            <a:ext cx="14619581" cy="1045718"/>
          </a:xfrm>
        </p:spPr>
        <p:txBody>
          <a:bodyPr/>
          <a:lstStyle/>
          <a:p>
            <a:pPr algn="ctr"/>
            <a:r>
              <a:rPr lang="en-US" b="1" dirty="0"/>
              <a:t>Transactional Documents</a:t>
            </a:r>
          </a:p>
        </p:txBody>
      </p:sp>
      <p:sp>
        <p:nvSpPr>
          <p:cNvPr id="5" name="Slide Number Placeholder 4">
            <a:extLst>
              <a:ext uri="{FF2B5EF4-FFF2-40B4-BE49-F238E27FC236}">
                <a16:creationId xmlns:a16="http://schemas.microsoft.com/office/drawing/2014/main" id="{145C5E02-5F7F-4705-A1D2-B08E2933636E}"/>
              </a:ext>
            </a:extLst>
          </p:cNvPr>
          <p:cNvSpPr>
            <a:spLocks noGrp="1"/>
          </p:cNvSpPr>
          <p:nvPr>
            <p:ph type="sldNum" sz="quarter" idx="12"/>
          </p:nvPr>
        </p:nvSpPr>
        <p:spPr>
          <a:xfrm>
            <a:off x="8610600" y="6356351"/>
            <a:ext cx="2743200" cy="365125"/>
          </a:xfrm>
          <a:prstGeom prst="rect">
            <a:avLst/>
          </a:prstGeom>
        </p:spPr>
        <p:txBody>
          <a:bodyPr vert="horz" lIns="137130" tIns="68566" rIns="137130" bIns="68566"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71371">
              <a:defRPr/>
            </a:pPr>
            <a:fld id="{C9F2E319-0919-499D-AD1F-7963255D1003}" type="slidenum">
              <a:rPr lang="id-ID" smtClean="0"/>
              <a:pPr/>
              <a:t>15</a:t>
            </a:fld>
            <a:endParaRPr lang="id-ID" dirty="0">
              <a:solidFill>
                <a:schemeClr val="bg1">
                  <a:lumMod val="50000"/>
                </a:schemeClr>
              </a:solidFill>
              <a:latin typeface="Calibri"/>
            </a:endParaRPr>
          </a:p>
        </p:txBody>
      </p:sp>
      <p:sp>
        <p:nvSpPr>
          <p:cNvPr id="7" name="Rectangle 6">
            <a:extLst>
              <a:ext uri="{FF2B5EF4-FFF2-40B4-BE49-F238E27FC236}">
                <a16:creationId xmlns:a16="http://schemas.microsoft.com/office/drawing/2014/main" id="{6146C9B4-2D93-48FC-A060-4E10235E309A}"/>
              </a:ext>
            </a:extLst>
          </p:cNvPr>
          <p:cNvSpPr/>
          <p:nvPr/>
        </p:nvSpPr>
        <p:spPr>
          <a:xfrm>
            <a:off x="431917" y="2371220"/>
            <a:ext cx="8589860" cy="5544878"/>
          </a:xfrm>
          <a:prstGeom prst="rect">
            <a:avLst/>
          </a:prstGeom>
        </p:spPr>
        <p:txBody>
          <a:bodyPr wrap="square">
            <a:noAutofit/>
          </a:bodyPr>
          <a:lstStyle/>
          <a:p>
            <a:pPr marL="571529" indent="-571529" defTabSz="1371669">
              <a:spcBef>
                <a:spcPct val="20000"/>
              </a:spcBef>
              <a:buFont typeface="Arial" panose="020B0604020202020204" pitchFamily="34" charset="0"/>
              <a:buChar char="•"/>
            </a:pPr>
            <a:r>
              <a:rPr lang="en-US" sz="4001" dirty="0">
                <a:solidFill>
                  <a:srgbClr val="25408F"/>
                </a:solidFill>
              </a:rPr>
              <a:t>Ideal for Automated conversion</a:t>
            </a:r>
          </a:p>
          <a:p>
            <a:pPr marL="1114481" lvl="1" indent="-428646" defTabSz="1371669">
              <a:spcBef>
                <a:spcPct val="20000"/>
              </a:spcBef>
              <a:buFont typeface="Arial" pitchFamily="34" charset="0"/>
              <a:buChar char="–"/>
            </a:pPr>
            <a:r>
              <a:rPr lang="en-US" sz="3600" dirty="0"/>
              <a:t>Template Utilization</a:t>
            </a:r>
          </a:p>
          <a:p>
            <a:pPr marL="1114481" lvl="1" indent="-428646" defTabSz="1371669">
              <a:spcBef>
                <a:spcPct val="20000"/>
              </a:spcBef>
              <a:buFont typeface="Arial" pitchFamily="34" charset="0"/>
              <a:buChar char="–"/>
            </a:pPr>
            <a:r>
              <a:rPr lang="en-US" sz="3600" dirty="0"/>
              <a:t>Batch and dynamic (archive retrieval)</a:t>
            </a:r>
          </a:p>
          <a:p>
            <a:pPr marL="1114481" lvl="1" indent="-428646" defTabSz="1371669">
              <a:spcBef>
                <a:spcPct val="20000"/>
              </a:spcBef>
              <a:buFont typeface="Arial" pitchFamily="34" charset="0"/>
              <a:buChar char="–"/>
            </a:pPr>
            <a:r>
              <a:rPr lang="en-US" sz="3600" dirty="0"/>
              <a:t>Document remediation</a:t>
            </a:r>
          </a:p>
        </p:txBody>
      </p:sp>
      <p:grpSp>
        <p:nvGrpSpPr>
          <p:cNvPr id="4" name="Group 3" descr="Statement samples for transactional documents">
            <a:extLst>
              <a:ext uri="{FF2B5EF4-FFF2-40B4-BE49-F238E27FC236}">
                <a16:creationId xmlns:a16="http://schemas.microsoft.com/office/drawing/2014/main" id="{AFCBD447-FDEE-47FD-AB4D-1ABCD01EC0C4}"/>
              </a:ext>
            </a:extLst>
          </p:cNvPr>
          <p:cNvGrpSpPr/>
          <p:nvPr/>
        </p:nvGrpSpPr>
        <p:grpSpPr>
          <a:xfrm>
            <a:off x="9425197" y="2157557"/>
            <a:ext cx="8269957" cy="6790458"/>
            <a:chOff x="9443126" y="1763116"/>
            <a:chExt cx="8269957" cy="6790458"/>
          </a:xfrm>
        </p:grpSpPr>
        <p:pic>
          <p:nvPicPr>
            <p:cNvPr id="8" name="Picture 7" descr="A screenshot of a cell phone&#10;&#10;Description automatically generated">
              <a:extLst>
                <a:ext uri="{FF2B5EF4-FFF2-40B4-BE49-F238E27FC236}">
                  <a16:creationId xmlns:a16="http://schemas.microsoft.com/office/drawing/2014/main" id="{85089C04-D562-49A1-B69D-6E620D9691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856829">
              <a:off x="9443126" y="1763116"/>
              <a:ext cx="5464013" cy="4220753"/>
            </a:xfrm>
            <a:prstGeom prst="rect">
              <a:avLst/>
            </a:prstGeom>
            <a:ln>
              <a:solidFill>
                <a:schemeClr val="accent1"/>
              </a:solidFill>
            </a:ln>
          </p:spPr>
        </p:pic>
        <p:pic>
          <p:nvPicPr>
            <p:cNvPr id="9" name="Picture 8" descr="A screenshot of a cell phone&#10;&#10;Description automatically generated">
              <a:extLst>
                <a:ext uri="{FF2B5EF4-FFF2-40B4-BE49-F238E27FC236}">
                  <a16:creationId xmlns:a16="http://schemas.microsoft.com/office/drawing/2014/main" id="{E0693795-3E39-4372-A1C0-2772CCB08F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239722">
              <a:off x="12532657" y="2842072"/>
              <a:ext cx="5180426" cy="3776699"/>
            </a:xfrm>
            <a:prstGeom prst="rect">
              <a:avLst/>
            </a:prstGeom>
            <a:ln>
              <a:solidFill>
                <a:schemeClr val="accent1"/>
              </a:solidFill>
            </a:ln>
          </p:spPr>
        </p:pic>
        <p:pic>
          <p:nvPicPr>
            <p:cNvPr id="10" name="Picture 9" descr="A screenshot of a cell phone&#10;&#10;Description automatically generated">
              <a:extLst>
                <a:ext uri="{FF2B5EF4-FFF2-40B4-BE49-F238E27FC236}">
                  <a16:creationId xmlns:a16="http://schemas.microsoft.com/office/drawing/2014/main" id="{FB6C1AC5-5B74-45E6-A9E2-89C1BF0C114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1112949" y="3180661"/>
              <a:ext cx="3761039" cy="5372913"/>
            </a:xfrm>
            <a:prstGeom prst="rect">
              <a:avLst/>
            </a:prstGeom>
            <a:ln>
              <a:solidFill>
                <a:schemeClr val="accent1"/>
              </a:solidFill>
            </a:ln>
          </p:spPr>
        </p:pic>
      </p:grpSp>
    </p:spTree>
    <p:extLst>
      <p:ext uri="{BB962C8B-B14F-4D97-AF65-F5344CB8AC3E}">
        <p14:creationId xmlns:p14="http://schemas.microsoft.com/office/powerpoint/2010/main" val="243390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wipe(up)">
                                      <p:cBhvr>
                                        <p:cTn id="9" dur="500"/>
                                        <p:tgtEl>
                                          <p:spTgt spid="7">
                                            <p:txEl>
                                              <p:pRg st="0" end="0"/>
                                            </p:txEl>
                                          </p:spTgt>
                                        </p:tgtEl>
                                      </p:cBhvr>
                                    </p:animEffect>
                                  </p:childTnLst>
                                </p:cTn>
                              </p:par>
                              <p:par>
                                <p:cTn id="10" presetID="22" presetClass="entr" presetSubtype="1"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up)">
                                      <p:cBhvr>
                                        <p:cTn id="1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7CBD9F-4A4D-4677-87D4-93CC07BD218B}"/>
              </a:ext>
            </a:extLst>
          </p:cNvPr>
          <p:cNvSpPr>
            <a:spLocks noGrp="1"/>
          </p:cNvSpPr>
          <p:nvPr>
            <p:ph type="title"/>
          </p:nvPr>
        </p:nvSpPr>
        <p:spPr/>
        <p:txBody>
          <a:bodyPr/>
          <a:lstStyle/>
          <a:p>
            <a:pPr algn="ctr"/>
            <a:r>
              <a:rPr lang="en-US" b="1" dirty="0"/>
              <a:t>Static Documents</a:t>
            </a:r>
          </a:p>
        </p:txBody>
      </p:sp>
      <p:sp>
        <p:nvSpPr>
          <p:cNvPr id="6" name="Rectangle 5">
            <a:extLst>
              <a:ext uri="{FF2B5EF4-FFF2-40B4-BE49-F238E27FC236}">
                <a16:creationId xmlns:a16="http://schemas.microsoft.com/office/drawing/2014/main" id="{9C800065-FFDC-4261-AE6E-4B33F2D48D7F}"/>
              </a:ext>
            </a:extLst>
          </p:cNvPr>
          <p:cNvSpPr/>
          <p:nvPr/>
        </p:nvSpPr>
        <p:spPr>
          <a:xfrm>
            <a:off x="633127" y="1957349"/>
            <a:ext cx="7506826" cy="6372303"/>
          </a:xfrm>
          <a:prstGeom prst="rect">
            <a:avLst/>
          </a:prstGeom>
        </p:spPr>
        <p:txBody>
          <a:bodyPr wrap="square">
            <a:noAutofit/>
          </a:bodyPr>
          <a:lstStyle/>
          <a:p>
            <a:pPr marL="685800" indent="-685800" defTabSz="2057400">
              <a:spcBef>
                <a:spcPct val="20000"/>
              </a:spcBef>
              <a:buFont typeface="Arial" pitchFamily="34" charset="0"/>
              <a:buChar char="•"/>
            </a:pPr>
            <a:r>
              <a:rPr lang="en-US" sz="4200" dirty="0">
                <a:solidFill>
                  <a:srgbClr val="25408F"/>
                </a:solidFill>
              </a:rPr>
              <a:t>Can Use Automated Conversion</a:t>
            </a:r>
          </a:p>
          <a:p>
            <a:pPr marL="1885728" lvl="1" indent="-857250" defTabSz="2057400">
              <a:spcBef>
                <a:spcPct val="20000"/>
              </a:spcBef>
              <a:buFont typeface="Calibri" panose="020F0502020204030204" pitchFamily="34" charset="0"/>
              <a:buChar char="⁻"/>
            </a:pPr>
            <a:r>
              <a:rPr lang="en-US" sz="4200" dirty="0">
                <a:solidFill>
                  <a:srgbClr val="25408F"/>
                </a:solidFill>
              </a:rPr>
              <a:t>On premises software</a:t>
            </a:r>
          </a:p>
          <a:p>
            <a:pPr marL="1885728" lvl="1" indent="-857250" defTabSz="2057400">
              <a:spcBef>
                <a:spcPct val="20000"/>
              </a:spcBef>
              <a:buFont typeface="Calibri" panose="020F0502020204030204" pitchFamily="34" charset="0"/>
              <a:buChar char="⁻"/>
            </a:pPr>
            <a:r>
              <a:rPr lang="en-US" sz="4200" dirty="0">
                <a:solidFill>
                  <a:srgbClr val="25408F"/>
                </a:solidFill>
              </a:rPr>
              <a:t>SaaS Cloud-based</a:t>
            </a:r>
          </a:p>
          <a:p>
            <a:pPr marL="685800" indent="-685800" defTabSz="2057400">
              <a:spcBef>
                <a:spcPct val="20000"/>
              </a:spcBef>
              <a:buFont typeface="Arial" pitchFamily="34" charset="0"/>
              <a:buChar char="•"/>
            </a:pPr>
            <a:r>
              <a:rPr lang="en-US" sz="4200" dirty="0">
                <a:solidFill>
                  <a:srgbClr val="25408F"/>
                </a:solidFill>
              </a:rPr>
              <a:t>Document Validation</a:t>
            </a:r>
          </a:p>
        </p:txBody>
      </p:sp>
      <p:grpSp>
        <p:nvGrpSpPr>
          <p:cNvPr id="2" name="Group 1" descr="Published document samples of static documents">
            <a:extLst>
              <a:ext uri="{FF2B5EF4-FFF2-40B4-BE49-F238E27FC236}">
                <a16:creationId xmlns:a16="http://schemas.microsoft.com/office/drawing/2014/main" id="{9D456B47-E32F-4AA3-8637-BC053CF69891}"/>
              </a:ext>
            </a:extLst>
          </p:cNvPr>
          <p:cNvGrpSpPr/>
          <p:nvPr/>
        </p:nvGrpSpPr>
        <p:grpSpPr>
          <a:xfrm>
            <a:off x="7577913" y="1893269"/>
            <a:ext cx="8102244" cy="6814467"/>
            <a:chOff x="7577913" y="1642259"/>
            <a:chExt cx="8102244" cy="6814467"/>
          </a:xfrm>
        </p:grpSpPr>
        <p:pic>
          <p:nvPicPr>
            <p:cNvPr id="7" name="Picture 6">
              <a:extLst>
                <a:ext uri="{FF2B5EF4-FFF2-40B4-BE49-F238E27FC236}">
                  <a16:creationId xmlns:a16="http://schemas.microsoft.com/office/drawing/2014/main" id="{9E2B669E-2B1A-4F40-A4D9-3607D7AEA03E}"/>
                </a:ext>
              </a:extLst>
            </p:cNvPr>
            <p:cNvPicPr>
              <a:picLocks noChangeAspect="1"/>
            </p:cNvPicPr>
            <p:nvPr/>
          </p:nvPicPr>
          <p:blipFill>
            <a:blip r:embed="rId2"/>
            <a:stretch>
              <a:fillRect/>
            </a:stretch>
          </p:blipFill>
          <p:spPr>
            <a:xfrm rot="932346">
              <a:off x="11188228" y="1642259"/>
              <a:ext cx="4491929" cy="5272583"/>
            </a:xfrm>
            <a:prstGeom prst="rect">
              <a:avLst/>
            </a:prstGeom>
            <a:ln>
              <a:solidFill>
                <a:schemeClr val="accent1"/>
              </a:solidFill>
            </a:ln>
          </p:spPr>
        </p:pic>
        <p:pic>
          <p:nvPicPr>
            <p:cNvPr id="8" name="Picture 7">
              <a:extLst>
                <a:ext uri="{FF2B5EF4-FFF2-40B4-BE49-F238E27FC236}">
                  <a16:creationId xmlns:a16="http://schemas.microsoft.com/office/drawing/2014/main" id="{75F7E16B-1908-4E64-AD10-A634491AA286}"/>
                </a:ext>
              </a:extLst>
            </p:cNvPr>
            <p:cNvPicPr>
              <a:picLocks noChangeAspect="1"/>
            </p:cNvPicPr>
            <p:nvPr/>
          </p:nvPicPr>
          <p:blipFill>
            <a:blip r:embed="rId3"/>
            <a:stretch>
              <a:fillRect/>
            </a:stretch>
          </p:blipFill>
          <p:spPr>
            <a:xfrm rot="216144">
              <a:off x="7577913" y="2183321"/>
              <a:ext cx="4516473" cy="5986566"/>
            </a:xfrm>
            <a:prstGeom prst="rect">
              <a:avLst/>
            </a:prstGeom>
            <a:ln>
              <a:solidFill>
                <a:schemeClr val="accent1"/>
              </a:solidFill>
            </a:ln>
          </p:spPr>
        </p:pic>
        <p:pic>
          <p:nvPicPr>
            <p:cNvPr id="9" name="Picture 8" descr="A screenshot of a social media post&#10;&#10;Description automatically generated">
              <a:extLst>
                <a:ext uri="{FF2B5EF4-FFF2-40B4-BE49-F238E27FC236}">
                  <a16:creationId xmlns:a16="http://schemas.microsoft.com/office/drawing/2014/main" id="{3E271D7A-6367-40A3-B729-7B84FC851D6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236382">
              <a:off x="11170958" y="3404919"/>
              <a:ext cx="3962201" cy="5051807"/>
            </a:xfrm>
            <a:prstGeom prst="rect">
              <a:avLst/>
            </a:prstGeom>
            <a:ln>
              <a:solidFill>
                <a:schemeClr val="accent1"/>
              </a:solidFill>
            </a:ln>
          </p:spPr>
        </p:pic>
      </p:grpSp>
    </p:spTree>
    <p:extLst>
      <p:ext uri="{BB962C8B-B14F-4D97-AF65-F5344CB8AC3E}">
        <p14:creationId xmlns:p14="http://schemas.microsoft.com/office/powerpoint/2010/main" val="388354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up)">
                                      <p:cBhvr>
                                        <p:cTn id="10" dur="500"/>
                                        <p:tgtEl>
                                          <p:spTgt spid="6">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up)">
                                      <p:cBhvr>
                                        <p:cTn id="13" dur="500"/>
                                        <p:tgtEl>
                                          <p:spTgt spid="6">
                                            <p:txEl>
                                              <p:pRg st="1" end="1"/>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up)">
                                      <p:cBhvr>
                                        <p:cTn id="16" dur="500"/>
                                        <p:tgtEl>
                                          <p:spTgt spid="6">
                                            <p:txEl>
                                              <p:pRg st="2" end="2"/>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up)">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342-6588-43D6-98F9-097A0F57727B}"/>
              </a:ext>
            </a:extLst>
          </p:cNvPr>
          <p:cNvSpPr>
            <a:spLocks noGrp="1"/>
          </p:cNvSpPr>
          <p:nvPr>
            <p:ph type="title"/>
          </p:nvPr>
        </p:nvSpPr>
        <p:spPr>
          <a:xfrm>
            <a:off x="573741" y="848842"/>
            <a:ext cx="17649652" cy="1045718"/>
          </a:xfrm>
        </p:spPr>
        <p:txBody>
          <a:bodyPr/>
          <a:lstStyle/>
          <a:p>
            <a:r>
              <a:rPr lang="en-US" b="1" dirty="0"/>
              <a:t>Accessible Document Generation Best Practices</a:t>
            </a:r>
          </a:p>
        </p:txBody>
      </p:sp>
      <p:sp>
        <p:nvSpPr>
          <p:cNvPr id="3" name="Content Placeholder 2">
            <a:extLst>
              <a:ext uri="{FF2B5EF4-FFF2-40B4-BE49-F238E27FC236}">
                <a16:creationId xmlns:a16="http://schemas.microsoft.com/office/drawing/2014/main" id="{5850D43B-EE7C-4D4A-A416-30930FBBCB4E}"/>
              </a:ext>
            </a:extLst>
          </p:cNvPr>
          <p:cNvSpPr>
            <a:spLocks noGrp="1"/>
          </p:cNvSpPr>
          <p:nvPr>
            <p:ph idx="1"/>
          </p:nvPr>
        </p:nvSpPr>
        <p:spPr>
          <a:xfrm>
            <a:off x="735106" y="2079812"/>
            <a:ext cx="16295594" cy="6825649"/>
          </a:xfrm>
        </p:spPr>
        <p:txBody>
          <a:bodyPr/>
          <a:lstStyle/>
          <a:p>
            <a:pPr>
              <a:buFont typeface="Courier New" panose="02070309020205020404" pitchFamily="49" charset="0"/>
              <a:buChar char="o"/>
            </a:pPr>
            <a:r>
              <a:rPr lang="en-US" dirty="0"/>
              <a:t>Determine best workflow for your environment</a:t>
            </a:r>
          </a:p>
          <a:p>
            <a:pPr lvl="1"/>
            <a:r>
              <a:rPr lang="en-US" dirty="0"/>
              <a:t>In-house</a:t>
            </a:r>
          </a:p>
          <a:p>
            <a:pPr lvl="1"/>
            <a:r>
              <a:rPr lang="en-US" dirty="0"/>
              <a:t>Outsource</a:t>
            </a:r>
          </a:p>
          <a:p>
            <a:pPr>
              <a:buFont typeface="Courier New" panose="02070309020205020404" pitchFamily="49" charset="0"/>
              <a:buChar char="o"/>
            </a:pPr>
            <a:r>
              <a:rPr lang="en-US" dirty="0"/>
              <a:t>Make the documents accessible from creation</a:t>
            </a:r>
          </a:p>
          <a:p>
            <a:pPr lvl="1"/>
            <a:r>
              <a:rPr lang="en-US" dirty="0"/>
              <a:t>Use applications that have document accessibility capabilities</a:t>
            </a:r>
          </a:p>
          <a:p>
            <a:pPr lvl="1"/>
            <a:r>
              <a:rPr lang="en-US" dirty="0"/>
              <a:t>Word, Power Point, etc. all have a process for this</a:t>
            </a:r>
          </a:p>
          <a:p>
            <a:pPr>
              <a:buFont typeface="Courier New" panose="02070309020205020404" pitchFamily="49" charset="0"/>
              <a:buChar char="o"/>
            </a:pPr>
            <a:r>
              <a:rPr lang="en-US" dirty="0"/>
              <a:t>Remediate fully composed documents</a:t>
            </a:r>
          </a:p>
          <a:p>
            <a:pPr lvl="1"/>
            <a:r>
              <a:rPr lang="en-US" dirty="0"/>
              <a:t>Easy to use and maintain</a:t>
            </a:r>
          </a:p>
          <a:p>
            <a:pPr lvl="1"/>
            <a:r>
              <a:rPr lang="en-US" dirty="0"/>
              <a:t>Fitting for your type of documents</a:t>
            </a:r>
          </a:p>
        </p:txBody>
      </p:sp>
    </p:spTree>
    <p:extLst>
      <p:ext uri="{BB962C8B-B14F-4D97-AF65-F5344CB8AC3E}">
        <p14:creationId xmlns:p14="http://schemas.microsoft.com/office/powerpoint/2010/main" val="2645313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6086D9-86B5-4BBA-92D3-2943E37474AC}"/>
              </a:ext>
            </a:extLst>
          </p:cNvPr>
          <p:cNvSpPr>
            <a:spLocks noGrp="1"/>
          </p:cNvSpPr>
          <p:nvPr>
            <p:ph type="title"/>
          </p:nvPr>
        </p:nvSpPr>
        <p:spPr>
          <a:xfrm>
            <a:off x="2492188" y="997751"/>
            <a:ext cx="14081699" cy="1045718"/>
          </a:xfrm>
        </p:spPr>
        <p:txBody>
          <a:bodyPr/>
          <a:lstStyle/>
          <a:p>
            <a:r>
              <a:rPr lang="en-US" b="1" dirty="0"/>
              <a:t>Create a Plan</a:t>
            </a:r>
          </a:p>
        </p:txBody>
      </p:sp>
      <p:sp>
        <p:nvSpPr>
          <p:cNvPr id="2" name="Content Placeholder 1">
            <a:extLst>
              <a:ext uri="{FF2B5EF4-FFF2-40B4-BE49-F238E27FC236}">
                <a16:creationId xmlns:a16="http://schemas.microsoft.com/office/drawing/2014/main" id="{18009F9D-3C19-4507-A697-39290988D4F5}"/>
              </a:ext>
            </a:extLst>
          </p:cNvPr>
          <p:cNvSpPr>
            <a:spLocks noGrp="1"/>
          </p:cNvSpPr>
          <p:nvPr>
            <p:ph idx="1"/>
          </p:nvPr>
        </p:nvSpPr>
        <p:spPr>
          <a:xfrm>
            <a:off x="1257300" y="2182627"/>
            <a:ext cx="15773400" cy="6167023"/>
          </a:xfrm>
        </p:spPr>
        <p:txBody>
          <a:bodyPr/>
          <a:lstStyle/>
          <a:p>
            <a:endParaRPr lang="en-US" dirty="0"/>
          </a:p>
          <a:p>
            <a:r>
              <a:rPr lang="en-US" dirty="0"/>
              <a:t>Create a Culture of Inclusion (Accessibility)</a:t>
            </a:r>
          </a:p>
          <a:p>
            <a:pPr lvl="1"/>
            <a:r>
              <a:rPr lang="en-US" dirty="0"/>
              <a:t>Inclusion by design</a:t>
            </a:r>
          </a:p>
          <a:p>
            <a:pPr lvl="1"/>
            <a:r>
              <a:rPr lang="en-US" dirty="0"/>
              <a:t>10X the cost to retrofit – based on dev system background</a:t>
            </a:r>
          </a:p>
          <a:p>
            <a:r>
              <a:rPr lang="en-US" dirty="0"/>
              <a:t>Build everything with accessibility in mind – good for all</a:t>
            </a:r>
          </a:p>
          <a:p>
            <a:pPr lvl="1"/>
            <a:r>
              <a:rPr lang="en-US" dirty="0"/>
              <a:t>Consider automatic opening doors</a:t>
            </a:r>
          </a:p>
          <a:p>
            <a:pPr lvl="1"/>
            <a:r>
              <a:rPr lang="en-US" dirty="0"/>
              <a:t>Curb ramps</a:t>
            </a:r>
          </a:p>
          <a:p>
            <a:r>
              <a:rPr lang="en-US" dirty="0"/>
              <a:t>Budget for accessibility</a:t>
            </a:r>
          </a:p>
          <a:p>
            <a:pPr lvl="1"/>
            <a:endParaRPr lang="en-US" dirty="0"/>
          </a:p>
        </p:txBody>
      </p:sp>
    </p:spTree>
    <p:extLst>
      <p:ext uri="{BB962C8B-B14F-4D97-AF65-F5344CB8AC3E}">
        <p14:creationId xmlns:p14="http://schemas.microsoft.com/office/powerpoint/2010/main" val="609304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1EECF514-DECF-4877-8077-14B35323B4C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6075964"/>
              </p:ext>
            </p:extLst>
          </p:nvPr>
        </p:nvGraphicFramePr>
        <p:xfrm>
          <a:off x="395374" y="2330401"/>
          <a:ext cx="9358226" cy="6878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678D902-2D86-4AE5-84DF-5AFF9376DFB6}"/>
              </a:ext>
            </a:extLst>
          </p:cNvPr>
          <p:cNvSpPr>
            <a:spLocks noGrp="1"/>
          </p:cNvSpPr>
          <p:nvPr>
            <p:ph type="title"/>
          </p:nvPr>
        </p:nvSpPr>
        <p:spPr>
          <a:xfrm>
            <a:off x="3675529" y="203384"/>
            <a:ext cx="14547864" cy="1045718"/>
          </a:xfrm>
        </p:spPr>
        <p:txBody>
          <a:bodyPr>
            <a:normAutofit/>
          </a:bodyPr>
          <a:lstStyle/>
          <a:p>
            <a:r>
              <a:rPr lang="en-US" dirty="0"/>
              <a:t>Remediation Options</a:t>
            </a:r>
          </a:p>
        </p:txBody>
      </p:sp>
      <p:grpSp>
        <p:nvGrpSpPr>
          <p:cNvPr id="12" name="Group 11" descr="Diagram showing alternate formats">
            <a:extLst>
              <a:ext uri="{FF2B5EF4-FFF2-40B4-BE49-F238E27FC236}">
                <a16:creationId xmlns:a16="http://schemas.microsoft.com/office/drawing/2014/main" id="{49A679D7-034D-42CF-ADC6-EEB398231129}"/>
              </a:ext>
            </a:extLst>
          </p:cNvPr>
          <p:cNvGrpSpPr/>
          <p:nvPr/>
        </p:nvGrpSpPr>
        <p:grpSpPr>
          <a:xfrm>
            <a:off x="9518664" y="1440714"/>
            <a:ext cx="8686800" cy="6938592"/>
            <a:chOff x="9518664" y="1440714"/>
            <a:chExt cx="8686800" cy="6938592"/>
          </a:xfrm>
        </p:grpSpPr>
        <p:pic>
          <p:nvPicPr>
            <p:cNvPr id="10" name="Picture 9" descr="MasterOne_noLogo_noSubtext_2017.pdf - Adobe Acrobat Reader DC">
              <a:extLst>
                <a:ext uri="{FF2B5EF4-FFF2-40B4-BE49-F238E27FC236}">
                  <a16:creationId xmlns:a16="http://schemas.microsoft.com/office/drawing/2014/main" id="{6A342914-32B4-4D54-BC85-8635C835EEE7}"/>
                </a:ext>
              </a:extLst>
            </p:cNvPr>
            <p:cNvPicPr>
              <a:picLocks noChangeAspect="1"/>
            </p:cNvPicPr>
            <p:nvPr/>
          </p:nvPicPr>
          <p:blipFill rotWithShape="1">
            <a:blip r:embed="rId8">
              <a:extLst>
                <a:ext uri="{28A0092B-C50C-407E-A947-70E740481C1C}">
                  <a14:useLocalDpi xmlns:a14="http://schemas.microsoft.com/office/drawing/2010/main" val="0"/>
                </a:ext>
              </a:extLst>
            </a:blip>
            <a:srcRect l="15787" t="16854" r="27785"/>
            <a:stretch/>
          </p:blipFill>
          <p:spPr>
            <a:xfrm>
              <a:off x="9518664" y="1440714"/>
              <a:ext cx="8686800" cy="6938592"/>
            </a:xfrm>
            <a:prstGeom prst="rect">
              <a:avLst/>
            </a:prstGeom>
            <a:ln>
              <a:noFill/>
            </a:ln>
          </p:spPr>
        </p:pic>
        <p:pic>
          <p:nvPicPr>
            <p:cNvPr id="5" name="Picture 4" descr="A close up of a logo&#10;&#10;Description automatically generated">
              <a:extLst>
                <a:ext uri="{FF2B5EF4-FFF2-40B4-BE49-F238E27FC236}">
                  <a16:creationId xmlns:a16="http://schemas.microsoft.com/office/drawing/2014/main" id="{3C581ADD-4F54-4FC8-99D2-5DA0FF6B6D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08461" y="3113761"/>
              <a:ext cx="983540" cy="1205058"/>
            </a:xfrm>
            <a:prstGeom prst="rect">
              <a:avLst/>
            </a:prstGeom>
          </p:spPr>
        </p:pic>
        <p:pic>
          <p:nvPicPr>
            <p:cNvPr id="11" name="Picture 10" descr="A close up of a sign&#10;&#10;Description automatically generated">
              <a:extLst>
                <a:ext uri="{FF2B5EF4-FFF2-40B4-BE49-F238E27FC236}">
                  <a16:creationId xmlns:a16="http://schemas.microsoft.com/office/drawing/2014/main" id="{0D45C489-D07F-4200-8817-71350FB01C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50826" y="5365737"/>
              <a:ext cx="1079284" cy="1106781"/>
            </a:xfrm>
            <a:prstGeom prst="rect">
              <a:avLst/>
            </a:prstGeom>
          </p:spPr>
        </p:pic>
      </p:grpSp>
    </p:spTree>
    <p:extLst>
      <p:ext uri="{BB962C8B-B14F-4D97-AF65-F5344CB8AC3E}">
        <p14:creationId xmlns:p14="http://schemas.microsoft.com/office/powerpoint/2010/main" val="297173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dgm id="{91C94D6D-3A2A-4C0C-88B9-CEF49D56F42F}"/>
                                            </p:graphicEl>
                                          </p:spTgt>
                                        </p:tgtEl>
                                        <p:attrNameLst>
                                          <p:attrName>style.visibility</p:attrName>
                                        </p:attrNameLst>
                                      </p:cBhvr>
                                      <p:to>
                                        <p:strVal val="visible"/>
                                      </p:to>
                                    </p:set>
                                    <p:animEffect transition="in" filter="wipe(left)">
                                      <p:cBhvr>
                                        <p:cTn id="7" dur="500"/>
                                        <p:tgtEl>
                                          <p:spTgt spid="9">
                                            <p:graphicEl>
                                              <a:dgm id="{91C94D6D-3A2A-4C0C-88B9-CEF49D56F42F}"/>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graphicEl>
                                              <a:dgm id="{417FBC3C-63E3-4ED2-AE4D-D4CA100B4BFD}"/>
                                            </p:graphicEl>
                                          </p:spTgt>
                                        </p:tgtEl>
                                        <p:attrNameLst>
                                          <p:attrName>style.visibility</p:attrName>
                                        </p:attrNameLst>
                                      </p:cBhvr>
                                      <p:to>
                                        <p:strVal val="visible"/>
                                      </p:to>
                                    </p:set>
                                    <p:animEffect transition="in" filter="wipe(left)">
                                      <p:cBhvr>
                                        <p:cTn id="10" dur="500"/>
                                        <p:tgtEl>
                                          <p:spTgt spid="9">
                                            <p:graphicEl>
                                              <a:dgm id="{417FBC3C-63E3-4ED2-AE4D-D4CA100B4BF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graphicEl>
                                              <a:dgm id="{BB74D5B6-B8D7-4E0F-B1CB-DF65B95727AF}"/>
                                            </p:graphicEl>
                                          </p:spTgt>
                                        </p:tgtEl>
                                        <p:attrNameLst>
                                          <p:attrName>style.visibility</p:attrName>
                                        </p:attrNameLst>
                                      </p:cBhvr>
                                      <p:to>
                                        <p:strVal val="visible"/>
                                      </p:to>
                                    </p:set>
                                    <p:animEffect transition="in" filter="wipe(left)">
                                      <p:cBhvr>
                                        <p:cTn id="15" dur="500"/>
                                        <p:tgtEl>
                                          <p:spTgt spid="9">
                                            <p:graphicEl>
                                              <a:dgm id="{BB74D5B6-B8D7-4E0F-B1CB-DF65B95727AF}"/>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graphicEl>
                                              <a:dgm id="{630DB158-2FAE-4891-9C0D-CBE5E8B2A906}"/>
                                            </p:graphicEl>
                                          </p:spTgt>
                                        </p:tgtEl>
                                        <p:attrNameLst>
                                          <p:attrName>style.visibility</p:attrName>
                                        </p:attrNameLst>
                                      </p:cBhvr>
                                      <p:to>
                                        <p:strVal val="visible"/>
                                      </p:to>
                                    </p:set>
                                    <p:animEffect transition="in" filter="wipe(left)">
                                      <p:cBhvr>
                                        <p:cTn id="18" dur="500"/>
                                        <p:tgtEl>
                                          <p:spTgt spid="9">
                                            <p:graphicEl>
                                              <a:dgm id="{630DB158-2FAE-4891-9C0D-CBE5E8B2A9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AtOnc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3CE80F-0164-4B2A-B871-8E661AACE904}"/>
              </a:ext>
            </a:extLst>
          </p:cNvPr>
          <p:cNvSpPr>
            <a:spLocks noGrp="1"/>
          </p:cNvSpPr>
          <p:nvPr>
            <p:ph type="title"/>
          </p:nvPr>
        </p:nvSpPr>
        <p:spPr>
          <a:xfrm>
            <a:off x="1052232" y="999771"/>
            <a:ext cx="8309598" cy="1045718"/>
          </a:xfrm>
          <a:prstGeom prst="rect">
            <a:avLst/>
          </a:prstGeom>
        </p:spPr>
        <p:txBody>
          <a:bodyPr anchor="ctr">
            <a:normAutofit/>
          </a:bodyPr>
          <a:lstStyle/>
          <a:p>
            <a:pPr algn="l"/>
            <a:r>
              <a:rPr lang="en-US" b="1" dirty="0"/>
              <a:t>Agenda</a:t>
            </a:r>
          </a:p>
        </p:txBody>
      </p:sp>
      <p:sp>
        <p:nvSpPr>
          <p:cNvPr id="10" name="Subtitle 1">
            <a:extLst>
              <a:ext uri="{FF2B5EF4-FFF2-40B4-BE49-F238E27FC236}">
                <a16:creationId xmlns:a16="http://schemas.microsoft.com/office/drawing/2014/main" id="{C71A24D5-E019-4243-B736-16D1F003FBBF}"/>
              </a:ext>
            </a:extLst>
          </p:cNvPr>
          <p:cNvSpPr>
            <a:spLocks noGrp="1"/>
          </p:cNvSpPr>
          <p:nvPr>
            <p:ph type="subTitle" idx="1"/>
          </p:nvPr>
        </p:nvSpPr>
        <p:spPr>
          <a:xfrm>
            <a:off x="1600200" y="2045489"/>
            <a:ext cx="15289306" cy="6498436"/>
          </a:xfrm>
        </p:spPr>
        <p:txBody>
          <a:bodyPr>
            <a:normAutofit lnSpcReduction="10000"/>
          </a:bodyPr>
          <a:lstStyle/>
          <a:p>
            <a:pPr marL="571500" indent="-571500" algn="l">
              <a:buFont typeface="Courier New" panose="02070309020205020404" pitchFamily="49" charset="0"/>
              <a:buChar char="o"/>
            </a:pPr>
            <a:r>
              <a:rPr lang="en-US" dirty="0"/>
              <a:t>Understanding Document Accessibility</a:t>
            </a:r>
          </a:p>
          <a:p>
            <a:pPr marL="1257300" lvl="1" indent="-571500" algn="l">
              <a:buFont typeface="Arial" panose="020B0604020202020204" pitchFamily="34" charset="0"/>
              <a:buChar char="•"/>
            </a:pPr>
            <a:r>
              <a:rPr lang="en-US" sz="3400" dirty="0"/>
              <a:t>Why It’s Important</a:t>
            </a:r>
          </a:p>
          <a:p>
            <a:pPr marL="1257300" lvl="1" indent="-571500" algn="l">
              <a:buFont typeface="Arial" panose="020B0604020202020204" pitchFamily="34" charset="0"/>
              <a:buChar char="•"/>
            </a:pPr>
            <a:r>
              <a:rPr lang="en-US" sz="3400" dirty="0"/>
              <a:t>Digital and Physical Formats</a:t>
            </a:r>
          </a:p>
          <a:p>
            <a:pPr marL="1257300" lvl="1" indent="-571500" algn="l">
              <a:buFont typeface="Arial" panose="020B0604020202020204" pitchFamily="34" charset="0"/>
              <a:buChar char="•"/>
            </a:pPr>
            <a:r>
              <a:rPr lang="en-US" sz="3400" dirty="0"/>
              <a:t>Accessible Document Structure</a:t>
            </a:r>
          </a:p>
          <a:p>
            <a:pPr marL="1257300" lvl="1" indent="-571500" algn="l">
              <a:buFont typeface="Arial" panose="020B0604020202020204" pitchFamily="34" charset="0"/>
              <a:buChar char="•"/>
            </a:pPr>
            <a:r>
              <a:rPr lang="en-US" sz="3400" dirty="0"/>
              <a:t>Assistive Technologies</a:t>
            </a:r>
          </a:p>
          <a:p>
            <a:pPr marL="571500" indent="-571500" algn="l">
              <a:buFont typeface="Courier New" panose="02070309020205020404" pitchFamily="49" charset="0"/>
              <a:buChar char="o"/>
            </a:pPr>
            <a:r>
              <a:rPr lang="en-US" dirty="0"/>
              <a:t>How to Implement Inclusive Documents</a:t>
            </a:r>
          </a:p>
          <a:p>
            <a:pPr marL="1257300" lvl="1" indent="-571500" algn="l">
              <a:buFont typeface="Arial" panose="020B0604020202020204" pitchFamily="34" charset="0"/>
              <a:buChar char="•"/>
            </a:pPr>
            <a:r>
              <a:rPr lang="en-US" sz="3400" dirty="0"/>
              <a:t>Document Types</a:t>
            </a:r>
          </a:p>
          <a:p>
            <a:pPr marL="1257300" lvl="1" indent="-571500" algn="l">
              <a:buFont typeface="Arial" panose="020B0604020202020204" pitchFamily="34" charset="0"/>
              <a:buChar char="•"/>
            </a:pPr>
            <a:r>
              <a:rPr lang="en-US" sz="3400" dirty="0"/>
              <a:t>Best Practices for Making Accessible Documents</a:t>
            </a:r>
          </a:p>
          <a:p>
            <a:pPr marL="1257300" lvl="1" indent="-571500" algn="l">
              <a:buFont typeface="Arial" panose="020B0604020202020204" pitchFamily="34" charset="0"/>
              <a:buChar char="•"/>
            </a:pPr>
            <a:r>
              <a:rPr lang="en-US" sz="3400" dirty="0"/>
              <a:t>Archived and web content documents</a:t>
            </a:r>
          </a:p>
          <a:p>
            <a:pPr marL="571500" indent="-571500" algn="l">
              <a:buFont typeface="Courier New" panose="02070309020205020404" pitchFamily="49" charset="0"/>
              <a:buChar char="o"/>
            </a:pPr>
            <a:r>
              <a:rPr lang="en-US" dirty="0"/>
              <a:t>Maintaining Document Accessibility</a:t>
            </a:r>
          </a:p>
          <a:p>
            <a:pPr marL="1257300" lvl="1" indent="-571500" algn="l">
              <a:buFont typeface="Arial" panose="020B0604020202020204" pitchFamily="34" charset="0"/>
              <a:buChar char="•"/>
            </a:pPr>
            <a:r>
              <a:rPr lang="en-US" sz="3400" dirty="0"/>
              <a:t>Testing Technologies</a:t>
            </a:r>
          </a:p>
          <a:p>
            <a:pPr marL="1257300" lvl="1" indent="-571500" algn="l">
              <a:buFont typeface="Arial" panose="020B0604020202020204" pitchFamily="34" charset="0"/>
              <a:buChar char="•"/>
            </a:pPr>
            <a:r>
              <a:rPr lang="en-US" sz="3400" dirty="0"/>
              <a:t>Training</a:t>
            </a:r>
          </a:p>
          <a:p>
            <a:pPr marL="1257300" lvl="1" indent="-571500" algn="l">
              <a:buFont typeface="Courier New" panose="02070309020205020404" pitchFamily="49" charset="0"/>
              <a:buChar char="o"/>
            </a:pPr>
            <a:endParaRPr lang="en-US" dirty="0"/>
          </a:p>
          <a:p>
            <a:pPr marL="1257300" lvl="1" indent="-571500" algn="l">
              <a:buFont typeface="Courier New" panose="02070309020205020404" pitchFamily="49" charset="0"/>
              <a:buChar char="o"/>
            </a:pPr>
            <a:endParaRPr lang="en-US" dirty="0"/>
          </a:p>
          <a:p>
            <a:pPr marL="1257300" lvl="1" indent="-571500" algn="l">
              <a:buFont typeface="Courier New" panose="02070309020205020404" pitchFamily="49" charset="0"/>
              <a:buChar char="o"/>
            </a:pPr>
            <a:endParaRPr lang="en-US" dirty="0"/>
          </a:p>
          <a:p>
            <a:pPr marL="571500" indent="-571500" algn="l">
              <a:buFont typeface="Arial" panose="020B0604020202020204" pitchFamily="34" charset="0"/>
              <a:buChar char="•"/>
            </a:pPr>
            <a:endParaRPr lang="en-US" dirty="0"/>
          </a:p>
          <a:p>
            <a:pPr algn="l"/>
            <a:endParaRPr lang="en-US" dirty="0"/>
          </a:p>
        </p:txBody>
      </p:sp>
    </p:spTree>
    <p:extLst>
      <p:ext uri="{BB962C8B-B14F-4D97-AF65-F5344CB8AC3E}">
        <p14:creationId xmlns:p14="http://schemas.microsoft.com/office/powerpoint/2010/main" val="2483863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241E12-1A7B-4DA7-8F09-EF1397B67CF3}"/>
              </a:ext>
            </a:extLst>
          </p:cNvPr>
          <p:cNvSpPr txBox="1">
            <a:spLocks noGrp="1"/>
          </p:cNvSpPr>
          <p:nvPr>
            <p:ph type="title" idx="4294967295"/>
          </p:nvPr>
        </p:nvSpPr>
        <p:spPr>
          <a:xfrm>
            <a:off x="13265844" y="1113316"/>
            <a:ext cx="4197372" cy="39108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bg1"/>
                </a:solidFill>
                <a:effectLst/>
                <a:uLnTx/>
                <a:uFillTx/>
                <a:latin typeface="+mj-lt"/>
                <a:ea typeface="+mn-ea"/>
                <a:cs typeface="+mn-cs"/>
              </a:rPr>
              <a:t>Archived and Web Content Documents</a:t>
            </a:r>
          </a:p>
        </p:txBody>
      </p:sp>
      <p:sp>
        <p:nvSpPr>
          <p:cNvPr id="15" name="Rectangle 14">
            <a:extLst>
              <a:ext uri="{C183D7F6-B498-43B3-948B-1728B52AA6E4}">
                <adec:decorative xmlns:adec="http://schemas.microsoft.com/office/drawing/2017/decorative" val="1"/>
              </a:ext>
            </a:extLst>
          </p:cNvPr>
          <p:cNvSpPr/>
          <p:nvPr/>
        </p:nvSpPr>
        <p:spPr>
          <a:xfrm>
            <a:off x="0" y="0"/>
            <a:ext cx="7200900" cy="1028700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F51D3AD8-96D7-4C3F-B534-6F904914523E}"/>
              </a:ext>
            </a:extLst>
          </p:cNvPr>
          <p:cNvSpPr/>
          <p:nvPr/>
        </p:nvSpPr>
        <p:spPr>
          <a:xfrm>
            <a:off x="1037225" y="787598"/>
            <a:ext cx="6163673" cy="4065500"/>
          </a:xfrm>
          <a:prstGeom prst="rect">
            <a:avLst/>
          </a:prstGeom>
        </p:spPr>
        <p:txBody>
          <a:bodyPr wrap="square">
            <a:noAutofit/>
          </a:bodyPr>
          <a:lstStyle/>
          <a:p>
            <a:pPr defTabSz="1371600">
              <a:lnSpc>
                <a:spcPct val="120000"/>
              </a:lnSpc>
              <a:defRPr/>
            </a:pPr>
            <a:r>
              <a:rPr lang="en-US" sz="3200" b="1" dirty="0">
                <a:solidFill>
                  <a:srgbClr val="000000"/>
                </a:solidFill>
              </a:rPr>
              <a:t>Examine Web Content</a:t>
            </a:r>
            <a:endParaRPr lang="id-ID" sz="3200" b="1" dirty="0">
              <a:solidFill>
                <a:srgbClr val="000000"/>
              </a:solidFill>
            </a:endParaRPr>
          </a:p>
          <a:p>
            <a:pPr marL="457200" indent="-457200" defTabSz="1371600">
              <a:lnSpc>
                <a:spcPct val="120000"/>
              </a:lnSpc>
              <a:buFont typeface="Arial" panose="020B0604020202020204" pitchFamily="34" charset="0"/>
              <a:buChar char="•"/>
              <a:defRPr/>
            </a:pPr>
            <a:r>
              <a:rPr lang="en-US" sz="3200" dirty="0">
                <a:solidFill>
                  <a:srgbClr val="000000"/>
                </a:solidFill>
                <a:latin typeface="Calibri" panose="020F0502020204030204"/>
                <a:cs typeface="Segoe UI Light" panose="020B0502040204020203" pitchFamily="34" charset="0"/>
              </a:rPr>
              <a:t>Automate web contents verification. Find and identify PDFs in need of remediation</a:t>
            </a:r>
          </a:p>
          <a:p>
            <a:pPr marL="457200" indent="-457200" defTabSz="1371600">
              <a:lnSpc>
                <a:spcPct val="120000"/>
              </a:lnSpc>
              <a:buFont typeface="Arial" panose="020B0604020202020204" pitchFamily="34" charset="0"/>
              <a:buChar char="•"/>
              <a:defRPr/>
            </a:pPr>
            <a:r>
              <a:rPr lang="en-US" sz="3200" dirty="0">
                <a:solidFill>
                  <a:srgbClr val="000000"/>
                </a:solidFill>
                <a:cs typeface="Segoe UI Light" panose="020B0502040204020203" pitchFamily="34" charset="0"/>
              </a:rPr>
              <a:t>Check Document Accessibility</a:t>
            </a:r>
          </a:p>
          <a:p>
            <a:pPr marL="457200" indent="-457200" defTabSz="1371600">
              <a:lnSpc>
                <a:spcPct val="120000"/>
              </a:lnSpc>
              <a:buFont typeface="Arial" panose="020B0604020202020204" pitchFamily="34" charset="0"/>
              <a:buChar char="•"/>
              <a:defRPr/>
            </a:pPr>
            <a:r>
              <a:rPr lang="en-US" sz="3200" dirty="0">
                <a:solidFill>
                  <a:srgbClr val="000000"/>
                </a:solidFill>
                <a:latin typeface="Calibri" panose="020F0502020204030204"/>
                <a:cs typeface="Segoe UI Light" panose="020B0502040204020203" pitchFamily="34" charset="0"/>
              </a:rPr>
              <a:t>Remediate Content</a:t>
            </a:r>
          </a:p>
        </p:txBody>
      </p:sp>
      <p:sp>
        <p:nvSpPr>
          <p:cNvPr id="21" name="Rectangle 20">
            <a:extLst>
              <a:ext uri="{FF2B5EF4-FFF2-40B4-BE49-F238E27FC236}">
                <a16:creationId xmlns:a16="http://schemas.microsoft.com/office/drawing/2014/main" id="{D4B1AAEC-0703-4A66-974C-C835B7E746FC}"/>
              </a:ext>
            </a:extLst>
          </p:cNvPr>
          <p:cNvSpPr/>
          <p:nvPr/>
        </p:nvSpPr>
        <p:spPr>
          <a:xfrm>
            <a:off x="1193275" y="4853098"/>
            <a:ext cx="6163673" cy="4580959"/>
          </a:xfrm>
          <a:prstGeom prst="rect">
            <a:avLst/>
          </a:prstGeom>
        </p:spPr>
        <p:txBody>
          <a:bodyPr wrap="square">
            <a:noAutofit/>
          </a:bodyPr>
          <a:lstStyle/>
          <a:p>
            <a:pPr defTabSz="1371600">
              <a:lnSpc>
                <a:spcPct val="120000"/>
              </a:lnSpc>
              <a:defRPr/>
            </a:pPr>
            <a:r>
              <a:rPr lang="en-US" sz="3200" b="1" dirty="0">
                <a:solidFill>
                  <a:srgbClr val="000000"/>
                </a:solidFill>
              </a:rPr>
              <a:t>Make Archived Documents Accessible</a:t>
            </a:r>
            <a:endParaRPr lang="en-US" sz="3200" dirty="0">
              <a:solidFill>
                <a:srgbClr val="000000"/>
              </a:solidFill>
              <a:latin typeface="Calibri" panose="020F0502020204030204"/>
              <a:cs typeface="Segoe UI Light" panose="020B0502040204020203" pitchFamily="34" charset="0"/>
            </a:endParaRPr>
          </a:p>
          <a:p>
            <a:pPr marL="457200" indent="-457200" defTabSz="1371600">
              <a:lnSpc>
                <a:spcPct val="120000"/>
              </a:lnSpc>
              <a:buFont typeface="Arial" panose="020B0604020202020204" pitchFamily="34" charset="0"/>
              <a:buChar char="•"/>
              <a:defRPr/>
            </a:pPr>
            <a:r>
              <a:rPr lang="en-US" sz="3200" dirty="0">
                <a:solidFill>
                  <a:srgbClr val="000000"/>
                </a:solidFill>
                <a:latin typeface="Calibri" panose="020F0502020204030204"/>
                <a:cs typeface="Segoe UI Light" panose="020B0502040204020203" pitchFamily="34" charset="0"/>
              </a:rPr>
              <a:t>Template use for quick and easy remediation</a:t>
            </a:r>
          </a:p>
          <a:p>
            <a:pPr marL="457200" indent="-457200" defTabSz="1371600">
              <a:lnSpc>
                <a:spcPct val="120000"/>
              </a:lnSpc>
              <a:buFont typeface="Arial" panose="020B0604020202020204" pitchFamily="34" charset="0"/>
              <a:buChar char="•"/>
              <a:defRPr/>
            </a:pPr>
            <a:r>
              <a:rPr lang="en-US" sz="3200" dirty="0">
                <a:solidFill>
                  <a:srgbClr val="000000"/>
                </a:solidFill>
                <a:cs typeface="Segoe UI Light" panose="020B0502040204020203" pitchFamily="34" charset="0"/>
              </a:rPr>
              <a:t>Integrate remediation process with existing workflow</a:t>
            </a:r>
          </a:p>
          <a:p>
            <a:pPr marL="457200" indent="-457200" defTabSz="1371600">
              <a:lnSpc>
                <a:spcPct val="120000"/>
              </a:lnSpc>
              <a:buFont typeface="Arial" panose="020B0604020202020204" pitchFamily="34" charset="0"/>
              <a:buChar char="•"/>
              <a:defRPr/>
            </a:pPr>
            <a:r>
              <a:rPr lang="en-US" sz="3200" dirty="0">
                <a:solidFill>
                  <a:srgbClr val="000000"/>
                </a:solidFill>
                <a:latin typeface="Calibri" panose="020F0502020204030204"/>
                <a:cs typeface="Segoe UI Light" panose="020B0502040204020203" pitchFamily="34" charset="0"/>
              </a:rPr>
              <a:t>Remediate content on demand</a:t>
            </a:r>
          </a:p>
        </p:txBody>
      </p:sp>
      <p:grpSp>
        <p:nvGrpSpPr>
          <p:cNvPr id="10" name="Group 9" descr="Pictures depicting web searching, document examining and WCAG compliance">
            <a:extLst>
              <a:ext uri="{FF2B5EF4-FFF2-40B4-BE49-F238E27FC236}">
                <a16:creationId xmlns:a16="http://schemas.microsoft.com/office/drawing/2014/main" id="{B316A858-C2F3-47D0-9611-08A8A24A1E58}"/>
              </a:ext>
            </a:extLst>
          </p:cNvPr>
          <p:cNvGrpSpPr/>
          <p:nvPr/>
        </p:nvGrpSpPr>
        <p:grpSpPr>
          <a:xfrm>
            <a:off x="7599827" y="161621"/>
            <a:ext cx="4304586" cy="9379395"/>
            <a:chOff x="7599827" y="161621"/>
            <a:chExt cx="4304586" cy="9379395"/>
          </a:xfrm>
        </p:grpSpPr>
        <p:pic>
          <p:nvPicPr>
            <p:cNvPr id="19" name="Picture 18">
              <a:extLst>
                <a:ext uri="{FF2B5EF4-FFF2-40B4-BE49-F238E27FC236}">
                  <a16:creationId xmlns:a16="http://schemas.microsoft.com/office/drawing/2014/main" id="{1CE42985-5739-4010-BBF6-1ED04F8C9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827" y="3406555"/>
              <a:ext cx="3076356" cy="3408545"/>
            </a:xfrm>
            <a:prstGeom prst="rect">
              <a:avLst/>
            </a:prstGeom>
          </p:spPr>
        </p:pic>
        <p:pic>
          <p:nvPicPr>
            <p:cNvPr id="17" name="Picture 16" descr="A close up of a logo&#10;&#10;Description automatically generated">
              <a:extLst>
                <a:ext uri="{FF2B5EF4-FFF2-40B4-BE49-F238E27FC236}">
                  <a16:creationId xmlns:a16="http://schemas.microsoft.com/office/drawing/2014/main" id="{B73AE05C-0BAA-4F21-ADED-684C52242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51627">
              <a:off x="9957693" y="7155845"/>
              <a:ext cx="1946720" cy="2385171"/>
            </a:xfrm>
            <a:prstGeom prst="rect">
              <a:avLst/>
            </a:prstGeom>
          </p:spPr>
        </p:pic>
        <p:pic>
          <p:nvPicPr>
            <p:cNvPr id="20" name="Picture 19" descr="A picture containing indoor&#10;&#10;Description automatically generated">
              <a:extLst>
                <a:ext uri="{FF2B5EF4-FFF2-40B4-BE49-F238E27FC236}">
                  <a16:creationId xmlns:a16="http://schemas.microsoft.com/office/drawing/2014/main" id="{39171520-E7BC-4796-8B70-ED8C17333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5567" y="161621"/>
              <a:ext cx="2571750" cy="2571750"/>
            </a:xfrm>
            <a:prstGeom prst="rect">
              <a:avLst/>
            </a:prstGeom>
          </p:spPr>
        </p:pic>
      </p:grpSp>
      <p:sp>
        <p:nvSpPr>
          <p:cNvPr id="6" name="Rectangle 5">
            <a:extLst>
              <a:ext uri="{C183D7F6-B498-43B3-948B-1728B52AA6E4}">
                <adec:decorative xmlns:adec="http://schemas.microsoft.com/office/drawing/2017/decorative" val="1"/>
              </a:ext>
            </a:extLst>
          </p:cNvPr>
          <p:cNvSpPr/>
          <p:nvPr/>
        </p:nvSpPr>
        <p:spPr>
          <a:xfrm>
            <a:off x="13005516" y="914400"/>
            <a:ext cx="4521825" cy="8458200"/>
          </a:xfrm>
          <a:prstGeom prst="rect">
            <a:avLst/>
          </a:prstGeom>
          <a:solidFill>
            <a:srgbClr val="504652">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7BA066BA-1432-48E7-B060-2166E8610743}"/>
              </a:ext>
            </a:extLst>
          </p:cNvPr>
          <p:cNvSpPr/>
          <p:nvPr/>
        </p:nvSpPr>
        <p:spPr>
          <a:xfrm>
            <a:off x="13225358" y="5259072"/>
            <a:ext cx="4197372" cy="3950244"/>
          </a:xfrm>
          <a:prstGeom prst="rect">
            <a:avLst/>
          </a:prstGeom>
        </p:spPr>
        <p:txBody>
          <a:bodyPr wrap="square">
            <a:noAutofit/>
          </a:bodyPr>
          <a:lstStyle/>
          <a:p>
            <a:pPr marL="457200" indent="-457200" defTabSz="1371600">
              <a:lnSpc>
                <a:spcPct val="120000"/>
              </a:lnSpc>
              <a:buFont typeface="Arial" panose="020B0604020202020204" pitchFamily="34" charset="0"/>
              <a:buChar char="•"/>
              <a:defRPr/>
            </a:pPr>
            <a:r>
              <a:rPr lang="en-US" sz="3200" dirty="0">
                <a:solidFill>
                  <a:prstClr val="white"/>
                </a:solidFill>
                <a:latin typeface="Calibri" panose="020F0502020204030204"/>
                <a:cs typeface="Segoe UI Light" panose="020B0502040204020203" pitchFamily="34" charset="0"/>
              </a:rPr>
              <a:t>Locate, identifying and remediate PDFs on a website.</a:t>
            </a:r>
          </a:p>
          <a:p>
            <a:pPr marL="457200" indent="-457200" defTabSz="1371600">
              <a:lnSpc>
                <a:spcPct val="120000"/>
              </a:lnSpc>
              <a:buFont typeface="Arial" panose="020B0604020202020204" pitchFamily="34" charset="0"/>
              <a:buChar char="•"/>
              <a:defRPr/>
            </a:pPr>
            <a:r>
              <a:rPr lang="en-US" sz="3200" dirty="0">
                <a:solidFill>
                  <a:prstClr val="white"/>
                </a:solidFill>
                <a:latin typeface="Calibri" panose="020F0502020204030204"/>
                <a:cs typeface="Segoe UI Light" panose="020B0502040204020203" pitchFamily="34" charset="0"/>
              </a:rPr>
              <a:t>Retrieve, remediate and serve up archived documents.</a:t>
            </a:r>
            <a:endParaRPr lang="id-ID" sz="3200" dirty="0">
              <a:solidFill>
                <a:prstClr val="white"/>
              </a:solidFill>
              <a:latin typeface="Calibri" panose="020F0502020204030204"/>
              <a:cs typeface="Segoe UI Light" panose="020B0502040204020203" pitchFamily="34" charset="0"/>
            </a:endParaRPr>
          </a:p>
        </p:txBody>
      </p:sp>
    </p:spTree>
    <p:extLst>
      <p:ext uri="{BB962C8B-B14F-4D97-AF65-F5344CB8AC3E}">
        <p14:creationId xmlns:p14="http://schemas.microsoft.com/office/powerpoint/2010/main" val="1208335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29815A-A66B-435D-B7A6-7D68601700C3}"/>
              </a:ext>
            </a:extLst>
          </p:cNvPr>
          <p:cNvSpPr>
            <a:spLocks noGrp="1"/>
          </p:cNvSpPr>
          <p:nvPr>
            <p:ph type="title"/>
          </p:nvPr>
        </p:nvSpPr>
        <p:spPr>
          <a:xfrm>
            <a:off x="3908612" y="203384"/>
            <a:ext cx="14314781" cy="1750922"/>
          </a:xfrm>
        </p:spPr>
        <p:txBody>
          <a:bodyPr>
            <a:noAutofit/>
          </a:bodyPr>
          <a:lstStyle/>
          <a:p>
            <a:r>
              <a:rPr lang="en-US" b="1" dirty="0"/>
              <a:t>Testing – Quality Assurance / Control</a:t>
            </a:r>
          </a:p>
        </p:txBody>
      </p:sp>
      <p:sp>
        <p:nvSpPr>
          <p:cNvPr id="2" name="Content Placeholder 1">
            <a:extLst>
              <a:ext uri="{FF2B5EF4-FFF2-40B4-BE49-F238E27FC236}">
                <a16:creationId xmlns:a16="http://schemas.microsoft.com/office/drawing/2014/main" id="{F061B2EC-B804-4688-AD61-C9C4791AE01D}"/>
              </a:ext>
            </a:extLst>
          </p:cNvPr>
          <p:cNvSpPr>
            <a:spLocks noGrp="1"/>
          </p:cNvSpPr>
          <p:nvPr>
            <p:ph idx="1"/>
          </p:nvPr>
        </p:nvSpPr>
        <p:spPr/>
        <p:txBody>
          <a:bodyPr>
            <a:normAutofit/>
          </a:bodyPr>
          <a:lstStyle/>
          <a:p>
            <a:r>
              <a:rPr lang="en-US" dirty="0"/>
              <a:t>Make sure you test your documents/web to be accessible</a:t>
            </a:r>
          </a:p>
          <a:p>
            <a:r>
              <a:rPr lang="en-US" dirty="0"/>
              <a:t>Don’t leave accessibility testing to the end</a:t>
            </a:r>
          </a:p>
          <a:p>
            <a:r>
              <a:rPr lang="en-US" dirty="0"/>
              <a:t>Assistive technology</a:t>
            </a:r>
          </a:p>
          <a:p>
            <a:r>
              <a:rPr lang="en-US" dirty="0"/>
              <a:t>Electronic testing – PAC 3.0, Adobe Acrobat PRO</a:t>
            </a:r>
          </a:p>
          <a:p>
            <a:r>
              <a:rPr lang="en-US" dirty="0"/>
              <a:t>Physical user testing – using Assistive Technologies</a:t>
            </a:r>
          </a:p>
          <a:p>
            <a:endParaRPr lang="en-US" dirty="0"/>
          </a:p>
          <a:p>
            <a:r>
              <a:rPr lang="en-US" dirty="0"/>
              <a:t>USEABILITY VS ACCESSIBILITY</a:t>
            </a:r>
          </a:p>
        </p:txBody>
      </p:sp>
    </p:spTree>
    <p:extLst>
      <p:ext uri="{BB962C8B-B14F-4D97-AF65-F5344CB8AC3E}">
        <p14:creationId xmlns:p14="http://schemas.microsoft.com/office/powerpoint/2010/main" val="111040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B55DE-5041-44B4-8738-772CEF48A677}"/>
              </a:ext>
            </a:extLst>
          </p:cNvPr>
          <p:cNvSpPr>
            <a:spLocks noGrp="1"/>
          </p:cNvSpPr>
          <p:nvPr>
            <p:ph type="title"/>
          </p:nvPr>
        </p:nvSpPr>
        <p:spPr>
          <a:xfrm>
            <a:off x="3747247" y="203384"/>
            <a:ext cx="14476146" cy="1045718"/>
          </a:xfrm>
        </p:spPr>
        <p:txBody>
          <a:bodyPr>
            <a:normAutofit/>
          </a:bodyPr>
          <a:lstStyle/>
          <a:p>
            <a:r>
              <a:rPr lang="en-US" b="1" dirty="0"/>
              <a:t>Lots of Great Options!</a:t>
            </a:r>
          </a:p>
        </p:txBody>
      </p:sp>
      <p:sp>
        <p:nvSpPr>
          <p:cNvPr id="2" name="Content Placeholder 1">
            <a:extLst>
              <a:ext uri="{FF2B5EF4-FFF2-40B4-BE49-F238E27FC236}">
                <a16:creationId xmlns:a16="http://schemas.microsoft.com/office/drawing/2014/main" id="{CA4AF87C-745E-4BFC-A112-5C11604DC951}"/>
              </a:ext>
            </a:extLst>
          </p:cNvPr>
          <p:cNvSpPr>
            <a:spLocks noGrp="1"/>
          </p:cNvSpPr>
          <p:nvPr>
            <p:ph idx="1"/>
          </p:nvPr>
        </p:nvSpPr>
        <p:spPr/>
        <p:txBody>
          <a:bodyPr/>
          <a:lstStyle/>
          <a:p>
            <a:r>
              <a:rPr lang="en-US" dirty="0"/>
              <a:t>Awareness of accessibility, document accessibility is growing considerably</a:t>
            </a:r>
          </a:p>
          <a:p>
            <a:r>
              <a:rPr lang="en-US" dirty="0"/>
              <a:t>Scalable solutions are now available</a:t>
            </a:r>
          </a:p>
          <a:p>
            <a:r>
              <a:rPr lang="en-US" dirty="0"/>
              <a:t>Application technology for easy access</a:t>
            </a:r>
          </a:p>
        </p:txBody>
      </p:sp>
    </p:spTree>
    <p:extLst>
      <p:ext uri="{BB962C8B-B14F-4D97-AF65-F5344CB8AC3E}">
        <p14:creationId xmlns:p14="http://schemas.microsoft.com/office/powerpoint/2010/main" val="1650682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6D1997-8D00-4F40-9271-CA4BA68AC536}"/>
              </a:ext>
            </a:extLst>
          </p:cNvPr>
          <p:cNvSpPr>
            <a:spLocks noGrp="1"/>
          </p:cNvSpPr>
          <p:nvPr>
            <p:ph type="title"/>
          </p:nvPr>
        </p:nvSpPr>
        <p:spPr>
          <a:xfrm>
            <a:off x="7996518" y="203384"/>
            <a:ext cx="10226875" cy="1045718"/>
          </a:xfrm>
        </p:spPr>
        <p:txBody>
          <a:bodyPr/>
          <a:lstStyle/>
          <a:p>
            <a:r>
              <a:rPr lang="en-US" b="1" dirty="0"/>
              <a:t>Lots of Great Technology!</a:t>
            </a:r>
          </a:p>
        </p:txBody>
      </p:sp>
      <p:sp>
        <p:nvSpPr>
          <p:cNvPr id="2" name="Content Placeholder 1">
            <a:extLst>
              <a:ext uri="{FF2B5EF4-FFF2-40B4-BE49-F238E27FC236}">
                <a16:creationId xmlns:a16="http://schemas.microsoft.com/office/drawing/2014/main" id="{973B2328-7B15-4722-A0F0-2F6F23A22B73}"/>
              </a:ext>
            </a:extLst>
          </p:cNvPr>
          <p:cNvSpPr>
            <a:spLocks noGrp="1"/>
          </p:cNvSpPr>
          <p:nvPr>
            <p:ph idx="1"/>
          </p:nvPr>
        </p:nvSpPr>
        <p:spPr/>
        <p:txBody>
          <a:bodyPr/>
          <a:lstStyle/>
          <a:p>
            <a:r>
              <a:rPr lang="en-US" dirty="0"/>
              <a:t>Computer based tagging tools</a:t>
            </a:r>
          </a:p>
          <a:p>
            <a:r>
              <a:rPr lang="en-US" dirty="0"/>
              <a:t>Heuristic Algorithms</a:t>
            </a:r>
          </a:p>
          <a:p>
            <a:r>
              <a:rPr lang="en-US" dirty="0"/>
              <a:t>Understanding of PDF / document “guts”</a:t>
            </a:r>
          </a:p>
          <a:p>
            <a:r>
              <a:rPr lang="en-US" dirty="0"/>
              <a:t>Font exposure</a:t>
            </a:r>
          </a:p>
          <a:p>
            <a:r>
              <a:rPr lang="en-US" dirty="0"/>
              <a:t>Document structure and positioning</a:t>
            </a:r>
          </a:p>
          <a:p>
            <a:r>
              <a:rPr lang="en-US" dirty="0"/>
              <a:t>Understanding Print Description Languages</a:t>
            </a:r>
          </a:p>
          <a:p>
            <a:endParaRPr lang="en-US" dirty="0"/>
          </a:p>
        </p:txBody>
      </p:sp>
    </p:spTree>
    <p:extLst>
      <p:ext uri="{BB962C8B-B14F-4D97-AF65-F5344CB8AC3E}">
        <p14:creationId xmlns:p14="http://schemas.microsoft.com/office/powerpoint/2010/main" val="3015071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16D936-6865-4A3E-A340-5E8AB9A29504}"/>
              </a:ext>
            </a:extLst>
          </p:cNvPr>
          <p:cNvSpPr>
            <a:spLocks noGrp="1"/>
          </p:cNvSpPr>
          <p:nvPr>
            <p:ph type="title" idx="4294967295"/>
          </p:nvPr>
        </p:nvSpPr>
        <p:spPr>
          <a:xfrm>
            <a:off x="-34636" y="1935597"/>
            <a:ext cx="18288000" cy="1051069"/>
          </a:xfrm>
          <a:prstGeom prst="rect">
            <a:avLst/>
          </a:prstGeom>
        </p:spPr>
        <p:txBody>
          <a:bodyPr>
            <a:normAutofit/>
          </a:bodyPr>
          <a:lstStyle/>
          <a:p>
            <a:pPr algn="ctr"/>
            <a:r>
              <a:rPr lang="en-US" b="1" dirty="0">
                <a:solidFill>
                  <a:srgbClr val="194792"/>
                </a:solidFill>
              </a:rPr>
              <a:t>Things to do</a:t>
            </a:r>
          </a:p>
        </p:txBody>
      </p:sp>
      <p:sp>
        <p:nvSpPr>
          <p:cNvPr id="2" name="Content Placeholder 1">
            <a:extLst>
              <a:ext uri="{FF2B5EF4-FFF2-40B4-BE49-F238E27FC236}">
                <a16:creationId xmlns:a16="http://schemas.microsoft.com/office/drawing/2014/main" id="{AA6AD38E-5985-48AB-849E-1C1814D36D39}"/>
              </a:ext>
            </a:extLst>
          </p:cNvPr>
          <p:cNvSpPr>
            <a:spLocks noGrp="1"/>
          </p:cNvSpPr>
          <p:nvPr>
            <p:ph idx="4294967295"/>
          </p:nvPr>
        </p:nvSpPr>
        <p:spPr>
          <a:xfrm>
            <a:off x="1468582" y="3082769"/>
            <a:ext cx="15773400" cy="6213619"/>
          </a:xfrm>
          <a:prstGeom prst="rect">
            <a:avLst/>
          </a:prstGeom>
        </p:spPr>
        <p:txBody>
          <a:bodyPr/>
          <a:lstStyle/>
          <a:p>
            <a:r>
              <a:rPr lang="en-US" dirty="0"/>
              <a:t>Remediation for website documents – set up a plan</a:t>
            </a:r>
          </a:p>
          <a:p>
            <a:r>
              <a:rPr lang="en-US" dirty="0"/>
              <a:t>Monitoring – on-going audits</a:t>
            </a:r>
          </a:p>
          <a:p>
            <a:r>
              <a:rPr lang="en-US" dirty="0"/>
              <a:t>High volume correspondence - plan</a:t>
            </a:r>
          </a:p>
          <a:p>
            <a:r>
              <a:rPr lang="en-US" dirty="0"/>
              <a:t>Preference Management – Alternate formats – braille, large print</a:t>
            </a:r>
          </a:p>
          <a:p>
            <a:r>
              <a:rPr lang="en-US" dirty="0"/>
              <a:t>Training – train users on remediation and tagging in common office tools.  Understand testing</a:t>
            </a:r>
          </a:p>
          <a:p>
            <a:r>
              <a:rPr lang="en-US" dirty="0"/>
              <a:t>QA &amp; QC</a:t>
            </a:r>
          </a:p>
        </p:txBody>
      </p:sp>
    </p:spTree>
    <p:extLst>
      <p:ext uri="{BB962C8B-B14F-4D97-AF65-F5344CB8AC3E}">
        <p14:creationId xmlns:p14="http://schemas.microsoft.com/office/powerpoint/2010/main" val="147453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77128"/>
            <a:ext cx="17918593" cy="1045718"/>
          </a:xfrm>
        </p:spPr>
        <p:txBody>
          <a:bodyPr>
            <a:normAutofit/>
          </a:bodyPr>
          <a:lstStyle/>
          <a:p>
            <a:r>
              <a:rPr lang="en-US" sz="6600" dirty="0">
                <a:latin typeface="+mj-lt"/>
              </a:rPr>
              <a:t>What You Should Provide</a:t>
            </a:r>
          </a:p>
        </p:txBody>
      </p:sp>
      <p:sp>
        <p:nvSpPr>
          <p:cNvPr id="2" name="Content Placeholder 1"/>
          <p:cNvSpPr>
            <a:spLocks noGrp="1"/>
          </p:cNvSpPr>
          <p:nvPr>
            <p:ph idx="1"/>
          </p:nvPr>
        </p:nvSpPr>
        <p:spPr>
          <a:xfrm>
            <a:off x="1171188" y="2253023"/>
            <a:ext cx="6109356" cy="3905462"/>
          </a:xfrm>
        </p:spPr>
        <p:txBody>
          <a:bodyPr>
            <a:normAutofit lnSpcReduction="10000"/>
          </a:bodyPr>
          <a:lstStyle/>
          <a:p>
            <a:r>
              <a:rPr lang="en-US" sz="3600" dirty="0"/>
              <a:t>Compliance – accessible documents for all</a:t>
            </a:r>
          </a:p>
          <a:p>
            <a:pPr lvl="1"/>
            <a:r>
              <a:rPr lang="en-US" sz="3000" dirty="0"/>
              <a:t>All documents presented electronically accessible</a:t>
            </a:r>
          </a:p>
          <a:p>
            <a:pPr lvl="1"/>
            <a:r>
              <a:rPr lang="en-US" sz="3000" dirty="0"/>
              <a:t>Specific requests for accommodation</a:t>
            </a:r>
          </a:p>
          <a:p>
            <a:r>
              <a:rPr lang="en-US" sz="3600" dirty="0"/>
              <a:t>Accommodation – specific formats for requests</a:t>
            </a:r>
          </a:p>
          <a:p>
            <a:endParaRPr lang="en-US" dirty="0"/>
          </a:p>
        </p:txBody>
      </p:sp>
      <p:sp>
        <p:nvSpPr>
          <p:cNvPr id="14" name="Rectangle 13">
            <a:extLst>
              <a:ext uri="{C183D7F6-B498-43B3-948B-1728B52AA6E4}">
                <adec:decorative xmlns:adec="http://schemas.microsoft.com/office/drawing/2017/decorative" val="1"/>
              </a:ext>
            </a:extLst>
          </p:cNvPr>
          <p:cNvSpPr/>
          <p:nvPr/>
        </p:nvSpPr>
        <p:spPr>
          <a:xfrm>
            <a:off x="517316" y="6043123"/>
            <a:ext cx="7086600" cy="2971800"/>
          </a:xfrm>
          <a:prstGeom prst="rect">
            <a:avLst/>
          </a:prstGeom>
          <a:solidFill>
            <a:srgbClr val="0049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a:endParaRPr>
          </a:p>
        </p:txBody>
      </p:sp>
      <p:sp>
        <p:nvSpPr>
          <p:cNvPr id="15" name="TextBox 14"/>
          <p:cNvSpPr txBox="1"/>
          <p:nvPr/>
        </p:nvSpPr>
        <p:spPr>
          <a:xfrm>
            <a:off x="1203116" y="6517043"/>
            <a:ext cx="5715000" cy="1938992"/>
          </a:xfrm>
          <a:prstGeom prst="rect">
            <a:avLst/>
          </a:prstGeom>
          <a:noFill/>
        </p:spPr>
        <p:txBody>
          <a:bodyPr wrap="square" rtlCol="0">
            <a:spAutoFit/>
          </a:bodyPr>
          <a:lstStyle/>
          <a:p>
            <a:pPr algn="ctr" defTabSz="1371600"/>
            <a:r>
              <a:rPr lang="en-US" sz="3000" dirty="0">
                <a:solidFill>
                  <a:prstClr val="white"/>
                </a:solidFill>
                <a:latin typeface="Calibri"/>
              </a:rPr>
              <a:t>To meet compliance, accommodation documents and electronic accessible  documents need to be offered.</a:t>
            </a:r>
          </a:p>
        </p:txBody>
      </p:sp>
      <p:grpSp>
        <p:nvGrpSpPr>
          <p:cNvPr id="17" name="Group 16" descr="Picture showing alternative formats around a group of people"/>
          <p:cNvGrpSpPr>
            <a:grpSpLocks noChangeAspect="1"/>
          </p:cNvGrpSpPr>
          <p:nvPr/>
        </p:nvGrpSpPr>
        <p:grpSpPr>
          <a:xfrm>
            <a:off x="8470378" y="2503164"/>
            <a:ext cx="9345209" cy="6511760"/>
            <a:chOff x="356635" y="417923"/>
            <a:chExt cx="5984310" cy="4508489"/>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49" y="1230965"/>
              <a:ext cx="4366487" cy="2935669"/>
            </a:xfrm>
            <a:prstGeom prst="rect">
              <a:avLst/>
            </a:prstGeom>
          </p:spPr>
        </p:pic>
        <p:sp>
          <p:nvSpPr>
            <p:cNvPr id="19" name="Oval 18"/>
            <p:cNvSpPr/>
            <p:nvPr/>
          </p:nvSpPr>
          <p:spPr>
            <a:xfrm>
              <a:off x="487997" y="630312"/>
              <a:ext cx="5608984" cy="4296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CA" sz="2700" dirty="0">
                <a:solidFill>
                  <a:prstClr val="white"/>
                </a:solidFill>
                <a:latin typeface="Calibri"/>
              </a:endParaRPr>
            </a:p>
          </p:txBody>
        </p:sp>
        <p:pic>
          <p:nvPicPr>
            <p:cNvPr id="20" name="Picture 2" descr="http://transfuchsian.com/wp-content/uploads/2014/10/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16700">
              <a:off x="5677589" y="1766669"/>
              <a:ext cx="663356" cy="5832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accessible PD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8874">
              <a:off x="5306627" y="3858385"/>
              <a:ext cx="641697" cy="5933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quarterlyconversation.com/images/scree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63438">
              <a:off x="753259" y="3919546"/>
              <a:ext cx="777369" cy="4710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6"/>
            <a:srcRect l="12275" t="14421" r="10883" b="1962"/>
            <a:stretch/>
          </p:blipFill>
          <p:spPr>
            <a:xfrm rot="1065003">
              <a:off x="356635" y="1634392"/>
              <a:ext cx="822477" cy="629374"/>
            </a:xfrm>
            <a:prstGeom prst="rect">
              <a:avLst/>
            </a:prstGeom>
            <a:ln w="3175">
              <a:solidFill>
                <a:schemeClr val="accent1"/>
              </a:solidFill>
            </a:ln>
          </p:spPr>
        </p:pic>
        <p:pic>
          <p:nvPicPr>
            <p:cNvPr id="24" name="Picture 2" descr="http://www.akcam.org/wp-content/uploads/2013/04/Light-Brail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27547" y="417923"/>
              <a:ext cx="725366" cy="48289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AC9EA257-ADC5-4EE6-B8EA-6E441233AE3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72622" y="8329272"/>
            <a:ext cx="942676" cy="966693"/>
          </a:xfrm>
          <a:prstGeom prst="rect">
            <a:avLst/>
          </a:prstGeom>
        </p:spPr>
      </p:pic>
    </p:spTree>
    <p:extLst>
      <p:ext uri="{BB962C8B-B14F-4D97-AF65-F5344CB8AC3E}">
        <p14:creationId xmlns:p14="http://schemas.microsoft.com/office/powerpoint/2010/main" val="4074126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tx1"/>
                </a:solidFill>
              </a:rPr>
              <a:t>Plan for the Future</a:t>
            </a:r>
          </a:p>
        </p:txBody>
      </p:sp>
      <p:pic>
        <p:nvPicPr>
          <p:cNvPr id="19" name="Graphic 18" descr="Upward trend">
            <a:extLst>
              <a:ext uri="{FF2B5EF4-FFF2-40B4-BE49-F238E27FC236}">
                <a16:creationId xmlns:a16="http://schemas.microsoft.com/office/drawing/2014/main" id="{AED46BC7-9980-47BF-98A7-CFF1D9A483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1646" y="2064018"/>
            <a:ext cx="2142565" cy="2142565"/>
          </a:xfrm>
          <a:prstGeom prst="rect">
            <a:avLst/>
          </a:prstGeom>
        </p:spPr>
      </p:pic>
      <p:pic>
        <p:nvPicPr>
          <p:cNvPr id="20" name="Picture 19" descr="Picture depicting macular degeneration">
            <a:extLst>
              <a:ext uri="{FF2B5EF4-FFF2-40B4-BE49-F238E27FC236}">
                <a16:creationId xmlns:a16="http://schemas.microsoft.com/office/drawing/2014/main" id="{DD2368A8-F270-4283-81A3-376643160FB3}"/>
              </a:ext>
            </a:extLst>
          </p:cNvPr>
          <p:cNvPicPr>
            <a:picLocks noChangeAspect="1"/>
          </p:cNvPicPr>
          <p:nvPr/>
        </p:nvPicPr>
        <p:blipFill>
          <a:blip r:embed="rId5"/>
          <a:stretch>
            <a:fillRect/>
          </a:stretch>
        </p:blipFill>
        <p:spPr>
          <a:xfrm>
            <a:off x="1183032" y="4367947"/>
            <a:ext cx="1811179" cy="1226029"/>
          </a:xfrm>
          <a:prstGeom prst="rect">
            <a:avLst/>
          </a:prstGeom>
        </p:spPr>
      </p:pic>
      <p:pic>
        <p:nvPicPr>
          <p:cNvPr id="1026" name="Picture 2" descr="Image showing eye sight loss">
            <a:extLst>
              <a:ext uri="{FF2B5EF4-FFF2-40B4-BE49-F238E27FC236}">
                <a16:creationId xmlns:a16="http://schemas.microsoft.com/office/drawing/2014/main" id="{1463B51B-FCD3-47E4-9C63-CED21C5ACF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8413" y="6080418"/>
            <a:ext cx="1785798" cy="126410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BFBEDA8-7EB9-473F-8633-9A26099FB1AA}"/>
              </a:ext>
            </a:extLst>
          </p:cNvPr>
          <p:cNvSpPr/>
          <p:nvPr/>
        </p:nvSpPr>
        <p:spPr>
          <a:xfrm>
            <a:off x="3379713" y="2920606"/>
            <a:ext cx="13240852" cy="5816977"/>
          </a:xfrm>
          <a:prstGeom prst="rect">
            <a:avLst/>
          </a:prstGeom>
        </p:spPr>
        <p:txBody>
          <a:bodyPr wrap="square">
            <a:spAutoFit/>
          </a:bodyPr>
          <a:lstStyle/>
          <a:p>
            <a:pPr lvl="0" defTabSz="2178050">
              <a:lnSpc>
                <a:spcPct val="90000"/>
              </a:lnSpc>
              <a:spcBef>
                <a:spcPct val="0"/>
              </a:spcBef>
              <a:spcAft>
                <a:spcPct val="35000"/>
              </a:spcAft>
            </a:pPr>
            <a:r>
              <a:rPr lang="en-US" sz="4000" dirty="0"/>
              <a:t>Blindness is expected to increase dramatically</a:t>
            </a:r>
          </a:p>
          <a:p>
            <a:pPr lvl="0" defTabSz="2178050">
              <a:lnSpc>
                <a:spcPct val="90000"/>
              </a:lnSpc>
              <a:spcBef>
                <a:spcPct val="0"/>
              </a:spcBef>
              <a:spcAft>
                <a:spcPct val="35000"/>
              </a:spcAft>
            </a:pPr>
            <a:endParaRPr lang="en-US" sz="4000" dirty="0"/>
          </a:p>
          <a:p>
            <a:pPr defTabSz="2178050">
              <a:lnSpc>
                <a:spcPct val="90000"/>
              </a:lnSpc>
              <a:spcBef>
                <a:spcPct val="0"/>
              </a:spcBef>
              <a:spcAft>
                <a:spcPct val="35000"/>
              </a:spcAft>
            </a:pPr>
            <a:r>
              <a:rPr lang="en-US" sz="4000" dirty="0"/>
              <a:t>Aging population is susceptible to macular degeneration or glaucoma</a:t>
            </a:r>
          </a:p>
          <a:p>
            <a:pPr defTabSz="2178050">
              <a:lnSpc>
                <a:spcPct val="90000"/>
              </a:lnSpc>
              <a:spcBef>
                <a:spcPct val="0"/>
              </a:spcBef>
              <a:spcAft>
                <a:spcPct val="35000"/>
              </a:spcAft>
            </a:pPr>
            <a:endParaRPr lang="en-US" sz="4000" dirty="0"/>
          </a:p>
          <a:p>
            <a:pPr defTabSz="2178050">
              <a:lnSpc>
                <a:spcPct val="90000"/>
              </a:lnSpc>
              <a:spcBef>
                <a:spcPct val="0"/>
              </a:spcBef>
              <a:spcAft>
                <a:spcPct val="35000"/>
              </a:spcAft>
            </a:pPr>
            <a:r>
              <a:rPr lang="en-US" sz="4000" dirty="0"/>
              <a:t>Diabetes diagnosis is increasing, a risk factor for eyesight loss </a:t>
            </a:r>
          </a:p>
          <a:p>
            <a:pPr defTabSz="2178050">
              <a:lnSpc>
                <a:spcPct val="90000"/>
              </a:lnSpc>
              <a:spcBef>
                <a:spcPct val="0"/>
              </a:spcBef>
              <a:spcAft>
                <a:spcPct val="35000"/>
              </a:spcAft>
            </a:pPr>
            <a:endParaRPr lang="en-US" sz="4000" dirty="0"/>
          </a:p>
          <a:p>
            <a:pPr lvl="0" defTabSz="2178050">
              <a:lnSpc>
                <a:spcPct val="90000"/>
              </a:lnSpc>
              <a:spcBef>
                <a:spcPct val="0"/>
              </a:spcBef>
              <a:spcAft>
                <a:spcPct val="35000"/>
              </a:spcAft>
            </a:pPr>
            <a:endParaRPr lang="en-US" sz="4000" dirty="0"/>
          </a:p>
        </p:txBody>
      </p:sp>
    </p:spTree>
    <p:extLst>
      <p:ext uri="{BB962C8B-B14F-4D97-AF65-F5344CB8AC3E}">
        <p14:creationId xmlns:p14="http://schemas.microsoft.com/office/powerpoint/2010/main" val="761303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E8D5F-9E02-43C6-944B-7F42F4742CB7}"/>
              </a:ext>
            </a:extLst>
          </p:cNvPr>
          <p:cNvSpPr>
            <a:spLocks noGrp="1"/>
          </p:cNvSpPr>
          <p:nvPr>
            <p:ph type="title"/>
          </p:nvPr>
        </p:nvSpPr>
        <p:spPr>
          <a:xfrm>
            <a:off x="71573" y="1406534"/>
            <a:ext cx="5078875" cy="4788907"/>
          </a:xfrm>
        </p:spPr>
        <p:txBody>
          <a:bodyPr>
            <a:normAutofit/>
          </a:bodyPr>
          <a:lstStyle/>
          <a:p>
            <a:r>
              <a:rPr lang="en-US" b="1" dirty="0"/>
              <a:t>Complete Document </a:t>
            </a:r>
            <a:r>
              <a:rPr lang="en-US" b="1"/>
              <a:t>Accessibility Platform</a:t>
            </a:r>
            <a:endParaRPr lang="en-US" b="1" dirty="0"/>
          </a:p>
        </p:txBody>
      </p:sp>
      <p:pic>
        <p:nvPicPr>
          <p:cNvPr id="3" name="Picture 2" descr="Diagram showing a complete document accessibility workflow">
            <a:extLst>
              <a:ext uri="{FF2B5EF4-FFF2-40B4-BE49-F238E27FC236}">
                <a16:creationId xmlns:a16="http://schemas.microsoft.com/office/drawing/2014/main" id="{6920C9DA-8CED-491F-9AEB-FEE7EC1A5686}"/>
              </a:ext>
            </a:extLst>
          </p:cNvPr>
          <p:cNvPicPr>
            <a:picLocks noChangeAspect="1"/>
          </p:cNvPicPr>
          <p:nvPr/>
        </p:nvPicPr>
        <p:blipFill>
          <a:blip r:embed="rId2"/>
          <a:stretch>
            <a:fillRect/>
          </a:stretch>
        </p:blipFill>
        <p:spPr>
          <a:xfrm>
            <a:off x="10501075" y="3992848"/>
            <a:ext cx="1913034" cy="1913034"/>
          </a:xfrm>
          <a:prstGeom prst="rect">
            <a:avLst/>
          </a:prstGeom>
        </p:spPr>
      </p:pic>
      <p:grpSp>
        <p:nvGrpSpPr>
          <p:cNvPr id="4" name="Group 3" descr="Automatically tag static documents.">
            <a:extLst>
              <a:ext uri="{FF2B5EF4-FFF2-40B4-BE49-F238E27FC236}">
                <a16:creationId xmlns:a16="http://schemas.microsoft.com/office/drawing/2014/main" id="{4E4D02C2-A22B-4207-97A0-C7196A138EDB}"/>
              </a:ext>
            </a:extLst>
          </p:cNvPr>
          <p:cNvGrpSpPr/>
          <p:nvPr/>
        </p:nvGrpSpPr>
        <p:grpSpPr>
          <a:xfrm>
            <a:off x="5073806" y="103557"/>
            <a:ext cx="12932916" cy="9594845"/>
            <a:chOff x="4978268" y="487369"/>
            <a:chExt cx="12932916" cy="9594845"/>
          </a:xfrm>
        </p:grpSpPr>
        <p:grpSp>
          <p:nvGrpSpPr>
            <p:cNvPr id="5" name="Group 4">
              <a:extLst>
                <a:ext uri="{FF2B5EF4-FFF2-40B4-BE49-F238E27FC236}">
                  <a16:creationId xmlns:a16="http://schemas.microsoft.com/office/drawing/2014/main" id="{94F03799-323F-4701-B54D-8D2AAC3CA311}"/>
                </a:ext>
              </a:extLst>
            </p:cNvPr>
            <p:cNvGrpSpPr/>
            <p:nvPr/>
          </p:nvGrpSpPr>
          <p:grpSpPr>
            <a:xfrm>
              <a:off x="4978268" y="487369"/>
              <a:ext cx="12932916" cy="9594845"/>
              <a:chOff x="4978268" y="487369"/>
              <a:chExt cx="12932916" cy="9594845"/>
            </a:xfrm>
          </p:grpSpPr>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EC301D33-E6DD-47BE-87E1-8028E2C14A75}"/>
                      </a:ext>
                    </a:extLst>
                  </p:cNvPr>
                  <p:cNvGraphicFramePr/>
                  <p:nvPr/>
                </p:nvGraphicFramePr>
                <p:xfrm>
                  <a:off x="5248907" y="487369"/>
                  <a:ext cx="12226292" cy="959484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0" name="Chart 9">
                    <a:extLst>
                      <a:ext uri="{FF2B5EF4-FFF2-40B4-BE49-F238E27FC236}">
                        <a16:creationId xmlns:a16="http://schemas.microsoft.com/office/drawing/2014/main" id="{D8732109-E141-4E55-8CFD-4E73C74DF170}"/>
                      </a:ext>
                    </a:extLst>
                  </p:cNvPr>
                  <p:cNvPicPr>
                    <a:picLocks noGrp="1" noRot="1" noChangeAspect="1" noMove="1" noResize="1" noEditPoints="1" noAdjustHandles="1" noChangeArrowheads="1" noChangeShapeType="1"/>
                  </p:cNvPicPr>
                  <p:nvPr/>
                </p:nvPicPr>
                <p:blipFill>
                  <a:blip r:embed="rId5"/>
                  <a:stretch>
                    <a:fillRect/>
                  </a:stretch>
                </p:blipFill>
                <p:spPr>
                  <a:xfrm>
                    <a:off x="5344445" y="393117"/>
                    <a:ext cx="12226292" cy="9594845"/>
                  </a:xfrm>
                  <a:prstGeom prst="rect">
                    <a:avLst/>
                  </a:prstGeom>
                </p:spPr>
              </p:pic>
            </mc:Fallback>
          </mc:AlternateContent>
          <p:pic>
            <p:nvPicPr>
              <p:cNvPr id="8" name="Picture 7" descr="A close up of a logo&#10;&#10;Description automatically generated">
                <a:extLst>
                  <a:ext uri="{FF2B5EF4-FFF2-40B4-BE49-F238E27FC236}">
                    <a16:creationId xmlns:a16="http://schemas.microsoft.com/office/drawing/2014/main" id="{464555C6-249B-4E41-85D3-5477BE8BED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9179" y="734332"/>
                <a:ext cx="3043072" cy="491624"/>
              </a:xfrm>
              <a:prstGeom prst="rect">
                <a:avLst/>
              </a:prstGeom>
              <a:ln>
                <a:solidFill>
                  <a:srgbClr val="042066"/>
                </a:solidFill>
              </a:ln>
            </p:spPr>
          </p:pic>
          <p:pic>
            <p:nvPicPr>
              <p:cNvPr id="9" name="Picture 8" descr="A close up of a logo&#10;&#10;Description automatically generated">
                <a:extLst>
                  <a:ext uri="{FF2B5EF4-FFF2-40B4-BE49-F238E27FC236}">
                    <a16:creationId xmlns:a16="http://schemas.microsoft.com/office/drawing/2014/main" id="{1C7604EC-54EA-432C-ABEA-A4BB5666B8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4441" y="2320711"/>
                <a:ext cx="2550611" cy="402728"/>
              </a:xfrm>
              <a:prstGeom prst="rect">
                <a:avLst/>
              </a:prstGeom>
              <a:ln>
                <a:solidFill>
                  <a:srgbClr val="042066"/>
                </a:solidFill>
              </a:ln>
            </p:spPr>
          </p:pic>
          <p:pic>
            <p:nvPicPr>
              <p:cNvPr id="10" name="Picture 9" descr="A close up of a logo&#10;&#10;Description automatically generated">
                <a:extLst>
                  <a:ext uri="{FF2B5EF4-FFF2-40B4-BE49-F238E27FC236}">
                    <a16:creationId xmlns:a16="http://schemas.microsoft.com/office/drawing/2014/main" id="{C9479303-FF64-42CA-B62F-75321CD5E4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8268" y="4550163"/>
                <a:ext cx="2508632" cy="357927"/>
              </a:xfrm>
              <a:prstGeom prst="rect">
                <a:avLst/>
              </a:prstGeom>
              <a:ln>
                <a:solidFill>
                  <a:srgbClr val="042066"/>
                </a:solidFill>
              </a:ln>
            </p:spPr>
          </p:pic>
          <p:pic>
            <p:nvPicPr>
              <p:cNvPr id="11" name="Picture 10" descr="A close up of a logo&#10;&#10;Description automatically generated">
                <a:extLst>
                  <a:ext uri="{FF2B5EF4-FFF2-40B4-BE49-F238E27FC236}">
                    <a16:creationId xmlns:a16="http://schemas.microsoft.com/office/drawing/2014/main" id="{93F606DD-A003-41F2-92C0-335B933589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28560" y="805222"/>
                <a:ext cx="2678418" cy="394219"/>
              </a:xfrm>
              <a:prstGeom prst="rect">
                <a:avLst/>
              </a:prstGeom>
              <a:ln>
                <a:solidFill>
                  <a:srgbClr val="042066"/>
                </a:solidFill>
              </a:ln>
            </p:spPr>
          </p:pic>
          <p:pic>
            <p:nvPicPr>
              <p:cNvPr id="12" name="Picture 11" descr="A close up of a logo&#10;&#10;Description automatically generated">
                <a:extLst>
                  <a:ext uri="{FF2B5EF4-FFF2-40B4-BE49-F238E27FC236}">
                    <a16:creationId xmlns:a16="http://schemas.microsoft.com/office/drawing/2014/main" id="{6072B7B7-973A-4998-B5B2-4A008541F57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30836" y="9349095"/>
                <a:ext cx="2662434" cy="417247"/>
              </a:xfrm>
              <a:prstGeom prst="rect">
                <a:avLst/>
              </a:prstGeom>
              <a:ln>
                <a:solidFill>
                  <a:srgbClr val="042066"/>
                </a:solidFill>
              </a:ln>
            </p:spPr>
          </p:pic>
          <p:pic>
            <p:nvPicPr>
              <p:cNvPr id="13" name="Picture 12" descr="A close up of a logo&#10;&#10;Description automatically generated">
                <a:extLst>
                  <a:ext uri="{FF2B5EF4-FFF2-40B4-BE49-F238E27FC236}">
                    <a16:creationId xmlns:a16="http://schemas.microsoft.com/office/drawing/2014/main" id="{EE846852-C0BC-4FD7-AB97-FA7F02C6C9F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37052" y="6833268"/>
                <a:ext cx="2678418" cy="388039"/>
              </a:xfrm>
              <a:prstGeom prst="rect">
                <a:avLst/>
              </a:prstGeom>
              <a:ln>
                <a:solidFill>
                  <a:srgbClr val="042066"/>
                </a:solidFill>
              </a:ln>
            </p:spPr>
          </p:pic>
          <p:pic>
            <p:nvPicPr>
              <p:cNvPr id="14" name="Picture 13">
                <a:extLst>
                  <a:ext uri="{FF2B5EF4-FFF2-40B4-BE49-F238E27FC236}">
                    <a16:creationId xmlns:a16="http://schemas.microsoft.com/office/drawing/2014/main" id="{AAD9AC14-B733-4159-91A4-209BD36405A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224094" y="2325820"/>
                <a:ext cx="2238022" cy="414449"/>
              </a:xfrm>
              <a:prstGeom prst="rect">
                <a:avLst/>
              </a:prstGeom>
              <a:ln>
                <a:solidFill>
                  <a:srgbClr val="042066"/>
                </a:solidFill>
              </a:ln>
            </p:spPr>
          </p:pic>
          <p:pic>
            <p:nvPicPr>
              <p:cNvPr id="15" name="Picture 14" descr="A close up of a logo&#10;&#10;Description automatically generated">
                <a:extLst>
                  <a:ext uri="{FF2B5EF4-FFF2-40B4-BE49-F238E27FC236}">
                    <a16:creationId xmlns:a16="http://schemas.microsoft.com/office/drawing/2014/main" id="{F5EDE202-9D87-4852-9CAD-B13D740F0C0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115894" y="4431150"/>
                <a:ext cx="2795290" cy="366704"/>
              </a:xfrm>
              <a:prstGeom prst="rect">
                <a:avLst/>
              </a:prstGeom>
              <a:ln>
                <a:solidFill>
                  <a:srgbClr val="042066"/>
                </a:solidFill>
              </a:ln>
            </p:spPr>
          </p:pic>
          <p:pic>
            <p:nvPicPr>
              <p:cNvPr id="16" name="Picture 15" descr="A close up of a logo&#10;&#10;Description automatically generated">
                <a:extLst>
                  <a:ext uri="{FF2B5EF4-FFF2-40B4-BE49-F238E27FC236}">
                    <a16:creationId xmlns:a16="http://schemas.microsoft.com/office/drawing/2014/main" id="{830D3902-8898-4BF0-84E8-A099BBCB873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541998" y="8543543"/>
                <a:ext cx="2508632" cy="396183"/>
              </a:xfrm>
              <a:prstGeom prst="rect">
                <a:avLst/>
              </a:prstGeom>
              <a:ln>
                <a:solidFill>
                  <a:srgbClr val="042066"/>
                </a:solidFill>
              </a:ln>
            </p:spPr>
          </p:pic>
          <p:pic>
            <p:nvPicPr>
              <p:cNvPr id="17" name="Picture 16" descr="A close up of a logo&#10;&#10;Description automatically generated">
                <a:extLst>
                  <a:ext uri="{FF2B5EF4-FFF2-40B4-BE49-F238E27FC236}">
                    <a16:creationId xmlns:a16="http://schemas.microsoft.com/office/drawing/2014/main" id="{F47B930C-C047-4C3C-A2F2-DB44916127E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76261" y="8642708"/>
                <a:ext cx="2779644" cy="410719"/>
              </a:xfrm>
              <a:prstGeom prst="rect">
                <a:avLst/>
              </a:prstGeom>
              <a:ln>
                <a:solidFill>
                  <a:srgbClr val="042066"/>
                </a:solidFill>
              </a:ln>
            </p:spPr>
          </p:pic>
        </p:grpSp>
        <p:pic>
          <p:nvPicPr>
            <p:cNvPr id="6" name="Picture 5" descr="A close up of a logo&#10;&#10;Description automatically generated">
              <a:extLst>
                <a:ext uri="{FF2B5EF4-FFF2-40B4-BE49-F238E27FC236}">
                  <a16:creationId xmlns:a16="http://schemas.microsoft.com/office/drawing/2014/main" id="{53B6E06B-903D-4D33-87B7-CA01BA3211B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931390" y="6711421"/>
              <a:ext cx="2952258" cy="498648"/>
            </a:xfrm>
            <a:prstGeom prst="rect">
              <a:avLst/>
            </a:prstGeom>
            <a:ln>
              <a:solidFill>
                <a:srgbClr val="042066"/>
              </a:solidFill>
            </a:ln>
          </p:spPr>
        </p:pic>
      </p:grpSp>
      <p:grpSp>
        <p:nvGrpSpPr>
          <p:cNvPr id="18" name="Group 17">
            <a:extLst>
              <a:ext uri="{FF2B5EF4-FFF2-40B4-BE49-F238E27FC236}">
                <a16:creationId xmlns:a16="http://schemas.microsoft.com/office/drawing/2014/main" id="{47D5C21D-EE6D-42B7-B0EB-1D7A54395426}"/>
              </a:ext>
              <a:ext uri="{C183D7F6-B498-43B3-948B-1728B52AA6E4}">
                <adec:decorative xmlns:adec="http://schemas.microsoft.com/office/drawing/2017/decorative" val="1"/>
              </a:ext>
            </a:extLst>
          </p:cNvPr>
          <p:cNvGrpSpPr/>
          <p:nvPr/>
        </p:nvGrpSpPr>
        <p:grpSpPr>
          <a:xfrm>
            <a:off x="7013618" y="1574882"/>
            <a:ext cx="8887947" cy="6748966"/>
            <a:chOff x="6918080" y="1958694"/>
            <a:chExt cx="8887947" cy="6748966"/>
          </a:xfrm>
        </p:grpSpPr>
        <p:grpSp>
          <p:nvGrpSpPr>
            <p:cNvPr id="19" name="Group 18">
              <a:extLst>
                <a:ext uri="{FF2B5EF4-FFF2-40B4-BE49-F238E27FC236}">
                  <a16:creationId xmlns:a16="http://schemas.microsoft.com/office/drawing/2014/main" id="{19E775E5-EC6D-446D-BD36-D3EF09297AAD}"/>
                </a:ext>
              </a:extLst>
            </p:cNvPr>
            <p:cNvGrpSpPr/>
            <p:nvPr/>
          </p:nvGrpSpPr>
          <p:grpSpPr>
            <a:xfrm>
              <a:off x="6918080" y="1958694"/>
              <a:ext cx="8887947" cy="6748966"/>
              <a:chOff x="6918080" y="1958694"/>
              <a:chExt cx="8887947" cy="6748966"/>
            </a:xfrm>
          </p:grpSpPr>
          <mc:AlternateContent xmlns:mc="http://schemas.openxmlformats.org/markup-compatibility/2006" xmlns:cx1="http://schemas.microsoft.com/office/drawing/2015/9/8/chartex">
            <mc:Choice Requires="cx1">
              <p:graphicFrame>
                <p:nvGraphicFramePr>
                  <p:cNvPr id="21" name="Chart 20">
                    <a:extLst>
                      <a:ext uri="{FF2B5EF4-FFF2-40B4-BE49-F238E27FC236}">
                        <a16:creationId xmlns:a16="http://schemas.microsoft.com/office/drawing/2014/main" id="{E4204AFC-DA68-4A94-92F2-768F81A0E9FF}"/>
                      </a:ext>
                    </a:extLst>
                  </p:cNvPr>
                  <p:cNvGraphicFramePr/>
                  <p:nvPr/>
                </p:nvGraphicFramePr>
                <p:xfrm>
                  <a:off x="6918080" y="1958694"/>
                  <a:ext cx="8887947" cy="6748966"/>
                </p:xfrm>
                <a:graphic>
                  <a:graphicData uri="http://schemas.microsoft.com/office/drawing/2014/chartex">
                    <cx:chart xmlns:cx="http://schemas.microsoft.com/office/drawing/2014/chartex" xmlns:r="http://schemas.openxmlformats.org/officeDocument/2006/relationships" r:id="rId17"/>
                  </a:graphicData>
                </a:graphic>
              </p:graphicFrame>
            </mc:Choice>
            <mc:Fallback xmlns="">
              <p:pic>
                <p:nvPicPr>
                  <p:cNvPr id="9" name="Chart 8">
                    <a:extLst>
                      <a:ext uri="{FF2B5EF4-FFF2-40B4-BE49-F238E27FC236}">
                        <a16:creationId xmlns:a16="http://schemas.microsoft.com/office/drawing/2014/main" id="{E338A8C0-4AB0-4E41-BF60-93009B934DB2}"/>
                      </a:ext>
                    </a:extLst>
                  </p:cNvPr>
                  <p:cNvPicPr>
                    <a:picLocks noGrp="1" noRot="1" noChangeAspect="1" noMove="1" noResize="1" noEditPoints="1" noAdjustHandles="1" noChangeArrowheads="1" noChangeShapeType="1"/>
                  </p:cNvPicPr>
                  <p:nvPr/>
                </p:nvPicPr>
                <p:blipFill>
                  <a:blip r:embed="rId18"/>
                  <a:stretch>
                    <a:fillRect/>
                  </a:stretch>
                </p:blipFill>
                <p:spPr>
                  <a:xfrm>
                    <a:off x="7013618" y="1864442"/>
                    <a:ext cx="8887947" cy="6748966"/>
                  </a:xfrm>
                  <a:prstGeom prst="rect">
                    <a:avLst/>
                  </a:prstGeom>
                </p:spPr>
              </p:pic>
            </mc:Fallback>
          </mc:AlternateContent>
          <p:sp>
            <p:nvSpPr>
              <p:cNvPr id="22" name="TextBox 21">
                <a:extLst>
                  <a:ext uri="{FF2B5EF4-FFF2-40B4-BE49-F238E27FC236}">
                    <a16:creationId xmlns:a16="http://schemas.microsoft.com/office/drawing/2014/main" id="{E8601698-F629-43EB-9919-D33CB07F8D8B}"/>
                  </a:ext>
                </a:extLst>
              </p:cNvPr>
              <p:cNvSpPr txBox="1"/>
              <p:nvPr/>
            </p:nvSpPr>
            <p:spPr>
              <a:xfrm rot="5400000">
                <a:off x="12447558" y="5040789"/>
                <a:ext cx="2898753" cy="584775"/>
              </a:xfrm>
              <a:prstGeom prst="rect">
                <a:avLst/>
              </a:prstGeom>
              <a:noFill/>
            </p:spPr>
            <p:txBody>
              <a:bodyPr wrap="square" rtlCol="0">
                <a:spAutoFit/>
              </a:bodyPr>
              <a:lstStyle/>
              <a:p>
                <a:pPr marL="0" marR="0" lvl="0" indent="0" defTabSz="1371302"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Published/Static</a:t>
                </a:r>
              </a:p>
            </p:txBody>
          </p:sp>
        </p:grpSp>
        <p:sp>
          <p:nvSpPr>
            <p:cNvPr id="20" name="TextBox 19">
              <a:extLst>
                <a:ext uri="{FF2B5EF4-FFF2-40B4-BE49-F238E27FC236}">
                  <a16:creationId xmlns:a16="http://schemas.microsoft.com/office/drawing/2014/main" id="{3D93307A-F84D-4E21-A88A-47ED649BC5AB}"/>
                </a:ext>
              </a:extLst>
            </p:cNvPr>
            <p:cNvSpPr txBox="1"/>
            <p:nvPr/>
          </p:nvSpPr>
          <p:spPr>
            <a:xfrm rot="16200000">
              <a:off x="7582893" y="4992403"/>
              <a:ext cx="2419109" cy="584775"/>
            </a:xfrm>
            <a:prstGeom prst="rect">
              <a:avLst/>
            </a:prstGeom>
            <a:noFill/>
          </p:spPr>
          <p:txBody>
            <a:bodyPr wrap="square" rtlCol="0">
              <a:spAutoFit/>
            </a:bodyPr>
            <a:lstStyle/>
            <a:p>
              <a:pPr marL="0" marR="0" lvl="0" indent="0" defTabSz="1371302"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Transactional</a:t>
              </a:r>
            </a:p>
          </p:txBody>
        </p:sp>
      </p:grpSp>
      <p:grpSp>
        <p:nvGrpSpPr>
          <p:cNvPr id="23" name="Group 22">
            <a:extLst>
              <a:ext uri="{FF2B5EF4-FFF2-40B4-BE49-F238E27FC236}">
                <a16:creationId xmlns:a16="http://schemas.microsoft.com/office/drawing/2014/main" id="{C6DDAFA9-1BB0-45C2-B119-DE8A2772C240}"/>
              </a:ext>
              <a:ext uri="{C183D7F6-B498-43B3-948B-1728B52AA6E4}">
                <adec:decorative xmlns:adec="http://schemas.microsoft.com/office/drawing/2017/decorative" val="1"/>
              </a:ext>
            </a:extLst>
          </p:cNvPr>
          <p:cNvGrpSpPr/>
          <p:nvPr/>
        </p:nvGrpSpPr>
        <p:grpSpPr>
          <a:xfrm>
            <a:off x="8428642" y="2844340"/>
            <a:ext cx="6057900" cy="4210050"/>
            <a:chOff x="8333104" y="3228152"/>
            <a:chExt cx="6057900" cy="4210050"/>
          </a:xfrm>
        </p:grpSpPr>
        <mc:AlternateContent xmlns:mc="http://schemas.openxmlformats.org/markup-compatibility/2006" xmlns:cx1="http://schemas.microsoft.com/office/drawing/2015/9/8/chartex">
          <mc:Choice Requires="cx1">
            <p:graphicFrame>
              <p:nvGraphicFramePr>
                <p:cNvPr id="24" name="Chart 23">
                  <a:extLst>
                    <a:ext uri="{FF2B5EF4-FFF2-40B4-BE49-F238E27FC236}">
                      <a16:creationId xmlns:a16="http://schemas.microsoft.com/office/drawing/2014/main" id="{DE7710FF-797B-4EF7-A3D7-399E97DB1B20}"/>
                    </a:ext>
                  </a:extLst>
                </p:cNvPr>
                <p:cNvGraphicFramePr/>
                <p:nvPr/>
              </p:nvGraphicFramePr>
              <p:xfrm>
                <a:off x="8333104" y="3228152"/>
                <a:ext cx="6057900" cy="4210050"/>
              </p:xfrm>
              <a:graphic>
                <a:graphicData uri="http://schemas.microsoft.com/office/drawing/2014/chartex">
                  <cx:chart xmlns:cx="http://schemas.microsoft.com/office/drawing/2014/chartex" xmlns:r="http://schemas.openxmlformats.org/officeDocument/2006/relationships" r:id="rId19"/>
                </a:graphicData>
              </a:graphic>
            </p:graphicFrame>
          </mc:Choice>
          <mc:Fallback xmlns="">
            <p:pic>
              <p:nvPicPr>
                <p:cNvPr id="8" name="Chart 7">
                  <a:extLst>
                    <a:ext uri="{FF2B5EF4-FFF2-40B4-BE49-F238E27FC236}">
                      <a16:creationId xmlns:a16="http://schemas.microsoft.com/office/drawing/2014/main" id="{BAA48C68-C585-416D-8F96-F71AC982F820}"/>
                    </a:ext>
                  </a:extLst>
                </p:cNvPr>
                <p:cNvPicPr>
                  <a:picLocks noGrp="1" noRot="1" noChangeAspect="1" noMove="1" noResize="1" noEditPoints="1" noAdjustHandles="1" noChangeArrowheads="1" noChangeShapeType="1"/>
                </p:cNvPicPr>
                <p:nvPr/>
              </p:nvPicPr>
              <p:blipFill>
                <a:blip r:embed="rId20"/>
                <a:stretch>
                  <a:fillRect/>
                </a:stretch>
              </p:blipFill>
              <p:spPr>
                <a:xfrm>
                  <a:off x="8428642" y="3133900"/>
                  <a:ext cx="6057900" cy="4210050"/>
                </a:xfrm>
                <a:prstGeom prst="rect">
                  <a:avLst/>
                </a:prstGeom>
              </p:spPr>
            </p:pic>
          </mc:Fallback>
        </mc:AlternateContent>
        <p:pic>
          <p:nvPicPr>
            <p:cNvPr id="25" name="Picture 2" descr="Image result for accessible html5 image">
              <a:extLst>
                <a:ext uri="{FF2B5EF4-FFF2-40B4-BE49-F238E27FC236}">
                  <a16:creationId xmlns:a16="http://schemas.microsoft.com/office/drawing/2014/main" id="{42E5A7F7-166B-4DED-BCD7-89C098D6839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744473" y="3649729"/>
              <a:ext cx="768095" cy="7843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C170C581-B9E9-4BEB-9BD4-9B92A1752E71}"/>
                </a:ext>
              </a:extLst>
            </p:cNvPr>
            <p:cNvPicPr>
              <a:picLocks noChangeAspect="1"/>
            </p:cNvPicPr>
            <p:nvPr/>
          </p:nvPicPr>
          <p:blipFill>
            <a:blip r:embed="rId22"/>
            <a:stretch>
              <a:fillRect/>
            </a:stretch>
          </p:blipFill>
          <p:spPr>
            <a:xfrm>
              <a:off x="12512568" y="4910183"/>
              <a:ext cx="667642" cy="752874"/>
            </a:xfrm>
            <a:prstGeom prst="rect">
              <a:avLst/>
            </a:prstGeom>
            <a:ln>
              <a:noFill/>
            </a:ln>
          </p:spPr>
        </p:pic>
        <p:pic>
          <p:nvPicPr>
            <p:cNvPr id="27" name="Picture 26">
              <a:extLst>
                <a:ext uri="{FF2B5EF4-FFF2-40B4-BE49-F238E27FC236}">
                  <a16:creationId xmlns:a16="http://schemas.microsoft.com/office/drawing/2014/main" id="{9EE7BB25-02C2-4A18-AED2-69A37002D1F0}"/>
                </a:ext>
              </a:extLst>
            </p:cNvPr>
            <p:cNvPicPr>
              <a:picLocks noChangeAspect="1"/>
            </p:cNvPicPr>
            <p:nvPr/>
          </p:nvPicPr>
          <p:blipFill>
            <a:blip r:embed="rId23"/>
            <a:stretch>
              <a:fillRect/>
            </a:stretch>
          </p:blipFill>
          <p:spPr>
            <a:xfrm>
              <a:off x="9512857" y="4869443"/>
              <a:ext cx="632548" cy="830696"/>
            </a:xfrm>
            <a:prstGeom prst="rect">
              <a:avLst/>
            </a:prstGeom>
            <a:ln>
              <a:noFill/>
            </a:ln>
          </p:spPr>
        </p:pic>
        <p:pic>
          <p:nvPicPr>
            <p:cNvPr id="28" name="Picture 27">
              <a:extLst>
                <a:ext uri="{FF2B5EF4-FFF2-40B4-BE49-F238E27FC236}">
                  <a16:creationId xmlns:a16="http://schemas.microsoft.com/office/drawing/2014/main" id="{28AACD71-8EA1-4B86-8AA0-FB4DE9DE07E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813091" y="6326216"/>
              <a:ext cx="707058" cy="644853"/>
            </a:xfrm>
            <a:prstGeom prst="rect">
              <a:avLst/>
            </a:prstGeom>
            <a:ln>
              <a:noFill/>
            </a:ln>
          </p:spPr>
        </p:pic>
        <p:pic>
          <p:nvPicPr>
            <p:cNvPr id="29" name="Picture 28" descr="A close up of a sign&#10;&#10;Description automatically generated">
              <a:extLst>
                <a:ext uri="{FF2B5EF4-FFF2-40B4-BE49-F238E27FC236}">
                  <a16:creationId xmlns:a16="http://schemas.microsoft.com/office/drawing/2014/main" id="{8C7D8804-DB82-41A9-AC34-653AADEB321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271509" y="6326217"/>
              <a:ext cx="644853" cy="644853"/>
            </a:xfrm>
            <a:prstGeom prst="rect">
              <a:avLst/>
            </a:prstGeom>
            <a:ln>
              <a:noFill/>
            </a:ln>
          </p:spPr>
        </p:pic>
        <p:pic>
          <p:nvPicPr>
            <p:cNvPr id="30" name="Picture 29" descr="A close up of a logo&#10;&#10;Description automatically generated">
              <a:extLst>
                <a:ext uri="{FF2B5EF4-FFF2-40B4-BE49-F238E27FC236}">
                  <a16:creationId xmlns:a16="http://schemas.microsoft.com/office/drawing/2014/main" id="{3924D7F7-0609-4000-9C2B-8FA7410AAA5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271509" y="3674268"/>
              <a:ext cx="600117" cy="735278"/>
            </a:xfrm>
            <a:prstGeom prst="rect">
              <a:avLst/>
            </a:prstGeom>
            <a:ln>
              <a:noFill/>
            </a:ln>
          </p:spPr>
        </p:pic>
      </p:grpSp>
    </p:spTree>
    <p:extLst>
      <p:ext uri="{BB962C8B-B14F-4D97-AF65-F5344CB8AC3E}">
        <p14:creationId xmlns:p14="http://schemas.microsoft.com/office/powerpoint/2010/main" val="249310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80" y="928686"/>
            <a:ext cx="9304680" cy="1045718"/>
          </a:xfrm>
        </p:spPr>
        <p:txBody>
          <a:bodyPr/>
          <a:lstStyle/>
          <a:p>
            <a:r>
              <a:rPr lang="en-US" b="1" dirty="0"/>
              <a:t>Questions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5730"/>
          <a:stretch/>
        </p:blipFill>
        <p:spPr>
          <a:xfrm>
            <a:off x="1871399" y="1953568"/>
            <a:ext cx="6283842" cy="7404746"/>
          </a:xfrm>
          <a:prstGeom prst="rect">
            <a:avLst/>
          </a:prstGeom>
        </p:spPr>
      </p:pic>
      <p:sp>
        <p:nvSpPr>
          <p:cNvPr id="3" name="Rectangle 2">
            <a:extLst>
              <a:ext uri="{FF2B5EF4-FFF2-40B4-BE49-F238E27FC236}">
                <a16:creationId xmlns:a16="http://schemas.microsoft.com/office/drawing/2014/main" id="{6C471573-BA7A-42D7-B9B4-F777B291B277}"/>
              </a:ext>
            </a:extLst>
          </p:cNvPr>
          <p:cNvSpPr/>
          <p:nvPr/>
        </p:nvSpPr>
        <p:spPr>
          <a:xfrm>
            <a:off x="10893040" y="3373581"/>
            <a:ext cx="5523561" cy="1015663"/>
          </a:xfrm>
          <a:prstGeom prst="rect">
            <a:avLst/>
          </a:prstGeom>
        </p:spPr>
        <p:txBody>
          <a:bodyPr wrap="square">
            <a:spAutoFit/>
          </a:bodyPr>
          <a:lstStyle/>
          <a:p>
            <a:pPr algn="ctr"/>
            <a:r>
              <a:rPr lang="en-US" sz="6000" b="1" dirty="0"/>
              <a:t>Thank You!!!</a:t>
            </a:r>
          </a:p>
        </p:txBody>
      </p:sp>
      <p:sp>
        <p:nvSpPr>
          <p:cNvPr id="7" name="Rectangle 6">
            <a:extLst>
              <a:ext uri="{FF2B5EF4-FFF2-40B4-BE49-F238E27FC236}">
                <a16:creationId xmlns:a16="http://schemas.microsoft.com/office/drawing/2014/main" id="{4EE472F6-E6A2-48E6-9EFE-D13984DFC232}"/>
              </a:ext>
            </a:extLst>
          </p:cNvPr>
          <p:cNvSpPr/>
          <p:nvPr/>
        </p:nvSpPr>
        <p:spPr>
          <a:xfrm>
            <a:off x="12466476" y="6751775"/>
            <a:ext cx="5202706" cy="1754326"/>
          </a:xfrm>
          <a:prstGeom prst="rect">
            <a:avLst/>
          </a:prstGeom>
        </p:spPr>
        <p:txBody>
          <a:bodyPr wrap="none">
            <a:spAutoFit/>
          </a:bodyPr>
          <a:lstStyle/>
          <a:p>
            <a:r>
              <a:rPr lang="en-US" sz="3600" dirty="0"/>
              <a:t>Ligia Mora</a:t>
            </a:r>
          </a:p>
          <a:p>
            <a:r>
              <a:rPr lang="en-US" sz="3600" dirty="0"/>
              <a:t>Product Manager</a:t>
            </a:r>
          </a:p>
          <a:p>
            <a:r>
              <a:rPr lang="en-US" sz="3600" dirty="0"/>
              <a:t>Crawford Technologies Inc.</a:t>
            </a:r>
          </a:p>
        </p:txBody>
      </p:sp>
    </p:spTree>
    <p:extLst>
      <p:ext uri="{BB962C8B-B14F-4D97-AF65-F5344CB8AC3E}">
        <p14:creationId xmlns:p14="http://schemas.microsoft.com/office/powerpoint/2010/main" val="8872103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D7828-C01A-4741-B24A-4BD2C7CEE854}"/>
              </a:ext>
            </a:extLst>
          </p:cNvPr>
          <p:cNvSpPr txBox="1">
            <a:spLocks noGrp="1"/>
          </p:cNvSpPr>
          <p:nvPr>
            <p:ph type="title" idx="4294967295"/>
          </p:nvPr>
        </p:nvSpPr>
        <p:spPr>
          <a:xfrm>
            <a:off x="126332" y="1151673"/>
            <a:ext cx="5285505" cy="622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4200" b="1" i="0" u="none" strike="noStrike" kern="1200" cap="none" spc="0" normalizeH="0" baseline="0" noProof="0" dirty="0">
                <a:ln>
                  <a:noFill/>
                </a:ln>
                <a:solidFill>
                  <a:schemeClr val="accent1"/>
                </a:solidFill>
                <a:effectLst/>
                <a:uLnTx/>
                <a:uFillTx/>
                <a:latin typeface="+mj-lt"/>
                <a:ea typeface="+mn-ea"/>
                <a:cs typeface="+mn-cs"/>
              </a:rPr>
              <a:t>Crawford Technologies</a:t>
            </a:r>
          </a:p>
        </p:txBody>
      </p:sp>
      <p:sp>
        <p:nvSpPr>
          <p:cNvPr id="7" name="Rectangle 6">
            <a:extLst>
              <a:ext uri="{FF2B5EF4-FFF2-40B4-BE49-F238E27FC236}">
                <a16:creationId xmlns:a16="http://schemas.microsoft.com/office/drawing/2014/main" id="{F51D3AD8-96D7-4C3F-B534-6F904914523E}"/>
              </a:ext>
            </a:extLst>
          </p:cNvPr>
          <p:cNvSpPr/>
          <p:nvPr/>
        </p:nvSpPr>
        <p:spPr>
          <a:xfrm>
            <a:off x="1493531" y="2138760"/>
            <a:ext cx="3918306" cy="6267550"/>
          </a:xfrm>
          <a:prstGeom prst="rect">
            <a:avLst/>
          </a:prstGeom>
        </p:spPr>
        <p:txBody>
          <a:bodyPr wrap="square">
            <a:spAutoFit/>
          </a:bodyPr>
          <a:lstStyle/>
          <a:p>
            <a:pPr marL="428625" indent="-428625">
              <a:lnSpc>
                <a:spcPct val="120000"/>
              </a:lnSpc>
              <a:buFont typeface="Arial" panose="020B0604020202020204" pitchFamily="34" charset="0"/>
              <a:buChar char="•"/>
            </a:pPr>
            <a:r>
              <a:rPr lang="en-US" sz="2400" dirty="0">
                <a:solidFill>
                  <a:srgbClr val="000000"/>
                </a:solidFill>
                <a:cs typeface="Segoe UI Light" panose="020B0502040204020203" pitchFamily="34" charset="0"/>
              </a:rPr>
              <a:t>CrawfordTech is a global software company focused on helping enterprises output, digitize and deliver customer communications</a:t>
            </a:r>
          </a:p>
          <a:p>
            <a:pPr marL="428625" indent="-428625">
              <a:lnSpc>
                <a:spcPct val="120000"/>
              </a:lnSpc>
              <a:buFont typeface="Arial" panose="020B0604020202020204" pitchFamily="34" charset="0"/>
              <a:buChar char="•"/>
            </a:pPr>
            <a:r>
              <a:rPr lang="en-US" sz="2400" dirty="0">
                <a:solidFill>
                  <a:srgbClr val="000000"/>
                </a:solidFill>
                <a:cs typeface="Segoe UI Light" panose="020B0502040204020203" pitchFamily="34" charset="0"/>
              </a:rPr>
              <a:t>Our portfolio and know-how span </a:t>
            </a:r>
            <a:br>
              <a:rPr lang="en-US" sz="2400" dirty="0">
                <a:solidFill>
                  <a:srgbClr val="000000"/>
                </a:solidFill>
                <a:cs typeface="Segoe UI Light" panose="020B0502040204020203" pitchFamily="34" charset="0"/>
              </a:rPr>
            </a:br>
            <a:r>
              <a:rPr lang="en-US" sz="2400" dirty="0">
                <a:solidFill>
                  <a:srgbClr val="000000"/>
                </a:solidFill>
                <a:cs typeface="Segoe UI Light" panose="020B0502040204020203" pitchFamily="34" charset="0"/>
              </a:rPr>
              <a:t>the intersection of digital output, content </a:t>
            </a:r>
            <a:br>
              <a:rPr lang="en-US" sz="2400" dirty="0">
                <a:solidFill>
                  <a:srgbClr val="000000"/>
                </a:solidFill>
                <a:cs typeface="Segoe UI Light" panose="020B0502040204020203" pitchFamily="34" charset="0"/>
              </a:rPr>
            </a:br>
            <a:r>
              <a:rPr lang="en-US" sz="2400" dirty="0">
                <a:solidFill>
                  <a:srgbClr val="000000"/>
                </a:solidFill>
                <a:cs typeface="Segoe UI Light" panose="020B0502040204020203" pitchFamily="34" charset="0"/>
              </a:rPr>
              <a:t>management and analytics applications</a:t>
            </a:r>
          </a:p>
          <a:p>
            <a:pPr marL="428625" indent="-428625">
              <a:lnSpc>
                <a:spcPct val="120000"/>
              </a:lnSpc>
              <a:buFont typeface="Arial" panose="020B0604020202020204" pitchFamily="34" charset="0"/>
              <a:buChar char="•"/>
            </a:pPr>
            <a:r>
              <a:rPr lang="en-US" sz="2400" b="1" dirty="0">
                <a:solidFill>
                  <a:srgbClr val="000000"/>
                </a:solidFill>
                <a:cs typeface="Segoe UI Light" panose="020B0502040204020203" pitchFamily="34" charset="0"/>
              </a:rPr>
              <a:t>“The work behind the workflow”</a:t>
            </a:r>
          </a:p>
        </p:txBody>
      </p:sp>
      <p:pic>
        <p:nvPicPr>
          <p:cNvPr id="8" name="Picture Placeholder 7" descr="Braille"/>
          <p:cNvPicPr>
            <a:picLocks noGrp="1" noChangeAspect="1"/>
          </p:cNvPicPr>
          <p:nvPr>
            <p:ph type="pic" sz="quarter" idx="10"/>
          </p:nvPr>
        </p:nvPicPr>
        <p:blipFill>
          <a:blip r:embed="rId2">
            <a:extLst>
              <a:ext uri="{28A0092B-C50C-407E-A947-70E740481C1C}">
                <a14:useLocalDpi xmlns:a14="http://schemas.microsoft.com/office/drawing/2010/main"/>
              </a:ext>
            </a:extLst>
          </a:blip>
          <a:srcRect l="23886" r="23886"/>
          <a:stretch>
            <a:fillRect/>
          </a:stretch>
        </p:blipFill>
        <p:spPr>
          <a:xfrm>
            <a:off x="5785138" y="1485900"/>
            <a:ext cx="3753191" cy="4914900"/>
          </a:xfrm>
        </p:spPr>
      </p:pic>
      <p:sp>
        <p:nvSpPr>
          <p:cNvPr id="11" name="TextBox 10">
            <a:extLst>
              <a:ext uri="{FF2B5EF4-FFF2-40B4-BE49-F238E27FC236}">
                <a16:creationId xmlns:a16="http://schemas.microsoft.com/office/drawing/2014/main" id="{1B2D7828-C01A-4741-B24A-4BD2C7CEE854}"/>
              </a:ext>
            </a:extLst>
          </p:cNvPr>
          <p:cNvSpPr txBox="1"/>
          <p:nvPr/>
        </p:nvSpPr>
        <p:spPr>
          <a:xfrm>
            <a:off x="5785137" y="6506834"/>
            <a:ext cx="3314700" cy="546625"/>
          </a:xfrm>
          <a:prstGeom prst="rect">
            <a:avLst/>
          </a:prstGeom>
          <a:noFill/>
        </p:spPr>
        <p:txBody>
          <a:bodyPr wrap="square" rtlCol="0">
            <a:spAutoFit/>
          </a:bodyPr>
          <a:lstStyle/>
          <a:p>
            <a:pPr>
              <a:lnSpc>
                <a:spcPct val="80000"/>
              </a:lnSpc>
            </a:pPr>
            <a:r>
              <a:rPr lang="en-US" sz="3600" b="1" dirty="0">
                <a:solidFill>
                  <a:srgbClr val="194792"/>
                </a:solidFill>
              </a:rPr>
              <a:t>Accessibility</a:t>
            </a:r>
          </a:p>
        </p:txBody>
      </p:sp>
      <p:sp>
        <p:nvSpPr>
          <p:cNvPr id="14" name="Rectangle 13">
            <a:extLst>
              <a:ext uri="{FF2B5EF4-FFF2-40B4-BE49-F238E27FC236}">
                <a16:creationId xmlns:a16="http://schemas.microsoft.com/office/drawing/2014/main" id="{F51D3AD8-96D7-4C3F-B534-6F904914523E}"/>
              </a:ext>
            </a:extLst>
          </p:cNvPr>
          <p:cNvSpPr/>
          <p:nvPr/>
        </p:nvSpPr>
        <p:spPr>
          <a:xfrm>
            <a:off x="5785136" y="7125466"/>
            <a:ext cx="3753191" cy="1229888"/>
          </a:xfrm>
          <a:prstGeom prst="rect">
            <a:avLst/>
          </a:prstGeom>
        </p:spPr>
        <p:txBody>
          <a:bodyPr wrap="square">
            <a:spAutoFit/>
          </a:bodyPr>
          <a:lstStyle/>
          <a:p>
            <a:pPr>
              <a:lnSpc>
                <a:spcPct val="120000"/>
              </a:lnSpc>
            </a:pPr>
            <a:r>
              <a:rPr lang="en-US" sz="2100" dirty="0">
                <a:solidFill>
                  <a:srgbClr val="000000"/>
                </a:solidFill>
                <a:cs typeface="Segoe UI Light" panose="020B0502040204020203" pitchFamily="34" charset="0"/>
              </a:rPr>
              <a:t>Software and services provider for accessibility strategies and solutions</a:t>
            </a:r>
          </a:p>
        </p:txBody>
      </p:sp>
      <p:pic>
        <p:nvPicPr>
          <p:cNvPr id="17" name="Picture Placeholder 17" descr="Content Services  - image of an iPad">
            <a:extLst>
              <a:ext uri="{FF2B5EF4-FFF2-40B4-BE49-F238E27FC236}">
                <a16:creationId xmlns:a16="http://schemas.microsoft.com/office/drawing/2014/main" id="{3698C0E0-A691-4387-8AAB-2330C824603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715501" y="1485900"/>
            <a:ext cx="3753191" cy="49149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pic>
      <p:sp>
        <p:nvSpPr>
          <p:cNvPr id="12" name="TextBox 11">
            <a:extLst>
              <a:ext uri="{FF2B5EF4-FFF2-40B4-BE49-F238E27FC236}">
                <a16:creationId xmlns:a16="http://schemas.microsoft.com/office/drawing/2014/main" id="{1B2D7828-C01A-4741-B24A-4BD2C7CEE854}"/>
              </a:ext>
            </a:extLst>
          </p:cNvPr>
          <p:cNvSpPr txBox="1"/>
          <p:nvPr/>
        </p:nvSpPr>
        <p:spPr>
          <a:xfrm>
            <a:off x="9715500" y="6526133"/>
            <a:ext cx="3577590" cy="546625"/>
          </a:xfrm>
          <a:prstGeom prst="rect">
            <a:avLst/>
          </a:prstGeom>
          <a:noFill/>
        </p:spPr>
        <p:txBody>
          <a:bodyPr wrap="square" rtlCol="0">
            <a:spAutoFit/>
          </a:bodyPr>
          <a:lstStyle/>
          <a:p>
            <a:pPr>
              <a:lnSpc>
                <a:spcPct val="80000"/>
              </a:lnSpc>
            </a:pPr>
            <a:r>
              <a:rPr lang="en-US" sz="3600" b="1" dirty="0">
                <a:solidFill>
                  <a:srgbClr val="194792"/>
                </a:solidFill>
                <a:latin typeface="+mj-lt"/>
              </a:rPr>
              <a:t>Content </a:t>
            </a:r>
            <a:r>
              <a:rPr lang="en-US" sz="3600" b="1" dirty="0">
                <a:solidFill>
                  <a:srgbClr val="194792"/>
                </a:solidFill>
              </a:rPr>
              <a:t>Services</a:t>
            </a:r>
          </a:p>
        </p:txBody>
      </p:sp>
      <p:sp>
        <p:nvSpPr>
          <p:cNvPr id="15" name="Rectangle 14">
            <a:extLst>
              <a:ext uri="{FF2B5EF4-FFF2-40B4-BE49-F238E27FC236}">
                <a16:creationId xmlns:a16="http://schemas.microsoft.com/office/drawing/2014/main" id="{F51D3AD8-96D7-4C3F-B534-6F904914523E}"/>
              </a:ext>
            </a:extLst>
          </p:cNvPr>
          <p:cNvSpPr/>
          <p:nvPr/>
        </p:nvSpPr>
        <p:spPr>
          <a:xfrm>
            <a:off x="9715501" y="7086600"/>
            <a:ext cx="3409394" cy="2005485"/>
          </a:xfrm>
          <a:prstGeom prst="rect">
            <a:avLst/>
          </a:prstGeom>
        </p:spPr>
        <p:txBody>
          <a:bodyPr wrap="square">
            <a:spAutoFit/>
          </a:bodyPr>
          <a:lstStyle/>
          <a:p>
            <a:pPr>
              <a:lnSpc>
                <a:spcPct val="120000"/>
              </a:lnSpc>
            </a:pPr>
            <a:r>
              <a:rPr lang="en-US" sz="2100" dirty="0">
                <a:solidFill>
                  <a:srgbClr val="000000"/>
                </a:solidFill>
                <a:cs typeface="Segoe UI Light" panose="020B0502040204020203" pitchFamily="34" charset="0"/>
              </a:rPr>
              <a:t>Optimizing content distribution strategy and</a:t>
            </a:r>
          </a:p>
          <a:p>
            <a:pPr>
              <a:lnSpc>
                <a:spcPct val="120000"/>
              </a:lnSpc>
            </a:pPr>
            <a:r>
              <a:rPr lang="en-US" sz="2100" dirty="0">
                <a:solidFill>
                  <a:srgbClr val="000000"/>
                </a:solidFill>
                <a:cs typeface="Segoe UI Light" panose="020B0502040204020203" pitchFamily="34" charset="0"/>
              </a:rPr>
              <a:t>delivering high-value customer communication archive solutions</a:t>
            </a:r>
          </a:p>
        </p:txBody>
      </p:sp>
      <p:pic>
        <p:nvPicPr>
          <p:cNvPr id="10" name="Picture Placeholder 9" descr="Enterprise Output"/>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l="24552" r="24552"/>
          <a:stretch>
            <a:fillRect/>
          </a:stretch>
        </p:blipFill>
        <p:spPr>
          <a:xfrm>
            <a:off x="13666390" y="1485900"/>
            <a:ext cx="3753191" cy="4914900"/>
          </a:xfrm>
        </p:spPr>
      </p:pic>
      <p:sp>
        <p:nvSpPr>
          <p:cNvPr id="13" name="TextBox 12">
            <a:extLst>
              <a:ext uri="{FF2B5EF4-FFF2-40B4-BE49-F238E27FC236}">
                <a16:creationId xmlns:a16="http://schemas.microsoft.com/office/drawing/2014/main" id="{1B2D7828-C01A-4741-B24A-4BD2C7CEE854}"/>
              </a:ext>
            </a:extLst>
          </p:cNvPr>
          <p:cNvSpPr txBox="1"/>
          <p:nvPr/>
        </p:nvSpPr>
        <p:spPr>
          <a:xfrm>
            <a:off x="13666388" y="6493841"/>
            <a:ext cx="3753191" cy="546625"/>
          </a:xfrm>
          <a:prstGeom prst="rect">
            <a:avLst/>
          </a:prstGeom>
          <a:noFill/>
        </p:spPr>
        <p:txBody>
          <a:bodyPr wrap="square" rtlCol="0">
            <a:spAutoFit/>
          </a:bodyPr>
          <a:lstStyle/>
          <a:p>
            <a:pPr>
              <a:lnSpc>
                <a:spcPct val="80000"/>
              </a:lnSpc>
            </a:pPr>
            <a:r>
              <a:rPr lang="en-US" sz="3600" b="1" dirty="0">
                <a:solidFill>
                  <a:srgbClr val="194792"/>
                </a:solidFill>
              </a:rPr>
              <a:t>Enterprise</a:t>
            </a:r>
            <a:r>
              <a:rPr lang="en-US" sz="3600" b="1" dirty="0">
                <a:solidFill>
                  <a:srgbClr val="194792"/>
                </a:solidFill>
                <a:latin typeface="+mj-lt"/>
              </a:rPr>
              <a:t> Output</a:t>
            </a:r>
          </a:p>
        </p:txBody>
      </p:sp>
      <p:sp>
        <p:nvSpPr>
          <p:cNvPr id="16" name="Rectangle 15">
            <a:extLst>
              <a:ext uri="{FF2B5EF4-FFF2-40B4-BE49-F238E27FC236}">
                <a16:creationId xmlns:a16="http://schemas.microsoft.com/office/drawing/2014/main" id="{F51D3AD8-96D7-4C3F-B534-6F904914523E}"/>
              </a:ext>
            </a:extLst>
          </p:cNvPr>
          <p:cNvSpPr/>
          <p:nvPr/>
        </p:nvSpPr>
        <p:spPr>
          <a:xfrm>
            <a:off x="13666389" y="7112530"/>
            <a:ext cx="3577590" cy="1229888"/>
          </a:xfrm>
          <a:prstGeom prst="rect">
            <a:avLst/>
          </a:prstGeom>
        </p:spPr>
        <p:txBody>
          <a:bodyPr wrap="square">
            <a:spAutoFit/>
          </a:bodyPr>
          <a:lstStyle/>
          <a:p>
            <a:pPr>
              <a:lnSpc>
                <a:spcPct val="120000"/>
              </a:lnSpc>
            </a:pPr>
            <a:r>
              <a:rPr lang="en-US" sz="2100" dirty="0">
                <a:solidFill>
                  <a:srgbClr val="000000"/>
                </a:solidFill>
                <a:cs typeface="Segoe UI Light" panose="020B0502040204020203" pitchFamily="34" charset="0"/>
              </a:rPr>
              <a:t>Transforming and optimizing workflows for all output processes</a:t>
            </a:r>
          </a:p>
        </p:txBody>
      </p:sp>
    </p:spTree>
    <p:extLst>
      <p:ext uri="{BB962C8B-B14F-4D97-AF65-F5344CB8AC3E}">
        <p14:creationId xmlns:p14="http://schemas.microsoft.com/office/powerpoint/2010/main" val="419288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1DE7E25A-5439-4011-A1A9-2E0597BCD293}"/>
              </a:ext>
            </a:extLst>
          </p:cNvPr>
          <p:cNvSpPr txBox="1">
            <a:spLocks noGrp="1"/>
          </p:cNvSpPr>
          <p:nvPr>
            <p:ph type="title" idx="4294967295"/>
          </p:nvPr>
        </p:nvSpPr>
        <p:spPr>
          <a:xfrm>
            <a:off x="201706" y="781605"/>
            <a:ext cx="18021687" cy="10457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6600" b="1" i="0" u="none" strike="noStrike" kern="1200" cap="none" spc="0" normalizeH="0" baseline="0" noProof="0" dirty="0">
                <a:ln>
                  <a:noFill/>
                </a:ln>
                <a:solidFill>
                  <a:schemeClr val="tx1"/>
                </a:solidFill>
                <a:effectLst/>
                <a:uLnTx/>
                <a:uFillTx/>
                <a:latin typeface="+mj-lt"/>
                <a:ea typeface="+mj-ea"/>
                <a:cs typeface="+mj-cs"/>
              </a:rPr>
              <a:t>Why It’s Important</a:t>
            </a:r>
          </a:p>
        </p:txBody>
      </p:sp>
      <p:sp>
        <p:nvSpPr>
          <p:cNvPr id="6" name="Content Placeholder 4">
            <a:extLst>
              <a:ext uri="{C183D7F6-B498-43B3-948B-1728B52AA6E4}">
                <adec:decorative xmlns:adec="http://schemas.microsoft.com/office/drawing/2017/decorative" val="1"/>
              </a:ext>
            </a:extLst>
          </p:cNvPr>
          <p:cNvSpPr txBox="1">
            <a:spLocks/>
          </p:cNvSpPr>
          <p:nvPr/>
        </p:nvSpPr>
        <p:spPr>
          <a:xfrm>
            <a:off x="2971800" y="1471278"/>
            <a:ext cx="12344400" cy="6696744"/>
          </a:xfrm>
          <a:prstGeom prst="rect">
            <a:avLst/>
          </a:prstGeom>
        </p:spPr>
        <p:txBody>
          <a:bodyPr>
            <a:noAutofit/>
          </a:bodyPr>
          <a:lstStyle>
            <a:lvl1pPr marL="228562" indent="-228562" algn="l" defTabSz="914247" rtl="0" eaLnBrk="1" latinLnBrk="0" hangingPunct="1">
              <a:lnSpc>
                <a:spcPct val="90000"/>
              </a:lnSpc>
              <a:spcBef>
                <a:spcPts val="1000"/>
              </a:spcBef>
              <a:buFont typeface="Arial" panose="020B0604020202020204" pitchFamily="34" charset="0"/>
              <a:buChar char="•"/>
              <a:defRPr sz="2800" kern="1200">
                <a:solidFill>
                  <a:srgbClr val="25408F"/>
                </a:solidFill>
                <a:latin typeface="+mn-lt"/>
                <a:ea typeface="+mn-ea"/>
                <a:cs typeface="+mn-cs"/>
              </a:defRPr>
            </a:lvl1pPr>
            <a:lvl2pPr marL="685686" indent="-228562" algn="l" defTabSz="914247" rtl="0" eaLnBrk="1" latinLnBrk="0" hangingPunct="1">
              <a:lnSpc>
                <a:spcPct val="90000"/>
              </a:lnSpc>
              <a:spcBef>
                <a:spcPts val="500"/>
              </a:spcBef>
              <a:buFont typeface="Arial" panose="020B0604020202020204" pitchFamily="34" charset="0"/>
              <a:buChar char="•"/>
              <a:defRPr sz="2400" kern="1200">
                <a:solidFill>
                  <a:srgbClr val="00B0F0"/>
                </a:solidFill>
                <a:latin typeface="+mn-lt"/>
                <a:ea typeface="+mn-ea"/>
                <a:cs typeface="+mn-cs"/>
              </a:defRPr>
            </a:lvl2pPr>
            <a:lvl3pPr marL="1142809" indent="-228562" algn="l" defTabSz="914247" rtl="0" eaLnBrk="1" latinLnBrk="0" hangingPunct="1">
              <a:lnSpc>
                <a:spcPct val="90000"/>
              </a:lnSpc>
              <a:spcBef>
                <a:spcPts val="500"/>
              </a:spcBef>
              <a:buFont typeface="Arial" panose="020B0604020202020204" pitchFamily="34" charset="0"/>
              <a:buChar char="•"/>
              <a:defRPr sz="2000" kern="1200">
                <a:solidFill>
                  <a:srgbClr val="25408F"/>
                </a:solidFill>
                <a:latin typeface="+mn-lt"/>
                <a:ea typeface="+mn-ea"/>
                <a:cs typeface="+mn-cs"/>
              </a:defRPr>
            </a:lvl3pPr>
            <a:lvl4pPr marL="1599933" indent="-228562" algn="l" defTabSz="914247" rtl="0" eaLnBrk="1" latinLnBrk="0" hangingPunct="1">
              <a:lnSpc>
                <a:spcPct val="90000"/>
              </a:lnSpc>
              <a:spcBef>
                <a:spcPts val="500"/>
              </a:spcBef>
              <a:buFont typeface="Arial" panose="020B0604020202020204" pitchFamily="34" charset="0"/>
              <a:buChar char="•"/>
              <a:defRPr sz="1733" kern="1200">
                <a:solidFill>
                  <a:srgbClr val="00B0F0"/>
                </a:solidFill>
                <a:latin typeface="+mn-lt"/>
                <a:ea typeface="+mn-ea"/>
                <a:cs typeface="+mn-cs"/>
              </a:defRPr>
            </a:lvl4pPr>
            <a:lvl5pPr marL="2057058" indent="-228562" algn="l" defTabSz="914247"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5pPr>
            <a:lvl6pPr marL="2514180" indent="-228562" algn="l" defTabSz="914247"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6pPr>
            <a:lvl7pPr marL="2971305" indent="-228562" algn="l" defTabSz="914247"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7pPr>
            <a:lvl8pPr marL="3428429" indent="-228562" algn="l" defTabSz="914247"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8pPr>
            <a:lvl9pPr marL="3885553" indent="-228562" algn="l" defTabSz="914247"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9pPr>
          </a:lstStyle>
          <a:p>
            <a:pPr marL="342843" indent="-342843" defTabSz="1371371">
              <a:spcBef>
                <a:spcPts val="1500"/>
              </a:spcBef>
            </a:pPr>
            <a:endParaRPr lang="en-US" sz="5400" dirty="0">
              <a:latin typeface="Calibri"/>
            </a:endParaRPr>
          </a:p>
        </p:txBody>
      </p:sp>
      <p:graphicFrame>
        <p:nvGraphicFramePr>
          <p:cNvPr id="5" name="Diagram 4">
            <a:extLst>
              <a:ext uri="{FF2B5EF4-FFF2-40B4-BE49-F238E27FC236}">
                <a16:creationId xmlns:a16="http://schemas.microsoft.com/office/drawing/2014/main" id="{FA587632-C571-403E-A3D2-71C0C10F370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1405133"/>
              </p:ext>
            </p:extLst>
          </p:nvPr>
        </p:nvGraphicFramePr>
        <p:xfrm>
          <a:off x="3481091" y="1317136"/>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C755A92-A10D-4AFF-8183-C586FBD50FF2}"/>
              </a:ext>
            </a:extLst>
          </p:cNvPr>
          <p:cNvSpPr txBox="1"/>
          <p:nvPr/>
        </p:nvSpPr>
        <p:spPr>
          <a:xfrm>
            <a:off x="4764881" y="8593927"/>
            <a:ext cx="9551194" cy="646331"/>
          </a:xfrm>
          <a:prstGeom prst="rect">
            <a:avLst/>
          </a:prstGeom>
          <a:noFill/>
        </p:spPr>
        <p:txBody>
          <a:bodyPr wrap="square" rtlCol="0">
            <a:spAutoFit/>
          </a:bodyPr>
          <a:lstStyle/>
          <a:p>
            <a:r>
              <a:rPr lang="en-US" sz="1800" dirty="0"/>
              <a:t>Source: A Hidden Market: The Purchasing Power of Working-Age Adults With Disabilities APRIL 2018</a:t>
            </a:r>
          </a:p>
          <a:p>
            <a:r>
              <a:rPr lang="en-US" sz="1800" dirty="0"/>
              <a:t>Authors of the study: Michelle Yin, Dahlia </a:t>
            </a:r>
            <a:r>
              <a:rPr lang="en-US" sz="1800" dirty="0" err="1"/>
              <a:t>Shaewitz</a:t>
            </a:r>
            <a:r>
              <a:rPr lang="en-US" sz="1800" dirty="0"/>
              <a:t>, Cynthia Overton, and </a:t>
            </a:r>
            <a:r>
              <a:rPr lang="en-US" sz="1800" dirty="0" err="1"/>
              <a:t>Deeza</a:t>
            </a:r>
            <a:r>
              <a:rPr lang="en-US" sz="1800" dirty="0"/>
              <a:t>-Mae Smith</a:t>
            </a:r>
          </a:p>
        </p:txBody>
      </p:sp>
    </p:spTree>
    <p:extLst>
      <p:ext uri="{BB962C8B-B14F-4D97-AF65-F5344CB8AC3E}">
        <p14:creationId xmlns:p14="http://schemas.microsoft.com/office/powerpoint/2010/main" val="14737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299" y="264677"/>
            <a:ext cx="16545791" cy="1988345"/>
          </a:xfrm>
        </p:spPr>
        <p:txBody>
          <a:bodyPr/>
          <a:lstStyle/>
          <a:p>
            <a:r>
              <a:rPr lang="en-US" b="1" dirty="0"/>
              <a:t>Why It’s Important </a:t>
            </a:r>
            <a:r>
              <a:rPr lang="en-US" sz="3200" b="1" dirty="0"/>
              <a:t>continued…</a:t>
            </a:r>
          </a:p>
        </p:txBody>
      </p:sp>
      <p:sp>
        <p:nvSpPr>
          <p:cNvPr id="3" name="Content Placeholder 2"/>
          <p:cNvSpPr>
            <a:spLocks noGrp="1"/>
          </p:cNvSpPr>
          <p:nvPr>
            <p:ph idx="1"/>
          </p:nvPr>
        </p:nvSpPr>
        <p:spPr>
          <a:xfrm>
            <a:off x="1257300" y="2265176"/>
            <a:ext cx="7941564" cy="6880355"/>
          </a:xfrm>
        </p:spPr>
        <p:txBody>
          <a:bodyPr>
            <a:normAutofit/>
          </a:bodyPr>
          <a:lstStyle/>
          <a:p>
            <a:r>
              <a:rPr lang="en-US" dirty="0"/>
              <a:t>Need to be compliant with evolving regulations on delivering accessible documents to blind and partially sighted individuals</a:t>
            </a:r>
          </a:p>
          <a:p>
            <a:r>
              <a:rPr lang="en-US" dirty="0"/>
              <a:t>Meeting the needs and requests of a large and growing population</a:t>
            </a:r>
          </a:p>
          <a:p>
            <a:r>
              <a:rPr lang="en-US" dirty="0"/>
              <a:t>Automating the creation of accessible documents in all formats</a:t>
            </a:r>
          </a:p>
          <a:p>
            <a:r>
              <a:rPr lang="en-US" dirty="0"/>
              <a:t>It is the right thing to do</a:t>
            </a:r>
          </a:p>
          <a:p>
            <a:pPr marL="1371669" lvl="2" indent="0">
              <a:buNone/>
            </a:pPr>
            <a:endParaRPr lang="en-US" dirty="0"/>
          </a:p>
          <a:p>
            <a:pPr lvl="1"/>
            <a:endParaRPr lang="en-US" dirty="0"/>
          </a:p>
        </p:txBody>
      </p:sp>
      <p:sp>
        <p:nvSpPr>
          <p:cNvPr id="4" name="Slide Number Placeholder 3"/>
          <p:cNvSpPr>
            <a:spLocks noGrp="1"/>
          </p:cNvSpPr>
          <p:nvPr>
            <p:ph type="sldNum" sz="quarter" idx="12"/>
          </p:nvPr>
        </p:nvSpPr>
        <p:spPr>
          <a:xfrm>
            <a:off x="12915900" y="9534527"/>
            <a:ext cx="4114800" cy="547688"/>
          </a:xfrm>
          <a:prstGeom prst="rect">
            <a:avLst/>
          </a:prstGeom>
        </p:spPr>
        <p:txBody>
          <a:bodyPr vert="horz" lIns="137130" tIns="68566" rIns="137130" bIns="68566" rtlCol="0" anchor="ctr"/>
          <a:lstStyle>
            <a:defPPr>
              <a:defRPr lang="id-ID"/>
            </a:defPPr>
            <a:lvl1pPr marL="0" algn="r" defTabSz="1371302" rtl="0" eaLnBrk="1" latinLnBrk="0" hangingPunct="1">
              <a:defRPr sz="1800" kern="1200">
                <a:solidFill>
                  <a:schemeClr val="bg1"/>
                </a:solidFill>
                <a:latin typeface="+mn-lt"/>
                <a:ea typeface="+mn-ea"/>
                <a:cs typeface="+mn-cs"/>
              </a:defRPr>
            </a:lvl1pPr>
            <a:lvl2pPr marL="685652" algn="l" defTabSz="1371302" rtl="0" eaLnBrk="1" latinLnBrk="0" hangingPunct="1">
              <a:defRPr sz="2600" kern="1200">
                <a:solidFill>
                  <a:schemeClr val="tx1"/>
                </a:solidFill>
                <a:latin typeface="+mn-lt"/>
                <a:ea typeface="+mn-ea"/>
                <a:cs typeface="+mn-cs"/>
              </a:defRPr>
            </a:lvl2pPr>
            <a:lvl3pPr marL="1371302" algn="l" defTabSz="1371302" rtl="0" eaLnBrk="1" latinLnBrk="0" hangingPunct="1">
              <a:defRPr sz="2600" kern="1200">
                <a:solidFill>
                  <a:schemeClr val="tx1"/>
                </a:solidFill>
                <a:latin typeface="+mn-lt"/>
                <a:ea typeface="+mn-ea"/>
                <a:cs typeface="+mn-cs"/>
              </a:defRPr>
            </a:lvl3pPr>
            <a:lvl4pPr marL="2056954" algn="l" defTabSz="1371302" rtl="0" eaLnBrk="1" latinLnBrk="0" hangingPunct="1">
              <a:defRPr sz="2600" kern="1200">
                <a:solidFill>
                  <a:schemeClr val="tx1"/>
                </a:solidFill>
                <a:latin typeface="+mn-lt"/>
                <a:ea typeface="+mn-ea"/>
                <a:cs typeface="+mn-cs"/>
              </a:defRPr>
            </a:lvl4pPr>
            <a:lvl5pPr marL="2742606" algn="l" defTabSz="1371302" rtl="0" eaLnBrk="1" latinLnBrk="0" hangingPunct="1">
              <a:defRPr sz="2600" kern="1200">
                <a:solidFill>
                  <a:schemeClr val="tx1"/>
                </a:solidFill>
                <a:latin typeface="+mn-lt"/>
                <a:ea typeface="+mn-ea"/>
                <a:cs typeface="+mn-cs"/>
              </a:defRPr>
            </a:lvl5pPr>
            <a:lvl6pPr marL="3428258" algn="l" defTabSz="1371302" rtl="0" eaLnBrk="1" latinLnBrk="0" hangingPunct="1">
              <a:defRPr sz="2600" kern="1200">
                <a:solidFill>
                  <a:schemeClr val="tx1"/>
                </a:solidFill>
                <a:latin typeface="+mn-lt"/>
                <a:ea typeface="+mn-ea"/>
                <a:cs typeface="+mn-cs"/>
              </a:defRPr>
            </a:lvl6pPr>
            <a:lvl7pPr marL="4113908" algn="l" defTabSz="1371302" rtl="0" eaLnBrk="1" latinLnBrk="0" hangingPunct="1">
              <a:defRPr sz="2600" kern="1200">
                <a:solidFill>
                  <a:schemeClr val="tx1"/>
                </a:solidFill>
                <a:latin typeface="+mn-lt"/>
                <a:ea typeface="+mn-ea"/>
                <a:cs typeface="+mn-cs"/>
              </a:defRPr>
            </a:lvl7pPr>
            <a:lvl8pPr marL="4799560" algn="l" defTabSz="1371302" rtl="0" eaLnBrk="1" latinLnBrk="0" hangingPunct="1">
              <a:defRPr sz="2600" kern="1200">
                <a:solidFill>
                  <a:schemeClr val="tx1"/>
                </a:solidFill>
                <a:latin typeface="+mn-lt"/>
                <a:ea typeface="+mn-ea"/>
                <a:cs typeface="+mn-cs"/>
              </a:defRPr>
            </a:lvl8pPr>
            <a:lvl9pPr marL="5485212" algn="l" defTabSz="1371302" rtl="0" eaLnBrk="1" latinLnBrk="0" hangingPunct="1">
              <a:defRPr sz="2600" kern="1200">
                <a:solidFill>
                  <a:schemeClr val="tx1"/>
                </a:solidFill>
                <a:latin typeface="+mn-lt"/>
                <a:ea typeface="+mn-ea"/>
                <a:cs typeface="+mn-cs"/>
              </a:defRPr>
            </a:lvl9pPr>
          </a:lstStyle>
          <a:p>
            <a:pPr defTabSz="1371371"/>
            <a:fld id="{C9F2E319-0919-499D-AD1F-7963255D1003}" type="slidenum">
              <a:rPr lang="id-ID" smtClean="0"/>
              <a:pPr defTabSz="1371371"/>
              <a:t>5</a:t>
            </a:fld>
            <a:endParaRPr lang="en-US" dirty="0">
              <a:solidFill>
                <a:srgbClr val="7F8FA9"/>
              </a:solidFill>
              <a:latin typeface="Calibri"/>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36933" y="3538159"/>
            <a:ext cx="8363892" cy="4526849"/>
          </a:xfrm>
          <a:prstGeom prst="rect">
            <a:avLst/>
          </a:prstGeom>
        </p:spPr>
      </p:pic>
    </p:spTree>
    <p:extLst>
      <p:ext uri="{BB962C8B-B14F-4D97-AF65-F5344CB8AC3E}">
        <p14:creationId xmlns:p14="http://schemas.microsoft.com/office/powerpoint/2010/main" val="11830524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B9E64E-AEA7-4A5A-BD88-5E4F53C88D7A}"/>
              </a:ext>
            </a:extLst>
          </p:cNvPr>
          <p:cNvSpPr txBox="1">
            <a:spLocks noGrp="1"/>
          </p:cNvSpPr>
          <p:nvPr>
            <p:ph type="title" idx="4294967295"/>
          </p:nvPr>
        </p:nvSpPr>
        <p:spPr>
          <a:xfrm>
            <a:off x="4693367" y="1594338"/>
            <a:ext cx="8570259" cy="1416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tx1"/>
                </a:solidFill>
                <a:effectLst/>
                <a:uLnTx/>
                <a:uFillTx/>
                <a:latin typeface="+mj-lt"/>
                <a:ea typeface="+mn-ea"/>
                <a:cs typeface="+mn-cs"/>
              </a:rPr>
              <a:t>The Right Thing to Do</a:t>
            </a:r>
          </a:p>
        </p:txBody>
      </p:sp>
      <p:sp>
        <p:nvSpPr>
          <p:cNvPr id="2" name="Rectangle 1">
            <a:extLst>
              <a:ext uri="{FF2B5EF4-FFF2-40B4-BE49-F238E27FC236}">
                <a16:creationId xmlns:a16="http://schemas.microsoft.com/office/drawing/2014/main" id="{10C08AC7-069F-4661-A312-420DB5B2BC07}"/>
              </a:ext>
            </a:extLst>
          </p:cNvPr>
          <p:cNvSpPr/>
          <p:nvPr/>
        </p:nvSpPr>
        <p:spPr>
          <a:xfrm>
            <a:off x="358588" y="4177550"/>
            <a:ext cx="17732188" cy="2123658"/>
          </a:xfrm>
          <a:prstGeom prst="rect">
            <a:avLst/>
          </a:prstGeom>
        </p:spPr>
        <p:txBody>
          <a:bodyPr wrap="square">
            <a:spAutoFit/>
          </a:bodyPr>
          <a:lstStyle/>
          <a:p>
            <a:pPr algn="ctr"/>
            <a:r>
              <a:rPr lang="en-US" sz="6600" dirty="0"/>
              <a:t>“No one should have to ask for access, it should just be there.”</a:t>
            </a:r>
          </a:p>
        </p:txBody>
      </p:sp>
      <p:sp>
        <p:nvSpPr>
          <p:cNvPr id="3" name="Rectangle 2">
            <a:extLst>
              <a:ext uri="{FF2B5EF4-FFF2-40B4-BE49-F238E27FC236}">
                <a16:creationId xmlns:a16="http://schemas.microsoft.com/office/drawing/2014/main" id="{33F1838A-05E6-40FA-87FD-32D14F5A6159}"/>
              </a:ext>
            </a:extLst>
          </p:cNvPr>
          <p:cNvSpPr/>
          <p:nvPr/>
        </p:nvSpPr>
        <p:spPr>
          <a:xfrm>
            <a:off x="10847295" y="6707337"/>
            <a:ext cx="6920752" cy="1015663"/>
          </a:xfrm>
          <a:prstGeom prst="rect">
            <a:avLst/>
          </a:prstGeom>
        </p:spPr>
        <p:txBody>
          <a:bodyPr wrap="square">
            <a:spAutoFit/>
          </a:bodyPr>
          <a:lstStyle/>
          <a:p>
            <a:r>
              <a:rPr lang="en-US" sz="3000" dirty="0"/>
              <a:t>-</a:t>
            </a:r>
            <a:r>
              <a:rPr lang="en-US" sz="3000" dirty="0" err="1"/>
              <a:t>Marlee</a:t>
            </a:r>
            <a:r>
              <a:rPr lang="en-US" sz="3000" dirty="0"/>
              <a:t> Matlin</a:t>
            </a:r>
          </a:p>
          <a:p>
            <a:r>
              <a:rPr lang="en-US" sz="3000" dirty="0"/>
              <a:t>Academy Award Winning Actress</a:t>
            </a:r>
          </a:p>
        </p:txBody>
      </p:sp>
    </p:spTree>
    <p:extLst>
      <p:ext uri="{BB962C8B-B14F-4D97-AF65-F5344CB8AC3E}">
        <p14:creationId xmlns:p14="http://schemas.microsoft.com/office/powerpoint/2010/main" val="137628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419850-05E4-4AF4-ADB1-03DC0EBEB06B}"/>
              </a:ext>
              <a:ext uri="{C183D7F6-B498-43B3-948B-1728B52AA6E4}">
                <adec:decorative xmlns:adec="http://schemas.microsoft.com/office/drawing/2017/decorative" val="1"/>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23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1"/>
            <a:ext cx="18614856" cy="10470857"/>
          </a:xfrm>
          <a:prstGeom prst="rect">
            <a:avLst/>
          </a:prstGeom>
        </p:spPr>
      </p:pic>
      <p:sp>
        <p:nvSpPr>
          <p:cNvPr id="6" name="Title 8">
            <a:extLst>
              <a:ext uri="{FF2B5EF4-FFF2-40B4-BE49-F238E27FC236}">
                <a16:creationId xmlns:a16="http://schemas.microsoft.com/office/drawing/2014/main" id="{ACC0754B-A5A1-4908-AB8F-012EE1474417}"/>
              </a:ext>
            </a:extLst>
          </p:cNvPr>
          <p:cNvSpPr>
            <a:spLocks noGrp="1"/>
          </p:cNvSpPr>
          <p:nvPr>
            <p:ph type="title"/>
          </p:nvPr>
        </p:nvSpPr>
        <p:spPr>
          <a:xfrm>
            <a:off x="2604746" y="1004888"/>
            <a:ext cx="12802317" cy="1052513"/>
          </a:xfrm>
        </p:spPr>
        <p:txBody>
          <a:bodyPr>
            <a:normAutofit/>
          </a:bodyPr>
          <a:lstStyle/>
          <a:p>
            <a:r>
              <a:rPr lang="en-US" dirty="0"/>
              <a:t>What Are Document Accessibility Solutions?</a:t>
            </a:r>
          </a:p>
        </p:txBody>
      </p:sp>
      <p:sp>
        <p:nvSpPr>
          <p:cNvPr id="7" name="Text Placeholder 9">
            <a:extLst>
              <a:ext uri="{FF2B5EF4-FFF2-40B4-BE49-F238E27FC236}">
                <a16:creationId xmlns:a16="http://schemas.microsoft.com/office/drawing/2014/main" id="{DB94A5F1-8230-4C8D-913F-606A1D14AC01}"/>
              </a:ext>
            </a:extLst>
          </p:cNvPr>
          <p:cNvSpPr>
            <a:spLocks noGrp="1"/>
          </p:cNvSpPr>
          <p:nvPr>
            <p:ph type="body" sz="quarter" idx="10"/>
          </p:nvPr>
        </p:nvSpPr>
        <p:spPr>
          <a:xfrm>
            <a:off x="2605088" y="1943101"/>
            <a:ext cx="12801600" cy="433388"/>
          </a:xfrm>
        </p:spPr>
        <p:txBody>
          <a:bodyPr>
            <a:noAutofit/>
          </a:bodyPr>
          <a:lstStyle/>
          <a:p>
            <a:r>
              <a:rPr lang="en-US" sz="3600" dirty="0">
                <a:solidFill>
                  <a:srgbClr val="002060"/>
                </a:solidFill>
              </a:rPr>
              <a:t>Why is this topic important?</a:t>
            </a:r>
          </a:p>
        </p:txBody>
      </p:sp>
      <p:sp>
        <p:nvSpPr>
          <p:cNvPr id="8" name="Text Placeholder 10">
            <a:extLst>
              <a:ext uri="{FF2B5EF4-FFF2-40B4-BE49-F238E27FC236}">
                <a16:creationId xmlns:a16="http://schemas.microsoft.com/office/drawing/2014/main" id="{CCD55992-23DA-4065-BDC8-D258B607601B}"/>
              </a:ext>
            </a:extLst>
          </p:cNvPr>
          <p:cNvSpPr>
            <a:spLocks noGrp="1"/>
          </p:cNvSpPr>
          <p:nvPr>
            <p:ph type="body" sz="quarter" idx="11"/>
          </p:nvPr>
        </p:nvSpPr>
        <p:spPr>
          <a:xfrm>
            <a:off x="2743200" y="2866344"/>
            <a:ext cx="12801600" cy="6292895"/>
          </a:xfrm>
          <a:solidFill>
            <a:schemeClr val="accent3">
              <a:lumMod val="5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US" sz="3400" dirty="0">
                <a:solidFill>
                  <a:prstClr val="white"/>
                </a:solidFill>
                <a:latin typeface="Calibri" panose="020F0502020204030204"/>
              </a:rPr>
              <a:t>Services and solutions that enable and automate the conversion of documents into accessible electronic or physical formats for consumption by blind or partially sighted individuals.</a:t>
            </a:r>
          </a:p>
          <a:p>
            <a:pPr marL="0" indent="0">
              <a:buNone/>
            </a:pPr>
            <a:endParaRPr lang="en-US" sz="3400" dirty="0">
              <a:solidFill>
                <a:prstClr val="white"/>
              </a:solidFill>
              <a:latin typeface="Calibri" panose="020F0502020204030204"/>
            </a:endParaRPr>
          </a:p>
          <a:p>
            <a:pPr marL="0" indent="0">
              <a:buNone/>
            </a:pPr>
            <a:r>
              <a:rPr lang="en-US" sz="3400" dirty="0">
                <a:solidFill>
                  <a:prstClr val="white"/>
                </a:solidFill>
                <a:latin typeface="Calibri" panose="020F0502020204030204"/>
              </a:rPr>
              <a:t>Regulations drive the accessibility market. It is imperative for businesses and organizations to comply with world-wide regulations governing document accessibility and to provide barrier-free customer experiences to this underserved market. </a:t>
            </a:r>
          </a:p>
          <a:p>
            <a:pPr marL="0" indent="0">
              <a:buNone/>
            </a:pPr>
            <a:endParaRPr lang="en-US" sz="3400" dirty="0">
              <a:solidFill>
                <a:prstClr val="white"/>
              </a:solidFill>
              <a:latin typeface="Calibri" panose="020F0502020204030204"/>
            </a:endParaRPr>
          </a:p>
          <a:p>
            <a:pPr marL="0" indent="0">
              <a:buNone/>
            </a:pPr>
            <a:r>
              <a:rPr lang="en-US" sz="3400" dirty="0">
                <a:solidFill>
                  <a:prstClr val="white"/>
                </a:solidFill>
                <a:latin typeface="Calibri" panose="020F0502020204030204"/>
              </a:rPr>
              <a:t>Non-compliance can be costly…</a:t>
            </a:r>
          </a:p>
        </p:txBody>
      </p:sp>
    </p:spTree>
    <p:extLst>
      <p:ext uri="{BB962C8B-B14F-4D97-AF65-F5344CB8AC3E}">
        <p14:creationId xmlns:p14="http://schemas.microsoft.com/office/powerpoint/2010/main" val="348393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le of money">
            <a:extLst>
              <a:ext uri="{FF2B5EF4-FFF2-40B4-BE49-F238E27FC236}">
                <a16:creationId xmlns:a16="http://schemas.microsoft.com/office/drawing/2014/main" id="{D9E1A8BF-EE4D-4AAE-A6EF-F1CCD6C8EFF5}"/>
              </a:ext>
            </a:extLst>
          </p:cNvPr>
          <p:cNvPicPr>
            <a:picLocks noChangeAspect="1"/>
          </p:cNvPicPr>
          <p:nvPr/>
        </p:nvPicPr>
        <p:blipFill rotWithShape="1">
          <a:blip r:embed="rId3">
            <a:extLst>
              <a:ext uri="{28A0092B-C50C-407E-A947-70E740481C1C}">
                <a14:useLocalDpi xmlns:a14="http://schemas.microsoft.com/office/drawing/2010/main" val="0"/>
              </a:ext>
            </a:extLst>
          </a:blip>
          <a:srcRect t="29084" b="9185"/>
          <a:stretch/>
        </p:blipFill>
        <p:spPr>
          <a:xfrm>
            <a:off x="1" y="1469668"/>
            <a:ext cx="18288000" cy="7592473"/>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type="body" sz="quarter" idx="4294967295"/>
          </p:nvPr>
        </p:nvSpPr>
        <p:spPr>
          <a:xfrm>
            <a:off x="5370285" y="4018641"/>
            <a:ext cx="7547429" cy="2671719"/>
          </a:xfrm>
          <a:prstGeom prst="rect">
            <a:avLst/>
          </a:prstGeom>
          <a:solidFill>
            <a:schemeClr val="lt1">
              <a:alpha val="83000"/>
            </a:schemeClr>
          </a:solidFill>
        </p:spPr>
        <p:style>
          <a:lnRef idx="2">
            <a:schemeClr val="dk1"/>
          </a:lnRef>
          <a:fillRef idx="1">
            <a:schemeClr val="lt1"/>
          </a:fillRef>
          <a:effectRef idx="0">
            <a:schemeClr val="dk1"/>
          </a:effectRef>
          <a:fontRef idx="minor">
            <a:schemeClr val="dk1"/>
          </a:fontRef>
        </p:style>
        <p:txBody>
          <a:bodyPr lIns="205740" tIns="205740" rIns="205740" bIns="205740">
            <a:noAutofit/>
          </a:bodyPr>
          <a:lstStyle/>
          <a:p>
            <a:pPr marL="0" indent="0" algn="ctr">
              <a:buNone/>
            </a:pPr>
            <a:r>
              <a:rPr lang="en-CA" sz="3900" b="1" dirty="0">
                <a:solidFill>
                  <a:srgbClr val="504652"/>
                </a:solidFill>
                <a:latin typeface="Calibri" panose="020F0502020204030204" pitchFamily="34" charset="0"/>
              </a:rPr>
              <a:t>US Settlements in the millions of dollars have been levied against organizations who do not comply with the relevant legislation</a:t>
            </a:r>
          </a:p>
        </p:txBody>
      </p:sp>
      <p:sp>
        <p:nvSpPr>
          <p:cNvPr id="5" name="Title 1">
            <a:extLst>
              <a:ext uri="{FF2B5EF4-FFF2-40B4-BE49-F238E27FC236}">
                <a16:creationId xmlns:a16="http://schemas.microsoft.com/office/drawing/2014/main" id="{21B5FC42-B468-4A33-B16C-F68815008825}"/>
              </a:ext>
            </a:extLst>
          </p:cNvPr>
          <p:cNvSpPr txBox="1">
            <a:spLocks noGrp="1"/>
          </p:cNvSpPr>
          <p:nvPr>
            <p:ph type="title" idx="4294967295"/>
          </p:nvPr>
        </p:nvSpPr>
        <p:spPr>
          <a:xfrm>
            <a:off x="1257299" y="264677"/>
            <a:ext cx="16545791" cy="19883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6600" b="1" i="0" u="none" strike="noStrike" kern="1200" cap="none" spc="0" normalizeH="0" baseline="0" noProof="0">
                <a:ln>
                  <a:noFill/>
                </a:ln>
                <a:solidFill>
                  <a:schemeClr val="tx1"/>
                </a:solidFill>
                <a:effectLst/>
                <a:uLnTx/>
                <a:uFillTx/>
                <a:latin typeface="+mj-lt"/>
                <a:ea typeface="+mj-ea"/>
                <a:cs typeface="+mj-cs"/>
              </a:rPr>
              <a:t>Do the Right Thing, Avoid Fines</a:t>
            </a:r>
            <a:endParaRPr kumimoji="0" lang="en-US" sz="66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1699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24" y="630479"/>
            <a:ext cx="18026169" cy="1045718"/>
          </a:xfrm>
        </p:spPr>
        <p:txBody>
          <a:bodyPr/>
          <a:lstStyle/>
          <a:p>
            <a:r>
              <a:rPr lang="en-US" b="1" dirty="0"/>
              <a:t>Various Formats to Meet the Needs</a:t>
            </a:r>
          </a:p>
        </p:txBody>
      </p:sp>
      <p:sp>
        <p:nvSpPr>
          <p:cNvPr id="3" name="Content Placeholder 2"/>
          <p:cNvSpPr>
            <a:spLocks noGrp="1"/>
          </p:cNvSpPr>
          <p:nvPr>
            <p:ph idx="1"/>
          </p:nvPr>
        </p:nvSpPr>
        <p:spPr>
          <a:xfrm>
            <a:off x="970431" y="2036197"/>
            <a:ext cx="10271312" cy="7718922"/>
          </a:xfrm>
        </p:spPr>
        <p:txBody>
          <a:bodyPr>
            <a:normAutofit fontScale="92500" lnSpcReduction="10000"/>
          </a:bodyPr>
          <a:lstStyle/>
          <a:p>
            <a:r>
              <a:rPr lang="en-US" dirty="0"/>
              <a:t>Regulatory compliance</a:t>
            </a:r>
          </a:p>
          <a:p>
            <a:pPr lvl="1"/>
            <a:r>
              <a:rPr lang="en-US" dirty="0">
                <a:solidFill>
                  <a:schemeClr val="tx2"/>
                </a:solidFill>
              </a:rPr>
              <a:t>S508, ADA, AODA, ACA, EN 301:549</a:t>
            </a:r>
          </a:p>
          <a:p>
            <a:pPr lvl="1"/>
            <a:r>
              <a:rPr lang="en-US" dirty="0">
                <a:solidFill>
                  <a:schemeClr val="tx2"/>
                </a:solidFill>
              </a:rPr>
              <a:t>Legal actions growing exponentially = RISK + COST</a:t>
            </a:r>
          </a:p>
          <a:p>
            <a:r>
              <a:rPr lang="en-US" dirty="0"/>
              <a:t>Meet needs of growing population</a:t>
            </a:r>
          </a:p>
          <a:p>
            <a:pPr lvl="1"/>
            <a:r>
              <a:rPr lang="en-US" dirty="0">
                <a:solidFill>
                  <a:schemeClr val="tx2"/>
                </a:solidFill>
              </a:rPr>
              <a:t>Over 1.3 billion people with sight and cognitive disabilities (World Health Organization)</a:t>
            </a:r>
          </a:p>
          <a:p>
            <a:r>
              <a:rPr lang="en-US" dirty="0"/>
              <a:t>Provide documents in various formats depending on recipient needs:</a:t>
            </a:r>
          </a:p>
          <a:p>
            <a:pPr lvl="1"/>
            <a:r>
              <a:rPr lang="en-US" dirty="0">
                <a:solidFill>
                  <a:schemeClr val="tx1"/>
                </a:solidFill>
              </a:rPr>
              <a:t>Accessible PDF (WCAG and PDF/UA)</a:t>
            </a:r>
          </a:p>
          <a:p>
            <a:pPr lvl="1"/>
            <a:r>
              <a:rPr lang="en-US" dirty="0">
                <a:solidFill>
                  <a:schemeClr val="tx1"/>
                </a:solidFill>
              </a:rPr>
              <a:t>HTML5 Accessible</a:t>
            </a:r>
          </a:p>
          <a:p>
            <a:pPr lvl="1"/>
            <a:r>
              <a:rPr lang="en-US" dirty="0" err="1">
                <a:solidFill>
                  <a:schemeClr val="tx1"/>
                </a:solidFill>
              </a:rPr>
              <a:t>eText</a:t>
            </a:r>
            <a:endParaRPr lang="en-US" dirty="0">
              <a:solidFill>
                <a:schemeClr val="tx1"/>
              </a:solidFill>
            </a:endParaRPr>
          </a:p>
          <a:p>
            <a:pPr lvl="1"/>
            <a:r>
              <a:rPr lang="en-US" dirty="0"/>
              <a:t>Audio</a:t>
            </a:r>
            <a:endParaRPr lang="en-US" dirty="0">
              <a:solidFill>
                <a:schemeClr val="tx1"/>
              </a:solidFill>
            </a:endParaRPr>
          </a:p>
          <a:p>
            <a:pPr lvl="1"/>
            <a:r>
              <a:rPr lang="en-US" dirty="0"/>
              <a:t>Braille – Contracted and Alphabetic</a:t>
            </a:r>
          </a:p>
          <a:p>
            <a:pPr lvl="1"/>
            <a:r>
              <a:rPr lang="en-US" dirty="0"/>
              <a:t>Large Print</a:t>
            </a:r>
          </a:p>
          <a:p>
            <a:pPr lvl="1"/>
            <a:endParaRPr lang="en-US" dirty="0">
              <a:solidFill>
                <a:schemeClr val="tx1"/>
              </a:solidFill>
            </a:endParaRPr>
          </a:p>
          <a:p>
            <a:pPr lvl="1"/>
            <a:endParaRPr lang="en-US" dirty="0"/>
          </a:p>
        </p:txBody>
      </p:sp>
      <p:pic>
        <p:nvPicPr>
          <p:cNvPr id="17" name="Picture Placeholder 7" descr="Picture of braille on paper">
            <a:extLst>
              <a:ext uri="{FF2B5EF4-FFF2-40B4-BE49-F238E27FC236}">
                <a16:creationId xmlns:a16="http://schemas.microsoft.com/office/drawing/2014/main" id="{29378A0E-7D0D-4DD4-854E-8E4E51C492FF}"/>
              </a:ext>
            </a:extLst>
          </p:cNvPr>
          <p:cNvPicPr>
            <a:picLocks noChangeAspect="1"/>
          </p:cNvPicPr>
          <p:nvPr/>
        </p:nvPicPr>
        <p:blipFill>
          <a:blip r:embed="rId3">
            <a:extLst>
              <a:ext uri="{28A0092B-C50C-407E-A947-70E740481C1C}">
                <a14:useLocalDpi xmlns:a14="http://schemas.microsoft.com/office/drawing/2010/main" val="0"/>
              </a:ext>
            </a:extLst>
          </a:blip>
          <a:srcRect l="23886" r="23886"/>
          <a:stretch>
            <a:fillRect/>
          </a:stretch>
        </p:blipFill>
        <p:spPr>
          <a:xfrm>
            <a:off x="11484027" y="1655427"/>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pic>
      <p:pic>
        <p:nvPicPr>
          <p:cNvPr id="7" name="Picture 14" descr="Picture depicting large text">
            <a:extLst>
              <a:ext uri="{FF2B5EF4-FFF2-40B4-BE49-F238E27FC236}">
                <a16:creationId xmlns:a16="http://schemas.microsoft.com/office/drawing/2014/main" id="{4AB25FFF-199F-4209-893D-43818D056E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45587" y="1695542"/>
            <a:ext cx="3146575" cy="32364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WCAG PDF image">
            <a:extLst>
              <a:ext uri="{FF2B5EF4-FFF2-40B4-BE49-F238E27FC236}">
                <a16:creationId xmlns:a16="http://schemas.microsoft.com/office/drawing/2014/main" id="{C2C929B5-DC69-429C-A87C-F093B73D92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15900" y="5337859"/>
            <a:ext cx="1374815" cy="1684458"/>
          </a:xfrm>
          <a:prstGeom prst="rect">
            <a:avLst/>
          </a:prstGeom>
        </p:spPr>
      </p:pic>
      <p:pic>
        <p:nvPicPr>
          <p:cNvPr id="13" name="Picture 12" descr="HTML5 image">
            <a:extLst>
              <a:ext uri="{FF2B5EF4-FFF2-40B4-BE49-F238E27FC236}">
                <a16:creationId xmlns:a16="http://schemas.microsoft.com/office/drawing/2014/main" id="{8FCBCD8E-7DDC-431E-B704-07A593EC1C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18785" y="5297241"/>
            <a:ext cx="1789473" cy="1835064"/>
          </a:xfrm>
          <a:prstGeom prst="rect">
            <a:avLst/>
          </a:prstGeom>
        </p:spPr>
      </p:pic>
      <p:pic>
        <p:nvPicPr>
          <p:cNvPr id="6" name="Picture 5" descr="Depiction of e-text">
            <a:extLst>
              <a:ext uri="{FF2B5EF4-FFF2-40B4-BE49-F238E27FC236}">
                <a16:creationId xmlns:a16="http://schemas.microsoft.com/office/drawing/2014/main" id="{10ABE5B9-7D5C-4E4B-B370-20D640DD3E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15900" y="7176172"/>
            <a:ext cx="1913850" cy="1913850"/>
          </a:xfrm>
          <a:prstGeom prst="rect">
            <a:avLst/>
          </a:prstGeom>
        </p:spPr>
      </p:pic>
      <p:pic>
        <p:nvPicPr>
          <p:cNvPr id="9" name="Picture 10" descr="Picture depicting audio media">
            <a:extLst>
              <a:ext uri="{FF2B5EF4-FFF2-40B4-BE49-F238E27FC236}">
                <a16:creationId xmlns:a16="http://schemas.microsoft.com/office/drawing/2014/main" id="{A4E1F473-D671-40DB-AD50-C576066F96F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16906" y="7242866"/>
            <a:ext cx="1716613" cy="169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108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Total Document Accessibility Platfor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dirty="0"/>
        </a:defPPr>
      </a:lstStyle>
    </a:txDef>
  </a:objectDefaults>
  <a:extraClrSchemeLst/>
  <a:extLst>
    <a:ext uri="{05A4C25C-085E-4340-85A3-A5531E510DB2}">
      <thm15:themeFamily xmlns:thm15="http://schemas.microsoft.com/office/thememl/2012/main" name="Presentation1" id="{06223979-7BD7-4E93-9CC8-DBD65B2C735A}" vid="{C32AF8A4-AA49-47B0-8DF0-F406A4A64C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273</TotalTime>
  <Words>1426</Words>
  <Application>Microsoft Office PowerPoint</Application>
  <PresentationFormat>Custom</PresentationFormat>
  <Paragraphs>229</Paragraphs>
  <Slides>28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vt:lpstr>
      <vt:lpstr>Courier New</vt:lpstr>
      <vt:lpstr>Wingdings</vt:lpstr>
      <vt:lpstr>Total Document Accessibility Platform</vt:lpstr>
      <vt:lpstr>Document Accessibility 101</vt:lpstr>
      <vt:lpstr>Agenda</vt:lpstr>
      <vt:lpstr>Crawford Technologies</vt:lpstr>
      <vt:lpstr>Why It’s Important</vt:lpstr>
      <vt:lpstr>Why It’s Important continued…</vt:lpstr>
      <vt:lpstr>The Right Thing to Do</vt:lpstr>
      <vt:lpstr>What Are Document Accessibility Solutions?</vt:lpstr>
      <vt:lpstr>Do the Right Thing, Avoid Fines</vt:lpstr>
      <vt:lpstr>Various Formats to Meet the Needs</vt:lpstr>
      <vt:lpstr>Accessible Document Structure</vt:lpstr>
      <vt:lpstr>Accessible Document Structure continued…</vt:lpstr>
      <vt:lpstr>Assistive Technologies</vt:lpstr>
      <vt:lpstr>Comprehensive Accessibility Solutions for All Document Types</vt:lpstr>
      <vt:lpstr>Document Types</vt:lpstr>
      <vt:lpstr>Transactional Documents</vt:lpstr>
      <vt:lpstr>Static Documents</vt:lpstr>
      <vt:lpstr>Accessible Document Generation Best Practices</vt:lpstr>
      <vt:lpstr>Create a Plan</vt:lpstr>
      <vt:lpstr>Remediation Options</vt:lpstr>
      <vt:lpstr>Archived and Web Content Documents</vt:lpstr>
      <vt:lpstr>Testing – Quality Assurance / Control</vt:lpstr>
      <vt:lpstr>Lots of Great Options!</vt:lpstr>
      <vt:lpstr>Lots of Great Technology!</vt:lpstr>
      <vt:lpstr>Things to do</vt:lpstr>
      <vt:lpstr>What You Should Provide</vt:lpstr>
      <vt:lpstr>Plan for the Future</vt:lpstr>
      <vt:lpstr>Complete Document Accessibility Platform</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Accessibility 101</dc:title>
  <dc:creator>Ligia Mora</dc:creator>
  <cp:lastModifiedBy>Ligia Mora</cp:lastModifiedBy>
  <cp:revision>57</cp:revision>
  <dcterms:created xsi:type="dcterms:W3CDTF">2020-02-27T23:29:58Z</dcterms:created>
  <dcterms:modified xsi:type="dcterms:W3CDTF">2021-02-02T23:30:33Z</dcterms:modified>
</cp:coreProperties>
</file>