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 id="2147483696" r:id="rId2"/>
    <p:sldMasterId id="2147483708" r:id="rId3"/>
  </p:sldMasterIdLst>
  <p:notesMasterIdLst>
    <p:notesMasterId r:id="rId47"/>
  </p:notesMasterIdLst>
  <p:handoutMasterIdLst>
    <p:handoutMasterId r:id="rId48"/>
  </p:handoutMasterIdLst>
  <p:sldIdLst>
    <p:sldId id="266" r:id="rId4"/>
    <p:sldId id="769" r:id="rId5"/>
    <p:sldId id="329" r:id="rId6"/>
    <p:sldId id="778" r:id="rId7"/>
    <p:sldId id="777" r:id="rId8"/>
    <p:sldId id="617" r:id="rId9"/>
    <p:sldId id="380" r:id="rId10"/>
    <p:sldId id="468" r:id="rId11"/>
    <p:sldId id="775" r:id="rId12"/>
    <p:sldId id="463" r:id="rId13"/>
    <p:sldId id="779" r:id="rId14"/>
    <p:sldId id="290" r:id="rId15"/>
    <p:sldId id="345" r:id="rId16"/>
    <p:sldId id="782" r:id="rId17"/>
    <p:sldId id="596" r:id="rId18"/>
    <p:sldId id="624" r:id="rId19"/>
    <p:sldId id="783" r:id="rId20"/>
    <p:sldId id="625" r:id="rId21"/>
    <p:sldId id="784" r:id="rId22"/>
    <p:sldId id="618" r:id="rId23"/>
    <p:sldId id="780" r:id="rId24"/>
    <p:sldId id="399" r:id="rId25"/>
    <p:sldId id="415" r:id="rId26"/>
    <p:sldId id="401" r:id="rId27"/>
    <p:sldId id="413" r:id="rId28"/>
    <p:sldId id="492" r:id="rId29"/>
    <p:sldId id="597" r:id="rId30"/>
    <p:sldId id="781" r:id="rId31"/>
    <p:sldId id="587" r:id="rId32"/>
    <p:sldId id="590" r:id="rId33"/>
    <p:sldId id="603" r:id="rId34"/>
    <p:sldId id="609" r:id="rId35"/>
    <p:sldId id="604" r:id="rId36"/>
    <p:sldId id="606" r:id="rId37"/>
    <p:sldId id="605" r:id="rId38"/>
    <p:sldId id="610" r:id="rId39"/>
    <p:sldId id="614" r:id="rId40"/>
    <p:sldId id="579" r:id="rId41"/>
    <p:sldId id="582" r:id="rId42"/>
    <p:sldId id="612" r:id="rId43"/>
    <p:sldId id="776" r:id="rId44"/>
    <p:sldId id="313" r:id="rId45"/>
    <p:sldId id="301" r:id="rId46"/>
  </p:sldIdLst>
  <p:sldSz cx="18288000" cy="10287000"/>
  <p:notesSz cx="6858000" cy="9144000"/>
  <p:defaultTextStyle>
    <a:defPPr>
      <a:defRPr lang="id-ID"/>
    </a:defPPr>
    <a:lvl1pPr marL="0" algn="l" defTabSz="1371302" rtl="0" eaLnBrk="1" latinLnBrk="0" hangingPunct="1">
      <a:defRPr sz="2600" kern="1200">
        <a:solidFill>
          <a:schemeClr val="tx1"/>
        </a:solidFill>
        <a:latin typeface="+mn-lt"/>
        <a:ea typeface="+mn-ea"/>
        <a:cs typeface="+mn-cs"/>
      </a:defRPr>
    </a:lvl1pPr>
    <a:lvl2pPr marL="685652" algn="l" defTabSz="1371302" rtl="0" eaLnBrk="1" latinLnBrk="0" hangingPunct="1">
      <a:defRPr sz="2600" kern="1200">
        <a:solidFill>
          <a:schemeClr val="tx1"/>
        </a:solidFill>
        <a:latin typeface="+mn-lt"/>
        <a:ea typeface="+mn-ea"/>
        <a:cs typeface="+mn-cs"/>
      </a:defRPr>
    </a:lvl2pPr>
    <a:lvl3pPr marL="1371302" algn="l" defTabSz="1371302" rtl="0" eaLnBrk="1" latinLnBrk="0" hangingPunct="1">
      <a:defRPr sz="2600" kern="1200">
        <a:solidFill>
          <a:schemeClr val="tx1"/>
        </a:solidFill>
        <a:latin typeface="+mn-lt"/>
        <a:ea typeface="+mn-ea"/>
        <a:cs typeface="+mn-cs"/>
      </a:defRPr>
    </a:lvl3pPr>
    <a:lvl4pPr marL="2056954" algn="l" defTabSz="1371302" rtl="0" eaLnBrk="1" latinLnBrk="0" hangingPunct="1">
      <a:defRPr sz="2600" kern="1200">
        <a:solidFill>
          <a:schemeClr val="tx1"/>
        </a:solidFill>
        <a:latin typeface="+mn-lt"/>
        <a:ea typeface="+mn-ea"/>
        <a:cs typeface="+mn-cs"/>
      </a:defRPr>
    </a:lvl4pPr>
    <a:lvl5pPr marL="2742606" algn="l" defTabSz="1371302" rtl="0" eaLnBrk="1" latinLnBrk="0" hangingPunct="1">
      <a:defRPr sz="2600" kern="1200">
        <a:solidFill>
          <a:schemeClr val="tx1"/>
        </a:solidFill>
        <a:latin typeface="+mn-lt"/>
        <a:ea typeface="+mn-ea"/>
        <a:cs typeface="+mn-cs"/>
      </a:defRPr>
    </a:lvl5pPr>
    <a:lvl6pPr marL="3428258" algn="l" defTabSz="1371302" rtl="0" eaLnBrk="1" latinLnBrk="0" hangingPunct="1">
      <a:defRPr sz="2600" kern="1200">
        <a:solidFill>
          <a:schemeClr val="tx1"/>
        </a:solidFill>
        <a:latin typeface="+mn-lt"/>
        <a:ea typeface="+mn-ea"/>
        <a:cs typeface="+mn-cs"/>
      </a:defRPr>
    </a:lvl6pPr>
    <a:lvl7pPr marL="4113908" algn="l" defTabSz="1371302" rtl="0" eaLnBrk="1" latinLnBrk="0" hangingPunct="1">
      <a:defRPr sz="2600" kern="1200">
        <a:solidFill>
          <a:schemeClr val="tx1"/>
        </a:solidFill>
        <a:latin typeface="+mn-lt"/>
        <a:ea typeface="+mn-ea"/>
        <a:cs typeface="+mn-cs"/>
      </a:defRPr>
    </a:lvl7pPr>
    <a:lvl8pPr marL="4799560" algn="l" defTabSz="1371302" rtl="0" eaLnBrk="1" latinLnBrk="0" hangingPunct="1">
      <a:defRPr sz="2600" kern="1200">
        <a:solidFill>
          <a:schemeClr val="tx1"/>
        </a:solidFill>
        <a:latin typeface="+mn-lt"/>
        <a:ea typeface="+mn-ea"/>
        <a:cs typeface="+mn-cs"/>
      </a:defRPr>
    </a:lvl8pPr>
    <a:lvl9pPr marL="5485212" algn="l" defTabSz="1371302"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4">
          <p15:clr>
            <a:srgbClr val="A4A3A4"/>
          </p15:clr>
        </p15:guide>
        <p15:guide id="2" orient="horz" pos="569">
          <p15:clr>
            <a:srgbClr val="A4A3A4"/>
          </p15:clr>
        </p15:guide>
        <p15:guide id="3" pos="1151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Baker" initials="SB" lastIdx="1" clrIdx="0">
    <p:extLst>
      <p:ext uri="{19B8F6BF-5375-455C-9EA6-DF929625EA0E}">
        <p15:presenceInfo xmlns:p15="http://schemas.microsoft.com/office/powerpoint/2012/main" userId="Scott Baker" providerId="None"/>
      </p:ext>
    </p:extLst>
  </p:cmAuthor>
  <p:cmAuthor id="2" name="Katrina Fox" initials="KF" lastIdx="1" clrIdx="1">
    <p:extLst>
      <p:ext uri="{19B8F6BF-5375-455C-9EA6-DF929625EA0E}">
        <p15:presenceInfo xmlns:p15="http://schemas.microsoft.com/office/powerpoint/2012/main" userId="S-1-5-21-1547161642-1202660629-839522115-4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288"/>
    <a:srgbClr val="042066"/>
    <a:srgbClr val="004990"/>
    <a:srgbClr val="25408F"/>
    <a:srgbClr val="FF3300"/>
    <a:srgbClr val="954ECA"/>
    <a:srgbClr val="A568D2"/>
    <a:srgbClr val="FB5331"/>
    <a:srgbClr val="EA2D00"/>
    <a:srgbClr val="713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1" autoAdjust="0"/>
    <p:restoredTop sz="86432" autoAdjust="0"/>
  </p:normalViewPr>
  <p:slideViewPr>
    <p:cSldViewPr snapToGrid="0">
      <p:cViewPr varScale="1">
        <p:scale>
          <a:sx n="42" d="100"/>
          <a:sy n="42" d="100"/>
        </p:scale>
        <p:origin x="53" y="298"/>
      </p:cViewPr>
      <p:guideLst>
        <p:guide orient="horz" pos="1294"/>
        <p:guide orient="horz" pos="569"/>
        <p:guide pos="11519"/>
      </p:guideLst>
    </p:cSldViewPr>
  </p:slideViewPr>
  <p:outlineViewPr>
    <p:cViewPr>
      <p:scale>
        <a:sx n="33" d="100"/>
        <a:sy n="33" d="100"/>
      </p:scale>
      <p:origin x="0" y="-27389"/>
    </p:cViewPr>
  </p:outlineViewPr>
  <p:notesTextViewPr>
    <p:cViewPr>
      <p:scale>
        <a:sx n="1" d="1"/>
        <a:sy n="1" d="1"/>
      </p:scale>
      <p:origin x="0" y="0"/>
    </p:cViewPr>
  </p:notesTextViewPr>
  <p:sorterViewPr>
    <p:cViewPr varScale="1">
      <p:scale>
        <a:sx n="1" d="1"/>
        <a:sy n="1" d="1"/>
      </p:scale>
      <p:origin x="0" y="-4042"/>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1"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Sheet1!$A$4:$A$14</cx:f>
        <cx:lvl ptCount="11">
          <cx:pt idx="0">Transactional</cx:pt>
          <cx:pt idx="1">Designer</cx:pt>
          <cx:pt idx="2">Gateway</cx:pt>
          <cx:pt idx="3">Dashboard</cx:pt>
          <cx:pt idx="4">Assessment</cx:pt>
          <cx:pt idx="5">Validator</cx:pt>
          <cx:pt idx="6">SiteScan</cx:pt>
          <cx:pt idx="7">DAS Services</cx:pt>
          <cx:pt idx="8">Remediate</cx:pt>
          <cx:pt idx="9">AccessibilityNow.com</cx:pt>
          <cx:pt idx="10">Publisher</cx:pt>
        </cx:lvl>
      </cx:strDim>
      <cx:numDim type="size">
        <cx:f>Sheet1!$B$4:$B$14</cx:f>
        <cx:lvl ptCount="11" formatCode="General">
          <cx:pt idx="0">9.0899999999999999</cx:pt>
          <cx:pt idx="1">9.0899999999999999</cx:pt>
          <cx:pt idx="2">9.0899999999999999</cx:pt>
          <cx:pt idx="3">9.0899999999999999</cx:pt>
          <cx:pt idx="4">9.0899999999999999</cx:pt>
          <cx:pt idx="5">9.0899999999999999</cx:pt>
          <cx:pt idx="6">9.0899999999999999</cx:pt>
          <cx:pt idx="7">9.0899999999999999</cx:pt>
          <cx:pt idx="8">9.0899999999999999</cx:pt>
          <cx:pt idx="9">9.0899999999999999</cx:pt>
          <cx:pt idx="10">9.0899999999999999</cx:pt>
        </cx:lvl>
      </cx:numDim>
    </cx:data>
  </cx:chartData>
  <cx:chart>
    <cx:plotArea>
      <cx:plotAreaRegion>
        <cx:series layoutId="sunburst" uniqueId="{9A65374F-F2C1-4BDD-A7A4-1DBD26937E30}">
          <cx:spPr>
            <a:ln>
              <a:noFill/>
            </a:ln>
          </cx:spPr>
          <cx:dataId val="0"/>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Sheet1!$A$16:$A$21</cx:f>
        <cx:lvl ptCount="6">
          <cx:pt idx="0">WCAG PDF</cx:pt>
          <cx:pt idx="1">Braille</cx:pt>
          <cx:pt idx="2">E-Text</cx:pt>
          <cx:pt idx="3">Audio</cx:pt>
          <cx:pt idx="4">Large Print</cx:pt>
          <cx:pt idx="5">HTML5</cx:pt>
        </cx:lvl>
      </cx:strDim>
      <cx:numDim type="size">
        <cx:f>Sheet1!$B$16:$B$21</cx:f>
        <cx:lvl ptCount="6" formatCode="General">
          <cx:pt idx="0">16.666</cx:pt>
          <cx:pt idx="1">16.666</cx:pt>
          <cx:pt idx="2">16.666</cx:pt>
          <cx:pt idx="3">16.666</cx:pt>
          <cx:pt idx="4">16.666</cx:pt>
          <cx:pt idx="5">16.666</cx:pt>
        </cx:lvl>
      </cx:numDim>
    </cx:data>
  </cx:chartData>
  <cx:chart>
    <cx:plotArea>
      <cx:plotAreaRegion>
        <cx:series layoutId="sunburst" uniqueId="{F2B69432-8D38-4267-9011-0A1EE6168052}">
          <cx:spPr>
            <a:ln>
              <a:solidFill>
                <a:schemeClr val="bg1"/>
              </a:solidFill>
            </a:ln>
          </cx:spPr>
          <cx:dataId val="0"/>
        </cx:series>
      </cx:plotAreaRegion>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0-02-28T08:00:35.407" idx="1">
    <p:pos x="10" y="10"/>
    <p:text>With the banner text it looks like you have two different template styles. Is this the case or is this done on purpose?</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1D862C-56A9-42A9-818E-AE4A076B0C62}" type="datetimeFigureOut">
              <a:rPr lang="en-US" smtClean="0"/>
              <a:t>3/18/2020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D58AA8-2072-4B09-8C56-857B9DCA6D13}" type="slidenum">
              <a:rPr lang="en-US" smtClean="0"/>
              <a:t>‹#›</a:t>
            </a:fld>
            <a:endParaRPr lang="en-US"/>
          </a:p>
        </p:txBody>
      </p:sp>
    </p:spTree>
    <p:extLst>
      <p:ext uri="{BB962C8B-B14F-4D97-AF65-F5344CB8AC3E}">
        <p14:creationId xmlns:p14="http://schemas.microsoft.com/office/powerpoint/2010/main" val="1771487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A7EDB-42F2-4587-A519-4CD36161FFEF}" type="datetimeFigureOut">
              <a:rPr lang="id-ID" smtClean="0"/>
              <a:t>18/03/2020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AD74B-4254-4A15-B920-236F271C9A39}" type="slidenum">
              <a:rPr lang="id-ID" smtClean="0"/>
              <a:t>‹#›</a:t>
            </a:fld>
            <a:endParaRPr lang="id-ID"/>
          </a:p>
        </p:txBody>
      </p:sp>
    </p:spTree>
    <p:extLst>
      <p:ext uri="{BB962C8B-B14F-4D97-AF65-F5344CB8AC3E}">
        <p14:creationId xmlns:p14="http://schemas.microsoft.com/office/powerpoint/2010/main" val="2582477692"/>
      </p:ext>
    </p:extLst>
  </p:cSld>
  <p:clrMap bg1="lt1" tx1="dk1" bg2="lt2" tx2="dk2" accent1="accent1" accent2="accent2" accent3="accent3" accent4="accent4" accent5="accent5" accent6="accent6" hlink="hlink" folHlink="folHlink"/>
  <p:notesStyle>
    <a:lvl1pPr marL="0" algn="l" defTabSz="1371302" rtl="0" eaLnBrk="1" latinLnBrk="0" hangingPunct="1">
      <a:defRPr sz="1800" kern="1200">
        <a:solidFill>
          <a:schemeClr val="tx1"/>
        </a:solidFill>
        <a:latin typeface="+mn-lt"/>
        <a:ea typeface="+mn-ea"/>
        <a:cs typeface="+mn-cs"/>
      </a:defRPr>
    </a:lvl1pPr>
    <a:lvl2pPr marL="685652" algn="l" defTabSz="1371302" rtl="0" eaLnBrk="1" latinLnBrk="0" hangingPunct="1">
      <a:defRPr sz="1800" kern="1200">
        <a:solidFill>
          <a:schemeClr val="tx1"/>
        </a:solidFill>
        <a:latin typeface="+mn-lt"/>
        <a:ea typeface="+mn-ea"/>
        <a:cs typeface="+mn-cs"/>
      </a:defRPr>
    </a:lvl2pPr>
    <a:lvl3pPr marL="1371302" algn="l" defTabSz="1371302" rtl="0" eaLnBrk="1" latinLnBrk="0" hangingPunct="1">
      <a:defRPr sz="1800" kern="1200">
        <a:solidFill>
          <a:schemeClr val="tx1"/>
        </a:solidFill>
        <a:latin typeface="+mn-lt"/>
        <a:ea typeface="+mn-ea"/>
        <a:cs typeface="+mn-cs"/>
      </a:defRPr>
    </a:lvl3pPr>
    <a:lvl4pPr marL="2056954" algn="l" defTabSz="1371302" rtl="0" eaLnBrk="1" latinLnBrk="0" hangingPunct="1">
      <a:defRPr sz="1800" kern="1200">
        <a:solidFill>
          <a:schemeClr val="tx1"/>
        </a:solidFill>
        <a:latin typeface="+mn-lt"/>
        <a:ea typeface="+mn-ea"/>
        <a:cs typeface="+mn-cs"/>
      </a:defRPr>
    </a:lvl4pPr>
    <a:lvl5pPr marL="2742606" algn="l" defTabSz="1371302" rtl="0" eaLnBrk="1" latinLnBrk="0" hangingPunct="1">
      <a:defRPr sz="1800" kern="1200">
        <a:solidFill>
          <a:schemeClr val="tx1"/>
        </a:solidFill>
        <a:latin typeface="+mn-lt"/>
        <a:ea typeface="+mn-ea"/>
        <a:cs typeface="+mn-cs"/>
      </a:defRPr>
    </a:lvl5pPr>
    <a:lvl6pPr marL="3428258" algn="l" defTabSz="1371302" rtl="0" eaLnBrk="1" latinLnBrk="0" hangingPunct="1">
      <a:defRPr sz="1800" kern="1200">
        <a:solidFill>
          <a:schemeClr val="tx1"/>
        </a:solidFill>
        <a:latin typeface="+mn-lt"/>
        <a:ea typeface="+mn-ea"/>
        <a:cs typeface="+mn-cs"/>
      </a:defRPr>
    </a:lvl6pPr>
    <a:lvl7pPr marL="4113908" algn="l" defTabSz="1371302" rtl="0" eaLnBrk="1" latinLnBrk="0" hangingPunct="1">
      <a:defRPr sz="1800" kern="1200">
        <a:solidFill>
          <a:schemeClr val="tx1"/>
        </a:solidFill>
        <a:latin typeface="+mn-lt"/>
        <a:ea typeface="+mn-ea"/>
        <a:cs typeface="+mn-cs"/>
      </a:defRPr>
    </a:lvl7pPr>
    <a:lvl8pPr marL="4799560" algn="l" defTabSz="1371302" rtl="0" eaLnBrk="1" latinLnBrk="0" hangingPunct="1">
      <a:defRPr sz="1800" kern="1200">
        <a:solidFill>
          <a:schemeClr val="tx1"/>
        </a:solidFill>
        <a:latin typeface="+mn-lt"/>
        <a:ea typeface="+mn-ea"/>
        <a:cs typeface="+mn-cs"/>
      </a:defRPr>
    </a:lvl8pPr>
    <a:lvl9pPr marL="5485212" algn="l" defTabSz="1371302"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photos/bAQH53VquTc?utm_source=unsplash&amp;utm_medium=referral&amp;utm_content=creditCopy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nsplash.com/search/photos/legal-settlements?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Paper is a barrier, Reading it to them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are the formats? Don’t know how to respond to the situation</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Client is now having to explain what they need and why</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16DA0-FA71-44ED-9704-D59E9FFC1E1C}" type="slidenum">
              <a:rPr lang="en-US" smtClean="0"/>
              <a:pPr/>
              <a:t>3</a:t>
            </a:fld>
            <a:endParaRPr lang="en-US"/>
          </a:p>
        </p:txBody>
      </p:sp>
    </p:spTree>
    <p:extLst>
      <p:ext uri="{BB962C8B-B14F-4D97-AF65-F5344CB8AC3E}">
        <p14:creationId xmlns:p14="http://schemas.microsoft.com/office/powerpoint/2010/main" val="168325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7716DA0-FA71-44ED-9704-D59E9FFC1E1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448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AD74B-4254-4A15-B920-236F271C9A39}" type="slidenum">
              <a:rPr lang="id-ID" smtClean="0"/>
              <a:t>5</a:t>
            </a:fld>
            <a:endParaRPr lang="id-ID"/>
          </a:p>
        </p:txBody>
      </p:sp>
    </p:spTree>
    <p:extLst>
      <p:ext uri="{BB962C8B-B14F-4D97-AF65-F5344CB8AC3E}">
        <p14:creationId xmlns:p14="http://schemas.microsoft.com/office/powerpoint/2010/main" val="301450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Photo by </a:t>
            </a:r>
            <a:r>
              <a:rPr lang="en-US" dirty="0">
                <a:hlinkClick r:id="rId3"/>
              </a:rPr>
              <a:t>Sebastian Pichler</a:t>
            </a:r>
            <a:r>
              <a:rPr lang="en-US" dirty="0"/>
              <a:t> on </a:t>
            </a:r>
            <a:r>
              <a:rPr lang="en-US" dirty="0" err="1">
                <a:hlinkClick r:id="rId4"/>
              </a:rPr>
              <a:t>Unsplash</a:t>
            </a:r>
            <a:endParaRPr lang="en-US" dirty="0"/>
          </a:p>
        </p:txBody>
      </p:sp>
      <p:sp>
        <p:nvSpPr>
          <p:cNvPr id="4" name="Slide Number Placeholder 3"/>
          <p:cNvSpPr>
            <a:spLocks noGrp="1"/>
          </p:cNvSpPr>
          <p:nvPr>
            <p:ph type="sldNum" sz="quarter" idx="10"/>
          </p:nvPr>
        </p:nvSpPr>
        <p:spPr/>
        <p:txBody>
          <a:bodyPr/>
          <a:lstStyle/>
          <a:p>
            <a:pPr>
              <a:defRPr/>
            </a:pPr>
            <a:fld id="{57F1DD92-86E3-4A1B-8C39-893C47FE22EC}" type="slidenum">
              <a:rPr lang="en-US" smtClean="0"/>
              <a:pPr>
                <a:defRPr/>
              </a:pPr>
              <a:t>10</a:t>
            </a:fld>
            <a:endParaRPr lang="en-US" dirty="0"/>
          </a:p>
        </p:txBody>
      </p:sp>
    </p:spTree>
    <p:extLst>
      <p:ext uri="{BB962C8B-B14F-4D97-AF65-F5344CB8AC3E}">
        <p14:creationId xmlns:p14="http://schemas.microsoft.com/office/powerpoint/2010/main" val="415730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AD74B-4254-4A15-B920-236F271C9A39}" type="slidenum">
              <a:rPr lang="id-ID" smtClean="0"/>
              <a:t>11</a:t>
            </a:fld>
            <a:endParaRPr lang="id-ID"/>
          </a:p>
        </p:txBody>
      </p:sp>
    </p:spTree>
    <p:extLst>
      <p:ext uri="{BB962C8B-B14F-4D97-AF65-F5344CB8AC3E}">
        <p14:creationId xmlns:p14="http://schemas.microsoft.com/office/powerpoint/2010/main" val="264403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a:t>
            </a:r>
            <a:r>
              <a:rPr lang="en-US" baseline="0" dirty="0"/>
              <a:t> are your documents today?  Do you produce high volume documents?  Do you present on the web?  Generally we can bucket everything into four buckets “I’m ignoring the issue”, “My documents are not compliant”, “High Volume documents cannot be done so we are remediating or accommodating”.  “My documents are compliant and we have a solution”</a:t>
            </a:r>
            <a:endParaRPr lang="en-US" dirty="0"/>
          </a:p>
        </p:txBody>
      </p:sp>
      <p:sp>
        <p:nvSpPr>
          <p:cNvPr id="4" name="Slide Number Placeholder 3"/>
          <p:cNvSpPr>
            <a:spLocks noGrp="1"/>
          </p:cNvSpPr>
          <p:nvPr>
            <p:ph type="sldNum" sz="quarter" idx="10"/>
          </p:nvPr>
        </p:nvSpPr>
        <p:spPr/>
        <p:txBody>
          <a:bodyPr/>
          <a:lstStyle/>
          <a:p>
            <a:fld id="{4DDAD74B-4254-4A15-B920-236F271C9A39}" type="slidenum">
              <a:rPr lang="id-ID" smtClean="0"/>
              <a:t>13</a:t>
            </a:fld>
            <a:endParaRPr lang="id-ID"/>
          </a:p>
        </p:txBody>
      </p:sp>
    </p:spTree>
    <p:extLst>
      <p:ext uri="{BB962C8B-B14F-4D97-AF65-F5344CB8AC3E}">
        <p14:creationId xmlns:p14="http://schemas.microsoft.com/office/powerpoint/2010/main" val="180651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a:defRPr/>
            </a:pPr>
            <a:fld id="{57F1DD92-86E3-4A1B-8C39-893C47FE22EC}"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36096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7F1DD92-86E3-4A1B-8C39-893C47FE22EC}"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600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7F1DD92-86E3-4A1B-8C39-893C47FE22EC}"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510468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7716DA0-FA71-44ED-9704-D59E9FFC1E1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1918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tal Document Accessibility Platform">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Title Placeholder 7">
            <a:extLst>
              <a:ext uri="{FF2B5EF4-FFF2-40B4-BE49-F238E27FC236}">
                <a16:creationId xmlns:a16="http://schemas.microsoft.com/office/drawing/2014/main" id="{59FA2922-316C-46C6-8CFE-51655D80A116}"/>
              </a:ext>
            </a:extLst>
          </p:cNvPr>
          <p:cNvSpPr txBox="1">
            <a:spLocks/>
          </p:cNvSpPr>
          <p:nvPr userDrawn="1"/>
        </p:nvSpPr>
        <p:spPr>
          <a:xfrm>
            <a:off x="8918713" y="203384"/>
            <a:ext cx="9304680" cy="1045718"/>
          </a:xfrm>
          <a:prstGeom prst="rect">
            <a:avLst/>
          </a:prstGeom>
        </p:spPr>
        <p:txBody>
          <a:bodyPr vert="horz" lIns="91440" tIns="45720" rIns="91440" bIns="45720" rtlCol="0" anchor="ctr">
            <a:normAutofit/>
          </a:bodyPr>
          <a:lst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a:lstStyle>
          <a:p>
            <a:endParaRPr lang="en-US" dirty="0"/>
          </a:p>
        </p:txBody>
      </p:sp>
      <p:sp>
        <p:nvSpPr>
          <p:cNvPr id="5" name="Title 4">
            <a:extLst>
              <a:ext uri="{FF2B5EF4-FFF2-40B4-BE49-F238E27FC236}">
                <a16:creationId xmlns:a16="http://schemas.microsoft.com/office/drawing/2014/main" id="{DC978738-1744-4818-B0E1-0DA8A4DEE5C2}"/>
              </a:ext>
            </a:extLst>
          </p:cNvPr>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264175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pic>
        <p:nvPicPr>
          <p:cNvPr id="8" name="Picture 7" descr="LOGO_CrawfordTech_2017.pdf - Adobe Acrobat Reader DC"/>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5123" y="9357118"/>
            <a:ext cx="2971800" cy="562232"/>
          </a:xfrm>
          <a:prstGeom prst="rect">
            <a:avLst/>
          </a:prstGeom>
        </p:spPr>
      </p:pic>
    </p:spTree>
    <p:extLst>
      <p:ext uri="{BB962C8B-B14F-4D97-AF65-F5344CB8AC3E}">
        <p14:creationId xmlns:p14="http://schemas.microsoft.com/office/powerpoint/2010/main" val="316768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4" y="2521744"/>
            <a:ext cx="7736680" cy="1235868"/>
          </a:xfrm>
        </p:spPr>
        <p:txBody>
          <a:bodyPr anchor="b"/>
          <a:lstStyle>
            <a:lvl1pPr marL="0" indent="0">
              <a:buNone/>
              <a:defRPr sz="3600" b="1"/>
            </a:lvl1pPr>
            <a:lvl2pPr marL="685652" indent="0">
              <a:buNone/>
              <a:defRPr sz="3000" b="1"/>
            </a:lvl2pPr>
            <a:lvl3pPr marL="1371302" indent="0">
              <a:buNone/>
              <a:defRPr sz="2600" b="1"/>
            </a:lvl3pPr>
            <a:lvl4pPr marL="2056954" indent="0">
              <a:buNone/>
              <a:defRPr sz="2400" b="1"/>
            </a:lvl4pPr>
            <a:lvl5pPr marL="2742606" indent="0">
              <a:buNone/>
              <a:defRPr sz="2400" b="1"/>
            </a:lvl5pPr>
            <a:lvl6pPr marL="3428258" indent="0">
              <a:buNone/>
              <a:defRPr sz="2400" b="1"/>
            </a:lvl6pPr>
            <a:lvl7pPr marL="4113908" indent="0">
              <a:buNone/>
              <a:defRPr sz="2400" b="1"/>
            </a:lvl7pPr>
            <a:lvl8pPr marL="4799560" indent="0">
              <a:buNone/>
              <a:defRPr sz="2400" b="1"/>
            </a:lvl8pPr>
            <a:lvl9pPr marL="5485212"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4" y="3757613"/>
            <a:ext cx="773668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1" y="2521744"/>
            <a:ext cx="7774782" cy="1235868"/>
          </a:xfrm>
        </p:spPr>
        <p:txBody>
          <a:bodyPr anchor="b"/>
          <a:lstStyle>
            <a:lvl1pPr marL="0" indent="0">
              <a:buNone/>
              <a:defRPr sz="3600" b="1"/>
            </a:lvl1pPr>
            <a:lvl2pPr marL="685652" indent="0">
              <a:buNone/>
              <a:defRPr sz="3000" b="1"/>
            </a:lvl2pPr>
            <a:lvl3pPr marL="1371302" indent="0">
              <a:buNone/>
              <a:defRPr sz="2600" b="1"/>
            </a:lvl3pPr>
            <a:lvl4pPr marL="2056954" indent="0">
              <a:buNone/>
              <a:defRPr sz="2400" b="1"/>
            </a:lvl4pPr>
            <a:lvl5pPr marL="2742606" indent="0">
              <a:buNone/>
              <a:defRPr sz="2400" b="1"/>
            </a:lvl5pPr>
            <a:lvl6pPr marL="3428258" indent="0">
              <a:buNone/>
              <a:defRPr sz="2400" b="1"/>
            </a:lvl6pPr>
            <a:lvl7pPr marL="4113908" indent="0">
              <a:buNone/>
              <a:defRPr sz="2400" b="1"/>
            </a:lvl7pPr>
            <a:lvl8pPr marL="4799560" indent="0">
              <a:buNone/>
              <a:defRPr sz="2400" b="1"/>
            </a:lvl8pPr>
            <a:lvl9pPr marL="5485212"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1"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www.crawfordtech.com</a:t>
            </a:r>
            <a:endParaRPr lang="id-ID" dirty="0"/>
          </a:p>
        </p:txBody>
      </p:sp>
      <p:sp>
        <p:nvSpPr>
          <p:cNvPr id="9" name="Slide Number Placeholder 8"/>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2334109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www.crawfordtech.com</a:t>
            </a:r>
            <a:endParaRPr lang="id-ID" dirty="0"/>
          </a:p>
        </p:txBody>
      </p:sp>
      <p:sp>
        <p:nvSpPr>
          <p:cNvPr id="5" name="Slide Number Placeholder 4"/>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244160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www.crawfordtech.com</a:t>
            </a:r>
            <a:endParaRPr lang="id-ID" dirty="0"/>
          </a:p>
        </p:txBody>
      </p:sp>
      <p:sp>
        <p:nvSpPr>
          <p:cNvPr id="4" name="Slide Number Placeholder 3"/>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63594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2" y="3086101"/>
            <a:ext cx="5898356" cy="5717382"/>
          </a:xfrm>
        </p:spPr>
        <p:txBody>
          <a:bodyPr/>
          <a:lstStyle>
            <a:lvl1pPr marL="0" indent="0">
              <a:buNone/>
              <a:defRPr sz="2400"/>
            </a:lvl1pPr>
            <a:lvl2pPr marL="685652" indent="0">
              <a:buNone/>
              <a:defRPr sz="2000"/>
            </a:lvl2pPr>
            <a:lvl3pPr marL="1371302" indent="0">
              <a:buNone/>
              <a:defRPr sz="1800"/>
            </a:lvl3pPr>
            <a:lvl4pPr marL="2056954" indent="0">
              <a:buNone/>
              <a:defRPr sz="1400"/>
            </a:lvl4pPr>
            <a:lvl5pPr marL="2742606" indent="0">
              <a:buNone/>
              <a:defRPr sz="1400"/>
            </a:lvl5pPr>
            <a:lvl6pPr marL="3428258" indent="0">
              <a:buNone/>
              <a:defRPr sz="1400"/>
            </a:lvl6pPr>
            <a:lvl7pPr marL="4113908" indent="0">
              <a:buNone/>
              <a:defRPr sz="1400"/>
            </a:lvl7pPr>
            <a:lvl8pPr marL="4799560" indent="0">
              <a:buNone/>
              <a:defRPr sz="1400"/>
            </a:lvl8pPr>
            <a:lvl9pPr marL="5485212" indent="0">
              <a:buNone/>
              <a:defRPr sz="14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3387046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9"/>
            <a:ext cx="9258300" cy="7310438"/>
          </a:xfrm>
        </p:spPr>
        <p:txBody>
          <a:bodyPr anchor="t"/>
          <a:lstStyle>
            <a:lvl1pPr marL="0" indent="0">
              <a:buNone/>
              <a:defRPr sz="4800"/>
            </a:lvl1pPr>
            <a:lvl2pPr marL="685652" indent="0">
              <a:buNone/>
              <a:defRPr sz="4200"/>
            </a:lvl2pPr>
            <a:lvl3pPr marL="1371302" indent="0">
              <a:buNone/>
              <a:defRPr sz="3600"/>
            </a:lvl3pPr>
            <a:lvl4pPr marL="2056954" indent="0">
              <a:buNone/>
              <a:defRPr sz="3000"/>
            </a:lvl4pPr>
            <a:lvl5pPr marL="2742606" indent="0">
              <a:buNone/>
              <a:defRPr sz="3000"/>
            </a:lvl5pPr>
            <a:lvl6pPr marL="3428258" indent="0">
              <a:buNone/>
              <a:defRPr sz="3000"/>
            </a:lvl6pPr>
            <a:lvl7pPr marL="4113908" indent="0">
              <a:buNone/>
              <a:defRPr sz="3000"/>
            </a:lvl7pPr>
            <a:lvl8pPr marL="4799560" indent="0">
              <a:buNone/>
              <a:defRPr sz="3000"/>
            </a:lvl8pPr>
            <a:lvl9pPr marL="5485212"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2" y="3086101"/>
            <a:ext cx="5898356" cy="5717382"/>
          </a:xfrm>
        </p:spPr>
        <p:txBody>
          <a:bodyPr/>
          <a:lstStyle>
            <a:lvl1pPr marL="0" indent="0">
              <a:buNone/>
              <a:defRPr sz="2400"/>
            </a:lvl1pPr>
            <a:lvl2pPr marL="685652" indent="0">
              <a:buNone/>
              <a:defRPr sz="2000"/>
            </a:lvl2pPr>
            <a:lvl3pPr marL="1371302" indent="0">
              <a:buNone/>
              <a:defRPr sz="1800"/>
            </a:lvl3pPr>
            <a:lvl4pPr marL="2056954" indent="0">
              <a:buNone/>
              <a:defRPr sz="1400"/>
            </a:lvl4pPr>
            <a:lvl5pPr marL="2742606" indent="0">
              <a:buNone/>
              <a:defRPr sz="1400"/>
            </a:lvl5pPr>
            <a:lvl6pPr marL="3428258" indent="0">
              <a:buNone/>
              <a:defRPr sz="1400"/>
            </a:lvl6pPr>
            <a:lvl7pPr marL="4113908" indent="0">
              <a:buNone/>
              <a:defRPr sz="1400"/>
            </a:lvl7pPr>
            <a:lvl8pPr marL="4799560" indent="0">
              <a:buNone/>
              <a:defRPr sz="1400"/>
            </a:lvl8pPr>
            <a:lvl9pPr marL="5485212" indent="0">
              <a:buNone/>
              <a:defRPr sz="14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17435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3088274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9"/>
            <a:ext cx="3943350" cy="871775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1" y="547689"/>
            <a:ext cx="11601450" cy="8717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1386977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255EB1B-41E1-4684-ABB9-4912C152DEE5}"/>
              </a:ext>
            </a:extLst>
          </p:cNvPr>
          <p:cNvSpPr>
            <a:spLocks noGrp="1"/>
          </p:cNvSpPr>
          <p:nvPr>
            <p:ph type="pic" sz="quarter" idx="11"/>
          </p:nvPr>
        </p:nvSpPr>
        <p:spPr>
          <a:xfrm>
            <a:off x="9715501"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
        <p:nvSpPr>
          <p:cNvPr id="4" name="Picture Placeholder 8">
            <a:extLst>
              <a:ext uri="{FF2B5EF4-FFF2-40B4-BE49-F238E27FC236}">
                <a16:creationId xmlns:a16="http://schemas.microsoft.com/office/drawing/2014/main" id="{FAA7CD81-3BE9-4FAE-B88F-CDA4E331B304}"/>
              </a:ext>
            </a:extLst>
          </p:cNvPr>
          <p:cNvSpPr>
            <a:spLocks noGrp="1"/>
          </p:cNvSpPr>
          <p:nvPr>
            <p:ph type="pic" sz="quarter" idx="12"/>
          </p:nvPr>
        </p:nvSpPr>
        <p:spPr>
          <a:xfrm>
            <a:off x="13656127"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
        <p:nvSpPr>
          <p:cNvPr id="5" name="Picture Placeholder 6">
            <a:extLst>
              <a:ext uri="{FF2B5EF4-FFF2-40B4-BE49-F238E27FC236}">
                <a16:creationId xmlns:a16="http://schemas.microsoft.com/office/drawing/2014/main" id="{92698511-03AE-4205-A649-1115C3B3AB32}"/>
              </a:ext>
            </a:extLst>
          </p:cNvPr>
          <p:cNvSpPr>
            <a:spLocks noGrp="1"/>
          </p:cNvSpPr>
          <p:nvPr>
            <p:ph type="pic" sz="quarter" idx="10"/>
          </p:nvPr>
        </p:nvSpPr>
        <p:spPr>
          <a:xfrm>
            <a:off x="5774875"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142640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ntent_More Space">
    <p:spTree>
      <p:nvGrpSpPr>
        <p:cNvPr id="1" name=""/>
        <p:cNvGrpSpPr/>
        <p:nvPr/>
      </p:nvGrpSpPr>
      <p:grpSpPr>
        <a:xfrm>
          <a:off x="0" y="0"/>
          <a:ext cx="0" cy="0"/>
          <a:chOff x="0" y="0"/>
          <a:chExt cx="0" cy="0"/>
        </a:xfrm>
      </p:grpSpPr>
      <p:sp>
        <p:nvSpPr>
          <p:cNvPr id="2" name="Title 1"/>
          <p:cNvSpPr>
            <a:spLocks noGrp="1"/>
          </p:cNvSpPr>
          <p:nvPr>
            <p:ph type="title"/>
          </p:nvPr>
        </p:nvSpPr>
        <p:spPr>
          <a:xfrm>
            <a:off x="914400" y="1903140"/>
            <a:ext cx="16459200" cy="108012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CA">
                <a:solidFill>
                  <a:srgbClr val="012169"/>
                </a:solidFill>
              </a:rPr>
              <a:t>Confidential</a:t>
            </a:r>
            <a:endParaRPr lang="en-US" dirty="0">
              <a:solidFill>
                <a:srgbClr val="012169"/>
              </a:solidFill>
            </a:endParaRPr>
          </a:p>
        </p:txBody>
      </p:sp>
      <p:sp>
        <p:nvSpPr>
          <p:cNvPr id="4" name="Slide Number Placeholder 3"/>
          <p:cNvSpPr>
            <a:spLocks noGrp="1"/>
          </p:cNvSpPr>
          <p:nvPr>
            <p:ph type="sldNum" sz="quarter" idx="11"/>
          </p:nvPr>
        </p:nvSpPr>
        <p:spPr/>
        <p:txBody>
          <a:bodyPr/>
          <a:lstStyle/>
          <a:p>
            <a:fld id="{C9E3AFC7-270A-4247-83D7-4F2F6CE52981}" type="slidenum">
              <a:rPr lang="en-US" smtClean="0">
                <a:solidFill>
                  <a:srgbClr val="012169"/>
                </a:solidFill>
              </a:rPr>
              <a:pPr/>
              <a:t>‹#›</a:t>
            </a:fld>
            <a:endParaRPr lang="en-US" dirty="0">
              <a:solidFill>
                <a:srgbClr val="012169"/>
              </a:solidFill>
            </a:endParaRPr>
          </a:p>
        </p:txBody>
      </p:sp>
      <p:sp>
        <p:nvSpPr>
          <p:cNvPr id="6" name="Content Placeholder 2"/>
          <p:cNvSpPr>
            <a:spLocks noGrp="1"/>
          </p:cNvSpPr>
          <p:nvPr>
            <p:ph idx="1"/>
          </p:nvPr>
        </p:nvSpPr>
        <p:spPr>
          <a:xfrm>
            <a:off x="914400" y="2983260"/>
            <a:ext cx="16459200" cy="6696744"/>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txBox="1">
            <a:spLocks/>
          </p:cNvSpPr>
          <p:nvPr userDrawn="1"/>
        </p:nvSpPr>
        <p:spPr>
          <a:xfrm>
            <a:off x="13464480" y="9680004"/>
            <a:ext cx="4608512" cy="606996"/>
          </a:xfrm>
          <a:prstGeom prst="rect">
            <a:avLst/>
          </a:prstGeom>
        </p:spPr>
        <p:txBody>
          <a:bodyPr vert="horz" lIns="137160" tIns="68580" rIns="137160" bIns="68580" rtlCol="0" anchor="ctr"/>
          <a:lstStyle>
            <a:lvl1pPr algn="ctr">
              <a:defRPr sz="1050" b="1">
                <a:solidFill>
                  <a:schemeClr val="accent2"/>
                </a:solidFill>
                <a:latin typeface="Arial" pitchFamily="34" charset="0"/>
                <a:cs typeface="Arial" pitchFamily="34" charset="0"/>
              </a:defRPr>
            </a:lvl1pPr>
          </a:lstStyle>
          <a:p>
            <a:pPr defTabSz="1371464">
              <a:defRPr/>
            </a:pPr>
            <a:r>
              <a:rPr lang="en-CA" sz="1577" dirty="0">
                <a:solidFill>
                  <a:srgbClr val="012169"/>
                </a:solidFill>
              </a:rPr>
              <a:t>www.crawfordtech.com</a:t>
            </a:r>
            <a:endParaRPr lang="en-US" sz="1577" dirty="0">
              <a:solidFill>
                <a:srgbClr val="012169"/>
              </a:solidFill>
            </a:endParaRPr>
          </a:p>
        </p:txBody>
      </p:sp>
    </p:spTree>
    <p:extLst>
      <p:ext uri="{BB962C8B-B14F-4D97-AF65-F5344CB8AC3E}">
        <p14:creationId xmlns:p14="http://schemas.microsoft.com/office/powerpoint/2010/main" val="33554373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1600" y="2552906"/>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372600" y="2552907"/>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8A2F8538-DC8B-448A-AA7D-E83A5C2ED586}"/>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3256947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srgbClr val="012169"/>
                </a:solidFill>
              </a:rPr>
              <a:t>Confidential</a:t>
            </a:r>
          </a:p>
        </p:txBody>
      </p:sp>
      <p:sp>
        <p:nvSpPr>
          <p:cNvPr id="6" name="Slide Number Placeholder 5"/>
          <p:cNvSpPr>
            <a:spLocks noGrp="1"/>
          </p:cNvSpPr>
          <p:nvPr>
            <p:ph type="sldNum" sz="quarter" idx="12"/>
          </p:nvPr>
        </p:nvSpPr>
        <p:spPr/>
        <p:txBody>
          <a:bodyPr/>
          <a:lstStyle/>
          <a:p>
            <a:fld id="{C9E3AFC7-270A-4247-83D7-4F2F6CE52981}" type="slidenum">
              <a:rPr lang="en-US" smtClean="0">
                <a:solidFill>
                  <a:srgbClr val="012169"/>
                </a:solidFill>
              </a:rPr>
              <a:pPr/>
              <a:t>‹#›</a:t>
            </a:fld>
            <a:endParaRPr lang="en-US">
              <a:solidFill>
                <a:srgbClr val="012169"/>
              </a:solidFill>
            </a:endParaRPr>
          </a:p>
        </p:txBody>
      </p:sp>
      <p:sp>
        <p:nvSpPr>
          <p:cNvPr id="8" name="Title 1"/>
          <p:cNvSpPr>
            <a:spLocks noGrp="1"/>
          </p:cNvSpPr>
          <p:nvPr>
            <p:ph type="ctrTitle"/>
          </p:nvPr>
        </p:nvSpPr>
        <p:spPr>
          <a:xfrm>
            <a:off x="1371600" y="4063380"/>
            <a:ext cx="15544800" cy="864096"/>
          </a:xfrm>
        </p:spPr>
        <p:txBody>
          <a:bodyPr/>
          <a:lstStyle>
            <a:lvl1pPr>
              <a:defRPr baseline="0"/>
            </a:lvl1pPr>
          </a:lstStyle>
          <a:p>
            <a:r>
              <a:rPr lang="en-US" dirty="0"/>
              <a:t>Click to edit Master title style</a:t>
            </a:r>
          </a:p>
        </p:txBody>
      </p:sp>
      <p:sp>
        <p:nvSpPr>
          <p:cNvPr id="9" name="Footer Placeholder 4"/>
          <p:cNvSpPr txBox="1">
            <a:spLocks/>
          </p:cNvSpPr>
          <p:nvPr userDrawn="1"/>
        </p:nvSpPr>
        <p:spPr>
          <a:xfrm>
            <a:off x="13464480" y="9680004"/>
            <a:ext cx="4608512" cy="606996"/>
          </a:xfrm>
          <a:prstGeom prst="rect">
            <a:avLst/>
          </a:prstGeom>
        </p:spPr>
        <p:txBody>
          <a:bodyPr vert="horz" lIns="137160" tIns="68580" rIns="137160" bIns="68580" rtlCol="0" anchor="ctr"/>
          <a:lstStyle>
            <a:lvl1pPr algn="ctr">
              <a:defRPr sz="1050" b="1">
                <a:solidFill>
                  <a:schemeClr val="accent2"/>
                </a:solidFill>
                <a:latin typeface="Arial" pitchFamily="34" charset="0"/>
                <a:cs typeface="Arial" pitchFamily="34" charset="0"/>
              </a:defRPr>
            </a:lvl1pPr>
          </a:lstStyle>
          <a:p>
            <a:pPr defTabSz="1371464">
              <a:defRPr/>
            </a:pPr>
            <a:r>
              <a:rPr lang="en-CA" sz="1577" dirty="0">
                <a:solidFill>
                  <a:srgbClr val="012169"/>
                </a:solidFill>
              </a:rPr>
              <a:t>www.crawfordtech.com</a:t>
            </a:r>
            <a:endParaRPr lang="en-US" sz="1577" dirty="0">
              <a:solidFill>
                <a:srgbClr val="012169"/>
              </a:solidFill>
            </a:endParaRPr>
          </a:p>
        </p:txBody>
      </p:sp>
    </p:spTree>
    <p:extLst>
      <p:ext uri="{BB962C8B-B14F-4D97-AF65-F5344CB8AC3E}">
        <p14:creationId xmlns:p14="http://schemas.microsoft.com/office/powerpoint/2010/main" val="1214431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7"/>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0954875E-2574-45F2-A690-D0F41323C127}" type="slidenum">
              <a:rPr lang="en-US" smtClean="0"/>
              <a:t>‹#›</a:t>
            </a:fld>
            <a:endParaRPr lang="en-US"/>
          </a:p>
        </p:txBody>
      </p:sp>
    </p:spTree>
    <p:extLst>
      <p:ext uri="{BB962C8B-B14F-4D97-AF65-F5344CB8AC3E}">
        <p14:creationId xmlns:p14="http://schemas.microsoft.com/office/powerpoint/2010/main" val="363684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0954875E-2574-45F2-A690-D0F41323C127}" type="slidenum">
              <a:rPr lang="en-US" smtClean="0"/>
              <a:t>‹#›</a:t>
            </a:fld>
            <a:endParaRPr lang="en-US"/>
          </a:p>
        </p:txBody>
      </p:sp>
    </p:spTree>
    <p:extLst>
      <p:ext uri="{BB962C8B-B14F-4D97-AF65-F5344CB8AC3E}">
        <p14:creationId xmlns:p14="http://schemas.microsoft.com/office/powerpoint/2010/main" val="3049813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6610350"/>
            <a:ext cx="15544800" cy="204311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444625" y="4360863"/>
            <a:ext cx="15544800" cy="22494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0954875E-2574-45F2-A690-D0F41323C127}" type="slidenum">
              <a:rPr lang="en-US" smtClean="0"/>
              <a:t>‹#›</a:t>
            </a:fld>
            <a:endParaRPr lang="en-US"/>
          </a:p>
        </p:txBody>
      </p:sp>
    </p:spTree>
    <p:extLst>
      <p:ext uri="{BB962C8B-B14F-4D97-AF65-F5344CB8AC3E}">
        <p14:creationId xmlns:p14="http://schemas.microsoft.com/office/powerpoint/2010/main" val="2725018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0"/>
            <a:ext cx="8153400" cy="678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20200" y="2400300"/>
            <a:ext cx="8153400" cy="678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0954875E-2574-45F2-A690-D0F41323C127}" type="slidenum">
              <a:rPr lang="en-US" smtClean="0"/>
              <a:t>‹#›</a:t>
            </a:fld>
            <a:endParaRPr lang="en-US"/>
          </a:p>
        </p:txBody>
      </p:sp>
    </p:spTree>
    <p:extLst>
      <p:ext uri="{BB962C8B-B14F-4D97-AF65-F5344CB8AC3E}">
        <p14:creationId xmlns:p14="http://schemas.microsoft.com/office/powerpoint/2010/main" val="3301584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3463"/>
            <a:ext cx="8080375" cy="958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3262313"/>
            <a:ext cx="8080375" cy="592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0" y="2303463"/>
            <a:ext cx="8083550" cy="958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9290050" y="3262313"/>
            <a:ext cx="8083550" cy="592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www.crawfordtech.com</a:t>
            </a:r>
            <a:endParaRPr lang="id-ID" dirty="0"/>
          </a:p>
        </p:txBody>
      </p:sp>
      <p:sp>
        <p:nvSpPr>
          <p:cNvPr id="9" name="Slide Number Placeholder 8"/>
          <p:cNvSpPr>
            <a:spLocks noGrp="1"/>
          </p:cNvSpPr>
          <p:nvPr>
            <p:ph type="sldNum" sz="quarter" idx="12"/>
          </p:nvPr>
        </p:nvSpPr>
        <p:spPr/>
        <p:txBody>
          <a:bodyPr/>
          <a:lstStyle/>
          <a:p>
            <a:fld id="{0954875E-2574-45F2-A690-D0F41323C127}" type="slidenum">
              <a:rPr lang="en-US" smtClean="0"/>
              <a:t>‹#›</a:t>
            </a:fld>
            <a:endParaRPr lang="en-US"/>
          </a:p>
        </p:txBody>
      </p:sp>
    </p:spTree>
    <p:extLst>
      <p:ext uri="{BB962C8B-B14F-4D97-AF65-F5344CB8AC3E}">
        <p14:creationId xmlns:p14="http://schemas.microsoft.com/office/powerpoint/2010/main" val="1140231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www.crawfordtech.com</a:t>
            </a:r>
            <a:endParaRPr lang="id-ID" dirty="0"/>
          </a:p>
        </p:txBody>
      </p:sp>
      <p:sp>
        <p:nvSpPr>
          <p:cNvPr id="5" name="Slide Number Placeholder 4"/>
          <p:cNvSpPr>
            <a:spLocks noGrp="1"/>
          </p:cNvSpPr>
          <p:nvPr>
            <p:ph type="sldNum" sz="quarter" idx="12"/>
          </p:nvPr>
        </p:nvSpPr>
        <p:spPr/>
        <p:txBody>
          <a:bodyPr/>
          <a:lstStyle/>
          <a:p>
            <a:fld id="{0954875E-2574-45F2-A690-D0F41323C127}" type="slidenum">
              <a:rPr lang="en-US" smtClean="0"/>
              <a:t>‹#›</a:t>
            </a:fld>
            <a:endParaRPr lang="en-US"/>
          </a:p>
        </p:txBody>
      </p:sp>
    </p:spTree>
    <p:extLst>
      <p:ext uri="{BB962C8B-B14F-4D97-AF65-F5344CB8AC3E}">
        <p14:creationId xmlns:p14="http://schemas.microsoft.com/office/powerpoint/2010/main" val="332113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www.crawfordtech.com</a:t>
            </a:r>
            <a:endParaRPr lang="id-ID" dirty="0"/>
          </a:p>
        </p:txBody>
      </p:sp>
      <p:sp>
        <p:nvSpPr>
          <p:cNvPr id="4" name="Slide Number Placeholder 3"/>
          <p:cNvSpPr>
            <a:spLocks noGrp="1"/>
          </p:cNvSpPr>
          <p:nvPr>
            <p:ph type="sldNum" sz="quarter" idx="12"/>
          </p:nvPr>
        </p:nvSpPr>
        <p:spPr/>
        <p:txBody>
          <a:bodyPr/>
          <a:lstStyle/>
          <a:p>
            <a:fld id="{0954875E-2574-45F2-A690-D0F41323C127}" type="slidenum">
              <a:rPr lang="en-US" smtClean="0"/>
              <a:t>‹#›</a:t>
            </a:fld>
            <a:endParaRPr lang="en-US"/>
          </a:p>
        </p:txBody>
      </p:sp>
    </p:spTree>
    <p:extLst>
      <p:ext uri="{BB962C8B-B14F-4D97-AF65-F5344CB8AC3E}">
        <p14:creationId xmlns:p14="http://schemas.microsoft.com/office/powerpoint/2010/main" val="2784322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5"/>
            <a:ext cx="6016625" cy="17430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7150100" y="409575"/>
            <a:ext cx="10223500" cy="8780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2152650"/>
            <a:ext cx="6016625" cy="7037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0954875E-2574-45F2-A690-D0F41323C127}" type="slidenum">
              <a:rPr lang="en-US" smtClean="0"/>
              <a:t>‹#›</a:t>
            </a:fld>
            <a:endParaRPr lang="en-US"/>
          </a:p>
        </p:txBody>
      </p:sp>
    </p:spTree>
    <p:extLst>
      <p:ext uri="{BB962C8B-B14F-4D97-AF65-F5344CB8AC3E}">
        <p14:creationId xmlns:p14="http://schemas.microsoft.com/office/powerpoint/2010/main" val="173990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7200900"/>
            <a:ext cx="10972800" cy="8509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584575" y="919163"/>
            <a:ext cx="10972800" cy="6172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584575" y="8051800"/>
            <a:ext cx="10972800" cy="1206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www.crawfordtech.com</a:t>
            </a:r>
            <a:endParaRPr lang="id-ID" dirty="0"/>
          </a:p>
        </p:txBody>
      </p:sp>
      <p:sp>
        <p:nvSpPr>
          <p:cNvPr id="7" name="Slide Number Placeholder 6"/>
          <p:cNvSpPr>
            <a:spLocks noGrp="1"/>
          </p:cNvSpPr>
          <p:nvPr>
            <p:ph type="sldNum" sz="quarter" idx="12"/>
          </p:nvPr>
        </p:nvSpPr>
        <p:spPr/>
        <p:txBody>
          <a:bodyPr/>
          <a:lstStyle/>
          <a:p>
            <a:fld id="{0954875E-2574-45F2-A690-D0F41323C127}" type="slidenum">
              <a:rPr lang="en-US" smtClean="0"/>
              <a:t>‹#›</a:t>
            </a:fld>
            <a:endParaRPr lang="en-US"/>
          </a:p>
        </p:txBody>
      </p:sp>
    </p:spTree>
    <p:extLst>
      <p:ext uri="{BB962C8B-B14F-4D97-AF65-F5344CB8AC3E}">
        <p14:creationId xmlns:p14="http://schemas.microsoft.com/office/powerpoint/2010/main" val="412762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2738438"/>
            <a:ext cx="15773400" cy="61670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7DD00844-8A22-47FE-8F57-8C885DA4FFE9}"/>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4286538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0954875E-2574-45F2-A690-D0F41323C127}" type="slidenum">
              <a:rPr lang="en-US" smtClean="0"/>
              <a:t>‹#›</a:t>
            </a:fld>
            <a:endParaRPr lang="en-US"/>
          </a:p>
        </p:txBody>
      </p:sp>
    </p:spTree>
    <p:extLst>
      <p:ext uri="{BB962C8B-B14F-4D97-AF65-F5344CB8AC3E}">
        <p14:creationId xmlns:p14="http://schemas.microsoft.com/office/powerpoint/2010/main" val="199980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2750"/>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2750"/>
            <a:ext cx="121920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www.crawfordtech.com</a:t>
            </a:r>
            <a:endParaRPr lang="id-ID" dirty="0"/>
          </a:p>
        </p:txBody>
      </p:sp>
      <p:sp>
        <p:nvSpPr>
          <p:cNvPr id="6" name="Slide Number Placeholder 5"/>
          <p:cNvSpPr>
            <a:spLocks noGrp="1"/>
          </p:cNvSpPr>
          <p:nvPr>
            <p:ph type="sldNum" sz="quarter" idx="12"/>
          </p:nvPr>
        </p:nvSpPr>
        <p:spPr/>
        <p:txBody>
          <a:bodyPr/>
          <a:lstStyle/>
          <a:p>
            <a:fld id="{0954875E-2574-45F2-A690-D0F41323C127}" type="slidenum">
              <a:rPr lang="en-US" smtClean="0"/>
              <a:t>‹#›</a:t>
            </a:fld>
            <a:endParaRPr lang="en-US"/>
          </a:p>
        </p:txBody>
      </p:sp>
    </p:spTree>
    <p:extLst>
      <p:ext uri="{BB962C8B-B14F-4D97-AF65-F5344CB8AC3E}">
        <p14:creationId xmlns:p14="http://schemas.microsoft.com/office/powerpoint/2010/main" val="384791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9683" y="2150687"/>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386555"/>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150687"/>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386555"/>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C3934AD-C89A-43CA-9D8C-59BEDCFC8425}"/>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5345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4782" y="2673833"/>
            <a:ext cx="9258300" cy="5678585"/>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4278795"/>
            <a:ext cx="5898356" cy="4441135"/>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Title 4">
            <a:extLst>
              <a:ext uri="{FF2B5EF4-FFF2-40B4-BE49-F238E27FC236}">
                <a16:creationId xmlns:a16="http://schemas.microsoft.com/office/drawing/2014/main" id="{99A4B3C1-6460-4996-AAEC-3828C2EDE9BF}"/>
              </a:ext>
            </a:extLst>
          </p:cNvPr>
          <p:cNvSpPr>
            <a:spLocks noGrp="1"/>
          </p:cNvSpPr>
          <p:nvPr>
            <p:ph type="title" hasCustomPrompt="1"/>
          </p:nvPr>
        </p:nvSpPr>
        <p:spPr/>
        <p:txBody>
          <a:bodyPr/>
          <a:lstStyle/>
          <a:p>
            <a:r>
              <a:rPr lang="en-US" dirty="0"/>
              <a:t>Slide Title</a:t>
            </a:r>
          </a:p>
        </p:txBody>
      </p:sp>
      <p:sp>
        <p:nvSpPr>
          <p:cNvPr id="12" name="Text Placeholder 11">
            <a:extLst>
              <a:ext uri="{FF2B5EF4-FFF2-40B4-BE49-F238E27FC236}">
                <a16:creationId xmlns:a16="http://schemas.microsoft.com/office/drawing/2014/main" id="{39BF9CDD-6073-4899-BCB2-87CDBFB03558}"/>
              </a:ext>
            </a:extLst>
          </p:cNvPr>
          <p:cNvSpPr>
            <a:spLocks noGrp="1"/>
          </p:cNvSpPr>
          <p:nvPr>
            <p:ph type="body" sz="quarter" idx="10"/>
          </p:nvPr>
        </p:nvSpPr>
        <p:spPr>
          <a:xfrm>
            <a:off x="1260475" y="2673350"/>
            <a:ext cx="5897563" cy="1395413"/>
          </a:xfrm>
        </p:spPr>
        <p:txBody>
          <a:bodyPr>
            <a:normAutofit/>
          </a:bodyPr>
          <a:lstStyle>
            <a:lvl1pPr>
              <a:defRPr sz="3300" b="1"/>
            </a:lvl1pPr>
          </a:lstStyle>
          <a:p>
            <a:pPr lvl="0"/>
            <a:r>
              <a:rPr lang="en-US"/>
              <a:t>Click to edit Master text styles</a:t>
            </a:r>
          </a:p>
        </p:txBody>
      </p:sp>
    </p:spTree>
    <p:extLst>
      <p:ext uri="{BB962C8B-B14F-4D97-AF65-F5344CB8AC3E}">
        <p14:creationId xmlns:p14="http://schemas.microsoft.com/office/powerpoint/2010/main" val="302470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8050-DB6E-446D-B06E-05C7668D5561}"/>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367448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7406640" y="497818"/>
            <a:ext cx="11039015" cy="1166649"/>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0" y="2602522"/>
            <a:ext cx="13716000" cy="2662421"/>
          </a:xfrm>
        </p:spPr>
        <p:txBody>
          <a:bodyPr anchor="b">
            <a:normAutofit/>
          </a:bodyPr>
          <a:lstStyle>
            <a:lvl1pPr algn="ctr">
              <a:defRPr sz="6000">
                <a:solidFill>
                  <a:srgbClr val="004990"/>
                </a:solidFill>
                <a:latin typeface="+mn-lt"/>
              </a:defRPr>
            </a:lvl1pPr>
          </a:lstStyle>
          <a:p>
            <a:r>
              <a:rPr lang="en-US" dirty="0"/>
              <a:t>Click to edit Master title style</a:t>
            </a:r>
          </a:p>
        </p:txBody>
      </p:sp>
      <p:sp>
        <p:nvSpPr>
          <p:cNvPr id="3" name="Subtitle 2"/>
          <p:cNvSpPr>
            <a:spLocks noGrp="1"/>
          </p:cNvSpPr>
          <p:nvPr>
            <p:ph type="subTitle" idx="1"/>
          </p:nvPr>
        </p:nvSpPr>
        <p:spPr>
          <a:xfrm>
            <a:off x="2286000" y="5403056"/>
            <a:ext cx="13716000" cy="2483644"/>
          </a:xfrm>
        </p:spPr>
        <p:txBody>
          <a:bodyPr/>
          <a:lstStyle>
            <a:lvl1pPr marL="0" indent="0" algn="ctr">
              <a:buNone/>
              <a:defRPr sz="3600">
                <a:solidFill>
                  <a:srgbClr val="004990"/>
                </a:solidFill>
              </a:defRPr>
            </a:lvl1pPr>
            <a:lvl2pPr marL="685652" indent="0" algn="ctr">
              <a:buNone/>
              <a:defRPr sz="3000"/>
            </a:lvl2pPr>
            <a:lvl3pPr marL="1371302" indent="0" algn="ctr">
              <a:buNone/>
              <a:defRPr sz="2600"/>
            </a:lvl3pPr>
            <a:lvl4pPr marL="2056954" indent="0" algn="ctr">
              <a:buNone/>
              <a:defRPr sz="2400"/>
            </a:lvl4pPr>
            <a:lvl5pPr marL="2742606" indent="0" algn="ctr">
              <a:buNone/>
              <a:defRPr sz="2400"/>
            </a:lvl5pPr>
            <a:lvl6pPr marL="3428258" indent="0" algn="ctr">
              <a:buNone/>
              <a:defRPr sz="2400"/>
            </a:lvl6pPr>
            <a:lvl7pPr marL="4113908" indent="0" algn="ctr">
              <a:buNone/>
              <a:defRPr sz="2400"/>
            </a:lvl7pPr>
            <a:lvl8pPr marL="4799560" indent="0" algn="ctr">
              <a:buNone/>
              <a:defRPr sz="2400"/>
            </a:lvl8pPr>
            <a:lvl9pPr marL="5485212" indent="0" algn="ctr">
              <a:buNone/>
              <a:defRPr sz="24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rgbClr val="00B0F0"/>
                </a:solidFill>
              </a:defRPr>
            </a:lvl1p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pic>
        <p:nvPicPr>
          <p:cNvPr id="11" name="Picture 10" descr="LOGO_CrawfordTech_2017.pdf - Adobe Acrobat Reader DC"/>
          <p:cNvPicPr>
            <a:picLocks noChangeAspect="1"/>
          </p:cNvPicPr>
          <p:nvPr userDrawn="1"/>
        </p:nvPicPr>
        <p:blipFill rotWithShape="1">
          <a:blip r:embed="rId2" cstate="email">
            <a:extLst>
              <a:ext uri="{28A0092B-C50C-407E-A947-70E740481C1C}">
                <a14:useLocalDpi xmlns:a14="http://schemas.microsoft.com/office/drawing/2010/main"/>
              </a:ext>
            </a:extLst>
          </a:blip>
          <a:srcRect l="7115" t="44686" r="19113" b="29455"/>
          <a:stretch/>
        </p:blipFill>
        <p:spPr>
          <a:xfrm>
            <a:off x="0" y="332874"/>
            <a:ext cx="7406640" cy="1407380"/>
          </a:xfrm>
          <a:prstGeom prst="rect">
            <a:avLst/>
          </a:prstGeom>
        </p:spPr>
      </p:pic>
    </p:spTree>
    <p:extLst>
      <p:ext uri="{BB962C8B-B14F-4D97-AF65-F5344CB8AC3E}">
        <p14:creationId xmlns:p14="http://schemas.microsoft.com/office/powerpoint/2010/main" val="254907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0" y="620921"/>
            <a:ext cx="18445655" cy="1166649"/>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6459200" y="9522372"/>
            <a:ext cx="867103" cy="58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57300" y="2265175"/>
            <a:ext cx="15773400" cy="6880354"/>
          </a:xfrm>
        </p:spPr>
        <p:txBody>
          <a:bodyPr/>
          <a:lstStyle>
            <a:lvl1pPr>
              <a:defRPr>
                <a:solidFill>
                  <a:srgbClr val="25408F"/>
                </a:solidFill>
              </a:defRPr>
            </a:lvl1pPr>
            <a:lvl2pPr>
              <a:defRPr>
                <a:solidFill>
                  <a:srgbClr val="00B0F0"/>
                </a:solidFill>
              </a:defRPr>
            </a:lvl2pPr>
            <a:lvl3pPr>
              <a:defRPr>
                <a:solidFill>
                  <a:srgbClr val="25408F"/>
                </a:solidFill>
              </a:defRPr>
            </a:lvl3pPr>
            <a:lvl4pPr>
              <a:defRPr>
                <a:solidFill>
                  <a:srgbClr val="00B0F0"/>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257300" y="264677"/>
            <a:ext cx="15773400" cy="1988344"/>
          </a:xfrm>
        </p:spPr>
        <p:txBody>
          <a:bodyPr/>
          <a:lstStyle/>
          <a:p>
            <a:r>
              <a:rPr lang="en-US" dirty="0"/>
              <a:t>Click to edit Master title style</a:t>
            </a:r>
          </a:p>
        </p:txBody>
      </p:sp>
      <p:sp>
        <p:nvSpPr>
          <p:cNvPr id="10" name="Footer Placeholder 9"/>
          <p:cNvSpPr>
            <a:spLocks noGrp="1"/>
          </p:cNvSpPr>
          <p:nvPr>
            <p:ph type="ftr" sz="quarter" idx="11"/>
          </p:nvPr>
        </p:nvSpPr>
        <p:spPr/>
        <p:txBody>
          <a:bodyPr/>
          <a:lstStyle>
            <a:lvl1pPr>
              <a:defRPr>
                <a:solidFill>
                  <a:srgbClr val="00B0F0"/>
                </a:solidFill>
              </a:defRPr>
            </a:lvl1pPr>
          </a:lstStyle>
          <a:p>
            <a:r>
              <a:rPr lang="en-US" dirty="0"/>
              <a:t>www.crawfordtech.com</a:t>
            </a:r>
            <a:endParaRPr lang="id-ID" dirty="0"/>
          </a:p>
        </p:txBody>
      </p:sp>
      <p:sp>
        <p:nvSpPr>
          <p:cNvPr id="11" name="Slide Number Placeholder 10"/>
          <p:cNvSpPr>
            <a:spLocks noGrp="1"/>
          </p:cNvSpPr>
          <p:nvPr>
            <p:ph type="sldNum" sz="quarter" idx="12"/>
          </p:nvPr>
        </p:nvSpPr>
        <p:spPr/>
        <p:txBody>
          <a:bodyPr/>
          <a:lstStyle>
            <a:lvl1pPr>
              <a:defRPr>
                <a:solidFill>
                  <a:schemeClr val="bg1"/>
                </a:solidFill>
              </a:defRPr>
            </a:lvl1pPr>
          </a:lstStyle>
          <a:p>
            <a:fld id="{C9F2E319-0919-499D-AD1F-7963255D1003}" type="slidenum">
              <a:rPr lang="id-ID" smtClean="0"/>
              <a:pPr/>
              <a:t>‹#›</a:t>
            </a:fld>
            <a:endParaRPr lang="id-ID" dirty="0"/>
          </a:p>
        </p:txBody>
      </p:sp>
      <p:pic>
        <p:nvPicPr>
          <p:cNvPr id="14" name="Picture 13" descr="LOGO_CrawfordTech_2017.pdf - Adobe Acrobat Reader DC"/>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5123" y="9289386"/>
            <a:ext cx="2971800" cy="562232"/>
          </a:xfrm>
          <a:prstGeom prst="rect">
            <a:avLst/>
          </a:prstGeom>
        </p:spPr>
      </p:pic>
    </p:spTree>
    <p:extLst>
      <p:ext uri="{BB962C8B-B14F-4D97-AF65-F5344CB8AC3E}">
        <p14:creationId xmlns:p14="http://schemas.microsoft.com/office/powerpoint/2010/main" val="161803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9"/>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6" y="6884196"/>
            <a:ext cx="15773400" cy="2250280"/>
          </a:xfrm>
        </p:spPr>
        <p:txBody>
          <a:bodyPr/>
          <a:lstStyle>
            <a:lvl1pPr marL="0" indent="0">
              <a:buNone/>
              <a:defRPr sz="3600">
                <a:solidFill>
                  <a:schemeClr val="tx1">
                    <a:tint val="75000"/>
                  </a:schemeClr>
                </a:solidFill>
              </a:defRPr>
            </a:lvl1pPr>
            <a:lvl2pPr marL="685652" indent="0">
              <a:buNone/>
              <a:defRPr sz="3000">
                <a:solidFill>
                  <a:schemeClr val="tx1">
                    <a:tint val="75000"/>
                  </a:schemeClr>
                </a:solidFill>
              </a:defRPr>
            </a:lvl2pPr>
            <a:lvl3pPr marL="1371302" indent="0">
              <a:buNone/>
              <a:defRPr sz="2600">
                <a:solidFill>
                  <a:schemeClr val="tx1">
                    <a:tint val="75000"/>
                  </a:schemeClr>
                </a:solidFill>
              </a:defRPr>
            </a:lvl3pPr>
            <a:lvl4pPr marL="2056954" indent="0">
              <a:buNone/>
              <a:defRPr sz="2400">
                <a:solidFill>
                  <a:schemeClr val="tx1">
                    <a:tint val="75000"/>
                  </a:schemeClr>
                </a:solidFill>
              </a:defRPr>
            </a:lvl4pPr>
            <a:lvl5pPr marL="2742606" indent="0">
              <a:buNone/>
              <a:defRPr sz="2400">
                <a:solidFill>
                  <a:schemeClr val="tx1">
                    <a:tint val="75000"/>
                  </a:schemeClr>
                </a:solidFill>
              </a:defRPr>
            </a:lvl5pPr>
            <a:lvl6pPr marL="3428258" indent="0">
              <a:buNone/>
              <a:defRPr sz="2400">
                <a:solidFill>
                  <a:schemeClr val="tx1">
                    <a:tint val="75000"/>
                  </a:schemeClr>
                </a:solidFill>
              </a:defRPr>
            </a:lvl6pPr>
            <a:lvl7pPr marL="4113908" indent="0">
              <a:buNone/>
              <a:defRPr sz="2400">
                <a:solidFill>
                  <a:schemeClr val="tx1">
                    <a:tint val="75000"/>
                  </a:schemeClr>
                </a:solidFill>
              </a:defRPr>
            </a:lvl7pPr>
            <a:lvl8pPr marL="4799560" indent="0">
              <a:buNone/>
              <a:defRPr sz="2400">
                <a:solidFill>
                  <a:schemeClr val="tx1">
                    <a:tint val="75000"/>
                  </a:schemeClr>
                </a:solidFill>
              </a:defRPr>
            </a:lvl8pPr>
            <a:lvl9pPr marL="5485212" indent="0">
              <a:buNone/>
              <a:defRPr sz="2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
        <p:nvSpPr>
          <p:cNvPr id="7" name="Rectangle 6"/>
          <p:cNvSpPr/>
          <p:nvPr userDrawn="1"/>
        </p:nvSpPr>
        <p:spPr>
          <a:xfrm>
            <a:off x="0" y="497826"/>
            <a:ext cx="18445655" cy="1166649"/>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_CrawfordTech_2017.pdf - Adobe Acrobat Reader DC"/>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5123" y="9289386"/>
            <a:ext cx="2971800" cy="562232"/>
          </a:xfrm>
          <a:prstGeom prst="rect">
            <a:avLst/>
          </a:prstGeom>
        </p:spPr>
      </p:pic>
    </p:spTree>
    <p:extLst>
      <p:ext uri="{BB962C8B-B14F-4D97-AF65-F5344CB8AC3E}">
        <p14:creationId xmlns:p14="http://schemas.microsoft.com/office/powerpoint/2010/main" val="389740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9DA2110-A19A-4BF2-AE12-A0DE2EAB86D2}"/>
              </a:ext>
            </a:extLst>
          </p:cNvPr>
          <p:cNvSpPr/>
          <p:nvPr userDrawn="1"/>
        </p:nvSpPr>
        <p:spPr>
          <a:xfrm>
            <a:off x="0" y="9311505"/>
            <a:ext cx="18288000" cy="1045718"/>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379EAB7-BC2E-4C7B-AF35-1A90A78EF9A7}"/>
              </a:ext>
            </a:extLst>
          </p:cNvPr>
          <p:cNvSpPr/>
          <p:nvPr userDrawn="1"/>
        </p:nvSpPr>
        <p:spPr>
          <a:xfrm>
            <a:off x="0" y="10140091"/>
            <a:ext cx="18288000" cy="214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Crawford Tech Logo">
            <a:extLst>
              <a:ext uri="{FF2B5EF4-FFF2-40B4-BE49-F238E27FC236}">
                <a16:creationId xmlns:a16="http://schemas.microsoft.com/office/drawing/2014/main" id="{64D67C4A-7D92-4839-A555-E5886563C1D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3559072" y="9090212"/>
            <a:ext cx="3952047" cy="654852"/>
          </a:xfrm>
          <a:prstGeom prst="rect">
            <a:avLst/>
          </a:prstGeom>
        </p:spPr>
      </p:pic>
      <p:sp>
        <p:nvSpPr>
          <p:cNvPr id="26" name="TextBox 25">
            <a:extLst>
              <a:ext uri="{FF2B5EF4-FFF2-40B4-BE49-F238E27FC236}">
                <a16:creationId xmlns:a16="http://schemas.microsoft.com/office/drawing/2014/main" id="{25518EDA-0527-4352-9780-3EFA61935513}"/>
              </a:ext>
            </a:extLst>
          </p:cNvPr>
          <p:cNvSpPr txBox="1"/>
          <p:nvPr userDrawn="1"/>
        </p:nvSpPr>
        <p:spPr>
          <a:xfrm>
            <a:off x="5449007" y="9629469"/>
            <a:ext cx="6324600" cy="294183"/>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629DD1"/>
                </a:solidFill>
                <a:effectLst/>
                <a:uLnTx/>
                <a:uFillTx/>
              </a:rPr>
              <a:t>©2020 Crawford Technologies, Inc. All rights reserved. </a:t>
            </a:r>
          </a:p>
        </p:txBody>
      </p:sp>
      <p:pic>
        <p:nvPicPr>
          <p:cNvPr id="3" name="Picture 2" descr="Accessibility Now Logo">
            <a:extLst>
              <a:ext uri="{FF2B5EF4-FFF2-40B4-BE49-F238E27FC236}">
                <a16:creationId xmlns:a16="http://schemas.microsoft.com/office/drawing/2014/main" id="{333975CD-D376-4427-ACEC-83AF84C21E9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 y="67838"/>
            <a:ext cx="3472070" cy="748207"/>
          </a:xfrm>
          <a:prstGeom prst="rect">
            <a:avLst/>
          </a:prstGeom>
        </p:spPr>
      </p:pic>
      <p:sp>
        <p:nvSpPr>
          <p:cNvPr id="10" name="Slide Number Placeholder 5">
            <a:extLst>
              <a:ext uri="{FF2B5EF4-FFF2-40B4-BE49-F238E27FC236}">
                <a16:creationId xmlns:a16="http://schemas.microsoft.com/office/drawing/2014/main" id="{70DEE104-377C-4229-89C2-B10EA3858D6D}"/>
              </a:ext>
            </a:extLst>
          </p:cNvPr>
          <p:cNvSpPr txBox="1">
            <a:spLocks/>
          </p:cNvSpPr>
          <p:nvPr userDrawn="1"/>
        </p:nvSpPr>
        <p:spPr>
          <a:xfrm>
            <a:off x="17651894" y="9534526"/>
            <a:ext cx="571500" cy="547688"/>
          </a:xfrm>
          <a:prstGeom prst="rect">
            <a:avLst/>
          </a:prstGeom>
        </p:spPr>
        <p:txBody>
          <a:bodyPr vert="horz" lIns="137130" tIns="68566" rIns="137130" bIns="68566" rtlCol="0" anchor="ctr"/>
          <a:lstStyle>
            <a:defPPr>
              <a:defRPr lang="id-ID"/>
            </a:defPPr>
            <a:lvl1pPr marL="0" algn="r" defTabSz="1371302" rtl="0" eaLnBrk="1" latinLnBrk="0" hangingPunct="1">
              <a:defRPr sz="1800" kern="1200">
                <a:solidFill>
                  <a:schemeClr val="tx1">
                    <a:tint val="75000"/>
                  </a:schemeClr>
                </a:solidFill>
                <a:latin typeface="+mn-lt"/>
                <a:ea typeface="+mn-ea"/>
                <a:cs typeface="+mn-cs"/>
              </a:defRPr>
            </a:lvl1pPr>
            <a:lvl2pPr marL="685652" algn="l" defTabSz="1371302" rtl="0" eaLnBrk="1" latinLnBrk="0" hangingPunct="1">
              <a:defRPr sz="2600" kern="1200">
                <a:solidFill>
                  <a:schemeClr val="tx1"/>
                </a:solidFill>
                <a:latin typeface="+mn-lt"/>
                <a:ea typeface="+mn-ea"/>
                <a:cs typeface="+mn-cs"/>
              </a:defRPr>
            </a:lvl2pPr>
            <a:lvl3pPr marL="1371302" algn="l" defTabSz="1371302" rtl="0" eaLnBrk="1" latinLnBrk="0" hangingPunct="1">
              <a:defRPr sz="2600" kern="1200">
                <a:solidFill>
                  <a:schemeClr val="tx1"/>
                </a:solidFill>
                <a:latin typeface="+mn-lt"/>
                <a:ea typeface="+mn-ea"/>
                <a:cs typeface="+mn-cs"/>
              </a:defRPr>
            </a:lvl3pPr>
            <a:lvl4pPr marL="2056954" algn="l" defTabSz="1371302" rtl="0" eaLnBrk="1" latinLnBrk="0" hangingPunct="1">
              <a:defRPr sz="2600" kern="1200">
                <a:solidFill>
                  <a:schemeClr val="tx1"/>
                </a:solidFill>
                <a:latin typeface="+mn-lt"/>
                <a:ea typeface="+mn-ea"/>
                <a:cs typeface="+mn-cs"/>
              </a:defRPr>
            </a:lvl4pPr>
            <a:lvl5pPr marL="2742606" algn="l" defTabSz="1371302" rtl="0" eaLnBrk="1" latinLnBrk="0" hangingPunct="1">
              <a:defRPr sz="2600" kern="1200">
                <a:solidFill>
                  <a:schemeClr val="tx1"/>
                </a:solidFill>
                <a:latin typeface="+mn-lt"/>
                <a:ea typeface="+mn-ea"/>
                <a:cs typeface="+mn-cs"/>
              </a:defRPr>
            </a:lvl5pPr>
            <a:lvl6pPr marL="3428258" algn="l" defTabSz="1371302" rtl="0" eaLnBrk="1" latinLnBrk="0" hangingPunct="1">
              <a:defRPr sz="2600" kern="1200">
                <a:solidFill>
                  <a:schemeClr val="tx1"/>
                </a:solidFill>
                <a:latin typeface="+mn-lt"/>
                <a:ea typeface="+mn-ea"/>
                <a:cs typeface="+mn-cs"/>
              </a:defRPr>
            </a:lvl6pPr>
            <a:lvl7pPr marL="4113908" algn="l" defTabSz="1371302" rtl="0" eaLnBrk="1" latinLnBrk="0" hangingPunct="1">
              <a:defRPr sz="2600" kern="1200">
                <a:solidFill>
                  <a:schemeClr val="tx1"/>
                </a:solidFill>
                <a:latin typeface="+mn-lt"/>
                <a:ea typeface="+mn-ea"/>
                <a:cs typeface="+mn-cs"/>
              </a:defRPr>
            </a:lvl7pPr>
            <a:lvl8pPr marL="4799560" algn="l" defTabSz="1371302" rtl="0" eaLnBrk="1" latinLnBrk="0" hangingPunct="1">
              <a:defRPr sz="2600" kern="1200">
                <a:solidFill>
                  <a:schemeClr val="tx1"/>
                </a:solidFill>
                <a:latin typeface="+mn-lt"/>
                <a:ea typeface="+mn-ea"/>
                <a:cs typeface="+mn-cs"/>
              </a:defRPr>
            </a:lvl8pPr>
            <a:lvl9pPr marL="5485212" algn="l" defTabSz="1371302" rtl="0" eaLnBrk="1" latinLnBrk="0" hangingPunct="1">
              <a:defRPr sz="2600" kern="1200">
                <a:solidFill>
                  <a:schemeClr val="tx1"/>
                </a:solidFill>
                <a:latin typeface="+mn-lt"/>
                <a:ea typeface="+mn-ea"/>
                <a:cs typeface="+mn-cs"/>
              </a:defRPr>
            </a:lvl9pPr>
          </a:lstStyle>
          <a:p>
            <a:pPr marL="0" marR="0" lvl="0" indent="0" algn="r" defTabSz="1371302" rtl="0" eaLnBrk="1" fontAlgn="auto" latinLnBrk="0" hangingPunct="1">
              <a:lnSpc>
                <a:spcPct val="100000"/>
              </a:lnSpc>
              <a:spcBef>
                <a:spcPts val="0"/>
              </a:spcBef>
              <a:spcAft>
                <a:spcPts val="0"/>
              </a:spcAft>
              <a:buClrTx/>
              <a:buSzTx/>
              <a:buFontTx/>
              <a:buNone/>
              <a:tabLst/>
              <a:defRPr/>
            </a:pPr>
            <a:fld id="{C9F2E319-0919-499D-AD1F-7963255D1003}" type="slidenum">
              <a:rPr kumimoji="0" lang="id-ID"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a:t>
            </a:fld>
            <a:endParaRPr kumimoji="0" lang="id-ID"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Placeholder 7">
            <a:extLst>
              <a:ext uri="{FF2B5EF4-FFF2-40B4-BE49-F238E27FC236}">
                <a16:creationId xmlns:a16="http://schemas.microsoft.com/office/drawing/2014/main" id="{692A380C-88E2-4F3C-865F-EA35B16B2265}"/>
              </a:ext>
            </a:extLst>
          </p:cNvPr>
          <p:cNvSpPr>
            <a:spLocks noGrp="1"/>
          </p:cNvSpPr>
          <p:nvPr>
            <p:ph type="title"/>
          </p:nvPr>
        </p:nvSpPr>
        <p:spPr>
          <a:xfrm>
            <a:off x="8918713" y="203384"/>
            <a:ext cx="9304680" cy="1045718"/>
          </a:xfrm>
          <a:prstGeom prst="rect">
            <a:avLst/>
          </a:prstGeom>
        </p:spPr>
        <p:txBody>
          <a:bodyPr vert="horz" lIns="91440" tIns="45720" rIns="91440" bIns="45720" rtlCol="0" anchor="ctr">
            <a:normAutofit/>
          </a:bodyPr>
          <a:lstStyle/>
          <a:p>
            <a:r>
              <a:rPr lang="en-US" dirty="0"/>
              <a:t>Slide Title</a:t>
            </a:r>
          </a:p>
        </p:txBody>
      </p:sp>
      <p:sp>
        <p:nvSpPr>
          <p:cNvPr id="9" name="Text Placeholder 8">
            <a:extLst>
              <a:ext uri="{FF2B5EF4-FFF2-40B4-BE49-F238E27FC236}">
                <a16:creationId xmlns:a16="http://schemas.microsoft.com/office/drawing/2014/main" id="{92A7023F-A747-4434-AD4D-0F1711111A29}"/>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316299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hf hdr="0" dt="0"/>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4"/>
          </a:xfrm>
          <a:prstGeom prst="rect">
            <a:avLst/>
          </a:prstGeom>
        </p:spPr>
        <p:txBody>
          <a:bodyPr vert="horz" lIns="137130" tIns="68566" rIns="137130" bIns="68566" rtlCol="0" anchor="ctr">
            <a:normAutofit/>
          </a:bodyPr>
          <a:lstStyle/>
          <a:p>
            <a:r>
              <a:rPr lang="en-US" dirty="0"/>
              <a:t>Click to edit Master title style</a:t>
            </a:r>
          </a:p>
        </p:txBody>
      </p:sp>
      <p:sp>
        <p:nvSpPr>
          <p:cNvPr id="3" name="Text Placeholder 2"/>
          <p:cNvSpPr>
            <a:spLocks noGrp="1"/>
          </p:cNvSpPr>
          <p:nvPr>
            <p:ph type="body" idx="1"/>
          </p:nvPr>
        </p:nvSpPr>
        <p:spPr>
          <a:xfrm>
            <a:off x="1257300" y="2738438"/>
            <a:ext cx="15773400" cy="6527008"/>
          </a:xfrm>
          <a:prstGeom prst="rect">
            <a:avLst/>
          </a:prstGeom>
        </p:spPr>
        <p:txBody>
          <a:bodyPr vert="horz" lIns="137130" tIns="68566" rIns="137130" bIns="6856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137130" tIns="68566" rIns="137130" bIns="68566" rtlCol="0" anchor="ctr"/>
          <a:lstStyle>
            <a:lvl1pPr algn="ctr">
              <a:defRPr sz="1800">
                <a:solidFill>
                  <a:schemeClr val="tx1">
                    <a:tint val="75000"/>
                  </a:schemeClr>
                </a:solidFill>
              </a:defRPr>
            </a:lvl1pPr>
          </a:lstStyle>
          <a:p>
            <a:r>
              <a:rPr lang="en-US" dirty="0"/>
              <a:t>www.crawfordtech.com</a:t>
            </a:r>
            <a:endParaRPr lang="id-ID"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137130" tIns="68566" rIns="137130" bIns="68566" rtlCol="0" anchor="ctr"/>
          <a:lstStyle>
            <a:lvl1pPr algn="r">
              <a:defRPr sz="1800">
                <a:solidFill>
                  <a:schemeClr val="tx1">
                    <a:tint val="75000"/>
                  </a:schemeClr>
                </a:solidFill>
              </a:defRPr>
            </a:lvl1pPr>
          </a:lstStyle>
          <a:p>
            <a:fld id="{C9F2E319-0919-499D-AD1F-7963255D1003}" type="slidenum">
              <a:rPr lang="id-ID" smtClean="0"/>
              <a:t>‹#›</a:t>
            </a:fld>
            <a:endParaRPr lang="id-ID"/>
          </a:p>
        </p:txBody>
      </p:sp>
    </p:spTree>
    <p:extLst>
      <p:ext uri="{BB962C8B-B14F-4D97-AF65-F5344CB8AC3E}">
        <p14:creationId xmlns:p14="http://schemas.microsoft.com/office/powerpoint/2010/main" val="6335610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 id="2147483722" r:id="rId13"/>
    <p:sldLayoutId id="2147483723" r:id="rId14"/>
  </p:sldLayoutIdLst>
  <p:hf hdr="0"/>
  <p:txStyles>
    <p:titleStyle>
      <a:lvl1pPr algn="l" defTabSz="1371302"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826" indent="-342826" algn="l" defTabSz="1371302" rtl="0" eaLnBrk="1" latinLnBrk="0" hangingPunct="1">
        <a:lnSpc>
          <a:spcPct val="90000"/>
        </a:lnSpc>
        <a:spcBef>
          <a:spcPts val="1500"/>
        </a:spcBef>
        <a:buFont typeface="Arial" panose="020B0604020202020204" pitchFamily="34" charset="0"/>
        <a:buChar char="•"/>
        <a:defRPr sz="4200" kern="1200">
          <a:solidFill>
            <a:srgbClr val="25408F"/>
          </a:solidFill>
          <a:latin typeface="+mn-lt"/>
          <a:ea typeface="+mn-ea"/>
          <a:cs typeface="+mn-cs"/>
        </a:defRPr>
      </a:lvl1pPr>
      <a:lvl2pPr marL="1028478" indent="-342826" algn="l" defTabSz="1371302" rtl="0" eaLnBrk="1" latinLnBrk="0" hangingPunct="1">
        <a:lnSpc>
          <a:spcPct val="90000"/>
        </a:lnSpc>
        <a:spcBef>
          <a:spcPts val="750"/>
        </a:spcBef>
        <a:buFont typeface="Arial" panose="020B0604020202020204" pitchFamily="34" charset="0"/>
        <a:buChar char="•"/>
        <a:defRPr sz="3600" kern="1200">
          <a:solidFill>
            <a:srgbClr val="00B0F0"/>
          </a:solidFill>
          <a:latin typeface="+mn-lt"/>
          <a:ea typeface="+mn-ea"/>
          <a:cs typeface="+mn-cs"/>
        </a:defRPr>
      </a:lvl2pPr>
      <a:lvl3pPr marL="1714128" indent="-342826" algn="l" defTabSz="1371302" rtl="0" eaLnBrk="1" latinLnBrk="0" hangingPunct="1">
        <a:lnSpc>
          <a:spcPct val="90000"/>
        </a:lnSpc>
        <a:spcBef>
          <a:spcPts val="750"/>
        </a:spcBef>
        <a:buFont typeface="Arial" panose="020B0604020202020204" pitchFamily="34" charset="0"/>
        <a:buChar char="•"/>
        <a:defRPr sz="3000" kern="1200">
          <a:solidFill>
            <a:srgbClr val="25408F"/>
          </a:solidFill>
          <a:latin typeface="+mn-lt"/>
          <a:ea typeface="+mn-ea"/>
          <a:cs typeface="+mn-cs"/>
        </a:defRPr>
      </a:lvl3pPr>
      <a:lvl4pPr marL="2399780" indent="-342826" algn="l" defTabSz="1371302" rtl="0" eaLnBrk="1" latinLnBrk="0" hangingPunct="1">
        <a:lnSpc>
          <a:spcPct val="90000"/>
        </a:lnSpc>
        <a:spcBef>
          <a:spcPts val="750"/>
        </a:spcBef>
        <a:buFont typeface="Arial" panose="020B0604020202020204" pitchFamily="34" charset="0"/>
        <a:buChar char="•"/>
        <a:defRPr sz="2600" kern="1200">
          <a:solidFill>
            <a:srgbClr val="00B0F0"/>
          </a:solidFill>
          <a:latin typeface="+mn-lt"/>
          <a:ea typeface="+mn-ea"/>
          <a:cs typeface="+mn-cs"/>
        </a:defRPr>
      </a:lvl4pPr>
      <a:lvl5pPr marL="3085432"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5pPr>
      <a:lvl6pPr marL="3771082"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6pPr>
      <a:lvl7pPr marL="4456734"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7pPr>
      <a:lvl8pPr marL="5142386"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8pPr>
      <a:lvl9pPr marL="5828038"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71302" rtl="0" eaLnBrk="1" latinLnBrk="0" hangingPunct="1">
        <a:defRPr sz="2600" kern="1200">
          <a:solidFill>
            <a:schemeClr val="tx1"/>
          </a:solidFill>
          <a:latin typeface="+mn-lt"/>
          <a:ea typeface="+mn-ea"/>
          <a:cs typeface="+mn-cs"/>
        </a:defRPr>
      </a:lvl1pPr>
      <a:lvl2pPr marL="685652" algn="l" defTabSz="1371302" rtl="0" eaLnBrk="1" latinLnBrk="0" hangingPunct="1">
        <a:defRPr sz="2600" kern="1200">
          <a:solidFill>
            <a:schemeClr val="tx1"/>
          </a:solidFill>
          <a:latin typeface="+mn-lt"/>
          <a:ea typeface="+mn-ea"/>
          <a:cs typeface="+mn-cs"/>
        </a:defRPr>
      </a:lvl2pPr>
      <a:lvl3pPr marL="1371302" algn="l" defTabSz="1371302" rtl="0" eaLnBrk="1" latinLnBrk="0" hangingPunct="1">
        <a:defRPr sz="2600" kern="1200">
          <a:solidFill>
            <a:schemeClr val="tx1"/>
          </a:solidFill>
          <a:latin typeface="+mn-lt"/>
          <a:ea typeface="+mn-ea"/>
          <a:cs typeface="+mn-cs"/>
        </a:defRPr>
      </a:lvl3pPr>
      <a:lvl4pPr marL="2056954" algn="l" defTabSz="1371302" rtl="0" eaLnBrk="1" latinLnBrk="0" hangingPunct="1">
        <a:defRPr sz="2600" kern="1200">
          <a:solidFill>
            <a:schemeClr val="tx1"/>
          </a:solidFill>
          <a:latin typeface="+mn-lt"/>
          <a:ea typeface="+mn-ea"/>
          <a:cs typeface="+mn-cs"/>
        </a:defRPr>
      </a:lvl4pPr>
      <a:lvl5pPr marL="2742606" algn="l" defTabSz="1371302" rtl="0" eaLnBrk="1" latinLnBrk="0" hangingPunct="1">
        <a:defRPr sz="2600" kern="1200">
          <a:solidFill>
            <a:schemeClr val="tx1"/>
          </a:solidFill>
          <a:latin typeface="+mn-lt"/>
          <a:ea typeface="+mn-ea"/>
          <a:cs typeface="+mn-cs"/>
        </a:defRPr>
      </a:lvl5pPr>
      <a:lvl6pPr marL="3428258" algn="l" defTabSz="1371302" rtl="0" eaLnBrk="1" latinLnBrk="0" hangingPunct="1">
        <a:defRPr sz="2600" kern="1200">
          <a:solidFill>
            <a:schemeClr val="tx1"/>
          </a:solidFill>
          <a:latin typeface="+mn-lt"/>
          <a:ea typeface="+mn-ea"/>
          <a:cs typeface="+mn-cs"/>
        </a:defRPr>
      </a:lvl6pPr>
      <a:lvl7pPr marL="4113908" algn="l" defTabSz="1371302" rtl="0" eaLnBrk="1" latinLnBrk="0" hangingPunct="1">
        <a:defRPr sz="2600" kern="1200">
          <a:solidFill>
            <a:schemeClr val="tx1"/>
          </a:solidFill>
          <a:latin typeface="+mn-lt"/>
          <a:ea typeface="+mn-ea"/>
          <a:cs typeface="+mn-cs"/>
        </a:defRPr>
      </a:lvl7pPr>
      <a:lvl8pPr marL="4799560" algn="l" defTabSz="1371302" rtl="0" eaLnBrk="1" latinLnBrk="0" hangingPunct="1">
        <a:defRPr sz="2600" kern="1200">
          <a:solidFill>
            <a:schemeClr val="tx1"/>
          </a:solidFill>
          <a:latin typeface="+mn-lt"/>
          <a:ea typeface="+mn-ea"/>
          <a:cs typeface="+mn-cs"/>
        </a:defRPr>
      </a:lvl8pPr>
      <a:lvl9pPr marL="5485212" algn="l" defTabSz="1371302"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2750"/>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0"/>
            <a:ext cx="16459200" cy="6789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48400" y="9534525"/>
            <a:ext cx="5791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www.crawfordtech.com</a:t>
            </a:r>
            <a:endParaRPr lang="id-ID" dirty="0"/>
          </a:p>
        </p:txBody>
      </p:sp>
      <p:sp>
        <p:nvSpPr>
          <p:cNvPr id="6" name="Slide Number Placeholder 5"/>
          <p:cNvSpPr>
            <a:spLocks noGrp="1"/>
          </p:cNvSpPr>
          <p:nvPr>
            <p:ph type="sldNum" sz="quarter" idx="4"/>
          </p:nvPr>
        </p:nvSpPr>
        <p:spPr>
          <a:xfrm>
            <a:off x="13106400" y="9534525"/>
            <a:ext cx="42672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0954875E-2574-45F2-A690-D0F41323C127}" type="slidenum">
              <a:rPr lang="en-US" smtClean="0"/>
              <a:t>‹#›</a:t>
            </a:fld>
            <a:endParaRPr lang="en-US"/>
          </a:p>
        </p:txBody>
      </p:sp>
    </p:spTree>
    <p:extLst>
      <p:ext uri="{BB962C8B-B14F-4D97-AF65-F5344CB8AC3E}">
        <p14:creationId xmlns:p14="http://schemas.microsoft.com/office/powerpoint/2010/main" val="7973231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accessibilitynow.com/" TargetMode="External"/><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58.png"/><Relationship Id="rId21" Type="http://schemas.openxmlformats.org/officeDocument/2006/relationships/image" Target="../media/image260.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57.jpeg"/><Relationship Id="rId2" Type="http://schemas.microsoft.com/office/2014/relationships/chartEx" Target="../charts/chartEx1.xml"/><Relationship Id="rId16" Type="http://schemas.openxmlformats.org/officeDocument/2006/relationships/image" Target="../media/image51.jpeg"/><Relationship Id="rId1" Type="http://schemas.openxmlformats.org/officeDocument/2006/relationships/slideLayout" Target="../slideLayouts/slideLayout13.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6.png"/><Relationship Id="rId5" Type="http://schemas.openxmlformats.org/officeDocument/2006/relationships/image" Target="../media/image130.png"/><Relationship Id="rId15" Type="http://schemas.openxmlformats.org/officeDocument/2006/relationships/image" Target="../media/image50.png"/><Relationship Id="rId23" Type="http://schemas.openxmlformats.org/officeDocument/2006/relationships/image" Target="../media/image55.png"/><Relationship Id="rId28" Type="http://schemas.openxmlformats.org/officeDocument/2006/relationships/image" Target="../media/image60.jpeg"/><Relationship Id="rId10" Type="http://schemas.openxmlformats.org/officeDocument/2006/relationships/image" Target="../media/image45.png"/><Relationship Id="rId19" Type="http://schemas.microsoft.com/office/2014/relationships/chartEx" Target="../charts/chartEx2.xml"/><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4.png"/><Relationship Id="rId27"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g"/><Relationship Id="rId1" Type="http://schemas.openxmlformats.org/officeDocument/2006/relationships/slideLayout" Target="../slideLayouts/slideLayout18.xml"/><Relationship Id="rId4" Type="http://schemas.openxmlformats.org/officeDocument/2006/relationships/image" Target="../media/image63.jpeg"/></Relationships>
</file>

<file path=ppt/slides/_rels/slide43.xml.rels><?xml version="1.0" encoding="UTF-8" standalone="yes"?>
<Relationships xmlns="http://schemas.openxmlformats.org/package/2006/relationships"><Relationship Id="rId3" Type="http://schemas.openxmlformats.org/officeDocument/2006/relationships/hyperlink" Target="mailto:dquon@crawfordtech.com" TargetMode="External"/><Relationship Id="rId2" Type="http://schemas.openxmlformats.org/officeDocument/2006/relationships/hyperlink" Target="http://www.crawfordtech.com/" TargetMode="Externa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ctrTitle"/>
          </p:nvPr>
        </p:nvSpPr>
        <p:spPr>
          <a:xfrm>
            <a:off x="1257298" y="6788020"/>
            <a:ext cx="10201982" cy="2606040"/>
          </a:xfrm>
        </p:spPr>
        <p:txBody>
          <a:bodyPr anchor="ctr">
            <a:normAutofit/>
          </a:bodyPr>
          <a:lstStyle/>
          <a:p>
            <a:pPr algn="r"/>
            <a:r>
              <a:rPr lang="en-US" dirty="0"/>
              <a:t>Document Accessibility</a:t>
            </a:r>
            <a:br>
              <a:rPr lang="en-US" dirty="0"/>
            </a:br>
            <a:r>
              <a:rPr lang="en-US" dirty="0"/>
              <a:t>Infrastructure to Avoid Litigation</a:t>
            </a:r>
          </a:p>
        </p:txBody>
      </p:sp>
      <p:sp>
        <p:nvSpPr>
          <p:cNvPr id="6" name="Subtitle 5"/>
          <p:cNvSpPr>
            <a:spLocks noGrp="1"/>
          </p:cNvSpPr>
          <p:nvPr>
            <p:ph type="subTitle" idx="1"/>
          </p:nvPr>
        </p:nvSpPr>
        <p:spPr>
          <a:xfrm>
            <a:off x="11941887" y="6788020"/>
            <a:ext cx="4888012" cy="2606040"/>
          </a:xfrm>
        </p:spPr>
        <p:txBody>
          <a:bodyPr anchor="ctr">
            <a:normAutofit/>
          </a:bodyPr>
          <a:lstStyle/>
          <a:p>
            <a:pPr algn="l"/>
            <a:r>
              <a:rPr lang="en-CA" dirty="0"/>
              <a:t>Accessible Document Solutions for the Future</a:t>
            </a:r>
            <a:endParaRPr lang="en-CA"/>
          </a:p>
        </p:txBody>
      </p:sp>
      <p:sp>
        <p:nvSpPr>
          <p:cNvPr id="13" name="Oval 1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2850" y="930720"/>
            <a:ext cx="3365700" cy="33656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2501" y="3699906"/>
            <a:ext cx="1443593" cy="14435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8743" y="3491982"/>
            <a:ext cx="440543" cy="4405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8169" y="0"/>
            <a:ext cx="8549831" cy="6088866"/>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00588" y="6788020"/>
            <a:ext cx="0" cy="260604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179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43001" y="1204987"/>
            <a:ext cx="7971804" cy="1988345"/>
          </a:xfrm>
        </p:spPr>
        <p:txBody>
          <a:bodyPr vert="horz" lIns="91440" tIns="45720" rIns="91440" bIns="45720" rtlCol="0" anchor="ctr">
            <a:normAutofit/>
          </a:bodyPr>
          <a:lstStyle/>
          <a:p>
            <a:pPr defTabSz="914400"/>
            <a:r>
              <a:rPr lang="en-US" sz="4400" kern="1200" dirty="0">
                <a:solidFill>
                  <a:schemeClr val="tx1"/>
                </a:solidFill>
                <a:latin typeface="+mj-lt"/>
                <a:ea typeface="+mj-ea"/>
                <a:cs typeface="+mj-cs"/>
              </a:rPr>
              <a:t>Legal Settlements / Fines - USA</a:t>
            </a:r>
          </a:p>
        </p:txBody>
      </p:sp>
      <p:sp>
        <p:nvSpPr>
          <p:cNvPr id="2" name="Content Placeholder 1"/>
          <p:cNvSpPr>
            <a:spLocks noGrp="1"/>
          </p:cNvSpPr>
          <p:nvPr>
            <p:ph idx="1"/>
          </p:nvPr>
        </p:nvSpPr>
        <p:spPr>
          <a:xfrm>
            <a:off x="1143000" y="3418527"/>
            <a:ext cx="7971814" cy="5063880"/>
          </a:xfrm>
        </p:spPr>
        <p:txBody>
          <a:bodyPr vert="horz" lIns="91440" tIns="45720" rIns="91440" bIns="45720" rtlCol="0" anchor="t">
            <a:normAutofit fontScale="92500" lnSpcReduction="10000"/>
          </a:bodyPr>
          <a:lstStyle/>
          <a:p>
            <a:pPr indent="-228600" defTabSz="914400"/>
            <a:r>
              <a:rPr lang="en-US" sz="1700" kern="1200" dirty="0">
                <a:solidFill>
                  <a:schemeClr val="tx1"/>
                </a:solidFill>
                <a:latin typeface="+mn-lt"/>
                <a:ea typeface="+mn-ea"/>
                <a:cs typeface="+mn-cs"/>
              </a:rPr>
              <a:t>State of Florida</a:t>
            </a:r>
          </a:p>
          <a:p>
            <a:pPr indent="-228600" defTabSz="914400"/>
            <a:r>
              <a:rPr lang="en-US" sz="1700" kern="1200" dirty="0">
                <a:solidFill>
                  <a:schemeClr val="tx1"/>
                </a:solidFill>
                <a:latin typeface="+mn-lt"/>
                <a:ea typeface="+mn-ea"/>
                <a:cs typeface="+mn-cs"/>
              </a:rPr>
              <a:t>Winn Dixie – over $250K plus legal fees</a:t>
            </a:r>
          </a:p>
          <a:p>
            <a:pPr indent="-228600" defTabSz="914400"/>
            <a:r>
              <a:rPr lang="en-US" sz="1700" kern="1200" dirty="0">
                <a:solidFill>
                  <a:schemeClr val="tx1"/>
                </a:solidFill>
                <a:latin typeface="+mn-lt"/>
                <a:ea typeface="+mn-ea"/>
                <a:cs typeface="+mn-cs"/>
              </a:rPr>
              <a:t>Verizon - $20 million</a:t>
            </a:r>
          </a:p>
          <a:p>
            <a:pPr indent="-228600" defTabSz="914400"/>
            <a:r>
              <a:rPr lang="en-US" sz="1700" kern="1200" dirty="0">
                <a:solidFill>
                  <a:schemeClr val="tx1"/>
                </a:solidFill>
                <a:latin typeface="+mn-lt"/>
                <a:ea typeface="+mn-ea"/>
                <a:cs typeface="+mn-cs"/>
              </a:rPr>
              <a:t>Amex – structured settlement</a:t>
            </a:r>
          </a:p>
          <a:p>
            <a:pPr indent="-228600" defTabSz="914400"/>
            <a:r>
              <a:rPr lang="en-US" sz="1700" kern="1200" dirty="0">
                <a:solidFill>
                  <a:schemeClr val="tx1"/>
                </a:solidFill>
                <a:latin typeface="+mn-lt"/>
                <a:ea typeface="+mn-ea"/>
                <a:cs typeface="+mn-cs"/>
              </a:rPr>
              <a:t>Wells Fargo - $16 million</a:t>
            </a:r>
          </a:p>
          <a:p>
            <a:pPr indent="-228600" defTabSz="914400"/>
            <a:r>
              <a:rPr lang="en-US" sz="1700" kern="1200" dirty="0">
                <a:solidFill>
                  <a:schemeClr val="tx1"/>
                </a:solidFill>
                <a:latin typeface="+mn-lt"/>
                <a:ea typeface="+mn-ea"/>
                <a:cs typeface="+mn-cs"/>
              </a:rPr>
              <a:t>Target - $6 million</a:t>
            </a:r>
          </a:p>
          <a:p>
            <a:pPr indent="-228600" defTabSz="914400"/>
            <a:r>
              <a:rPr lang="en-US" sz="1700" kern="1200" dirty="0">
                <a:solidFill>
                  <a:schemeClr val="tx1"/>
                </a:solidFill>
                <a:latin typeface="+mn-lt"/>
                <a:ea typeface="+mn-ea"/>
                <a:cs typeface="+mn-cs"/>
              </a:rPr>
              <a:t>Harvard / MIT – multiple rulings –</a:t>
            </a:r>
          </a:p>
          <a:p>
            <a:pPr marL="261938" indent="-228600" defTabSz="914400"/>
            <a:r>
              <a:rPr lang="en-US" sz="1700" kern="1200" dirty="0">
                <a:solidFill>
                  <a:schemeClr val="tx1"/>
                </a:solidFill>
                <a:latin typeface="+mn-lt"/>
                <a:ea typeface="+mn-ea"/>
                <a:cs typeface="+mn-cs"/>
              </a:rPr>
              <a:t>$2 million plus</a:t>
            </a:r>
          </a:p>
          <a:p>
            <a:pPr indent="-228600" defTabSz="914400"/>
            <a:r>
              <a:rPr lang="en-US" sz="1700" kern="1200" dirty="0">
                <a:solidFill>
                  <a:schemeClr val="tx1"/>
                </a:solidFill>
                <a:latin typeface="+mn-lt"/>
                <a:ea typeface="+mn-ea"/>
                <a:cs typeface="+mn-cs"/>
              </a:rPr>
              <a:t>Student Financing – All Student loans must provide </a:t>
            </a:r>
          </a:p>
          <a:p>
            <a:pPr marL="261938" indent="-228600" defTabSz="914400"/>
            <a:r>
              <a:rPr lang="en-US" sz="1700" kern="1200" dirty="0">
                <a:solidFill>
                  <a:schemeClr val="tx1"/>
                </a:solidFill>
                <a:latin typeface="+mn-lt"/>
                <a:ea typeface="+mn-ea"/>
                <a:cs typeface="+mn-cs"/>
              </a:rPr>
              <a:t>accessible documents</a:t>
            </a:r>
          </a:p>
          <a:p>
            <a:pPr indent="-228600" defTabSz="914400"/>
            <a:r>
              <a:rPr lang="en-US" sz="1700" kern="1200" dirty="0">
                <a:solidFill>
                  <a:schemeClr val="tx1"/>
                </a:solidFill>
                <a:latin typeface="+mn-lt"/>
                <a:ea typeface="+mn-ea"/>
                <a:cs typeface="+mn-cs"/>
              </a:rPr>
              <a:t>Elections</a:t>
            </a:r>
          </a:p>
          <a:p>
            <a:pPr indent="-228600" defTabSz="914400"/>
            <a:r>
              <a:rPr lang="en-US" sz="1700" kern="1200" dirty="0">
                <a:solidFill>
                  <a:schemeClr val="tx1"/>
                </a:solidFill>
                <a:latin typeface="+mn-lt"/>
                <a:ea typeface="+mn-ea"/>
                <a:cs typeface="+mn-cs"/>
              </a:rPr>
              <a:t>Hotels</a:t>
            </a:r>
          </a:p>
          <a:p>
            <a:pPr indent="-228600" defTabSz="914400"/>
            <a:r>
              <a:rPr lang="en-US" sz="1700" kern="1200" dirty="0">
                <a:solidFill>
                  <a:schemeClr val="tx1"/>
                </a:solidFill>
                <a:latin typeface="+mn-lt"/>
                <a:ea typeface="+mn-ea"/>
                <a:cs typeface="+mn-cs"/>
              </a:rPr>
              <a:t>Banks – NY Banks </a:t>
            </a:r>
          </a:p>
          <a:p>
            <a:pPr indent="-228600" defTabSz="914400"/>
            <a:endParaRPr lang="en-US" sz="1700" kern="1200" dirty="0">
              <a:solidFill>
                <a:schemeClr val="tx1"/>
              </a:solidFill>
              <a:latin typeface="+mn-lt"/>
              <a:ea typeface="+mn-ea"/>
              <a:cs typeface="+mn-cs"/>
            </a:endParaRPr>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74170" y="-3012"/>
            <a:ext cx="8413830" cy="8760417"/>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Justice building">
            <a:extLst>
              <a:ext uri="{FF2B5EF4-FFF2-40B4-BE49-F238E27FC236}">
                <a16:creationId xmlns:a16="http://schemas.microsoft.com/office/drawing/2014/main" id="{82B18474-A7EB-442D-83BD-CC9925742F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06" r="16459" b="-1"/>
          <a:stretch/>
        </p:blipFill>
        <p:spPr>
          <a:xfrm>
            <a:off x="10125211" y="-3"/>
            <a:ext cx="8162789" cy="848241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Footer Placeholder 3"/>
          <p:cNvSpPr>
            <a:spLocks noGrp="1"/>
          </p:cNvSpPr>
          <p:nvPr>
            <p:ph type="ftr" sz="quarter" idx="11"/>
          </p:nvPr>
        </p:nvSpPr>
        <p:spPr>
          <a:xfrm>
            <a:off x="9080499" y="9299448"/>
            <a:ext cx="7204132" cy="548640"/>
          </a:xfrm>
        </p:spPr>
        <p:txBody>
          <a:bodyPr vert="horz" lIns="91440" tIns="45720" rIns="91440" bIns="45720" rtlCol="0" anchor="ctr">
            <a:normAutofit/>
          </a:bodyPr>
          <a:lstStyle/>
          <a:p>
            <a:pPr algn="r" defTabSz="914400">
              <a:spcAft>
                <a:spcPts val="600"/>
              </a:spcAft>
              <a:defRPr/>
            </a:pPr>
            <a:r>
              <a:rPr kumimoji="0" lang="en-US" sz="1700" b="0" i="0" u="none" strike="noStrike" kern="1200" cap="none" spc="0" normalizeH="0" baseline="0" noProof="0">
                <a:ln>
                  <a:noFill/>
                </a:ln>
                <a:solidFill>
                  <a:schemeClr val="tx1">
                    <a:alpha val="80000"/>
                  </a:schemeClr>
                </a:solidFill>
                <a:effectLst/>
                <a:uLnTx/>
                <a:uFillTx/>
                <a:latin typeface="Calibri" panose="020F0502020204030204"/>
                <a:ea typeface="+mn-ea"/>
                <a:cs typeface="+mn-cs"/>
              </a:rPr>
              <a:t>Confidential</a:t>
            </a:r>
          </a:p>
        </p:txBody>
      </p:sp>
      <p:sp>
        <p:nvSpPr>
          <p:cNvPr id="5" name="Slide Number Placeholder 4"/>
          <p:cNvSpPr>
            <a:spLocks noGrp="1"/>
          </p:cNvSpPr>
          <p:nvPr>
            <p:ph type="sldNum" sz="quarter" idx="12"/>
          </p:nvPr>
        </p:nvSpPr>
        <p:spPr>
          <a:xfrm>
            <a:off x="16500348" y="9162288"/>
            <a:ext cx="822960" cy="822960"/>
          </a:xfrm>
          <a:prstGeom prst="ellipse">
            <a:avLst/>
          </a:prstGeom>
          <a:solidFill>
            <a:srgbClr val="706048"/>
          </a:solidFill>
        </p:spPr>
        <p:txBody>
          <a:bodyPr vert="horz" lIns="91440" tIns="45720" rIns="91440" bIns="45720" rtlCol="0" anchor="ctr">
            <a:normAutofit/>
          </a:bodyPr>
          <a:lstStyle/>
          <a:p>
            <a:pPr algn="ctr" defTabSz="914400">
              <a:spcAft>
                <a:spcPts val="600"/>
              </a:spcAft>
              <a:defRPr/>
            </a:pPr>
            <a:fld id="{C9F2E319-0919-499D-AD1F-7963255D1003}" type="slidenum">
              <a:rPr kumimoji="0" lang="en-US" sz="2300" b="0" i="0" u="none" strike="noStrike" kern="1200" cap="none" spc="0" normalizeH="0" baseline="0" noProof="0">
                <a:ln>
                  <a:noFill/>
                </a:ln>
                <a:solidFill>
                  <a:srgbClr val="FFFFFF"/>
                </a:solidFill>
                <a:effectLst/>
                <a:uLnTx/>
                <a:uFillTx/>
                <a:latin typeface="Calibri" panose="020F0502020204030204"/>
                <a:ea typeface="+mn-ea"/>
                <a:cs typeface="+mn-cs"/>
              </a:rPr>
              <a:pPr algn="ctr" defTabSz="914400">
                <a:spcAft>
                  <a:spcPts val="600"/>
                </a:spcAft>
                <a:defRPr/>
              </a:pPr>
              <a:t>10</a:t>
            </a:fld>
            <a:endParaRPr kumimoji="0" lang="en-US" sz="23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95410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E67274-2538-490C-86ED-DFC9B5C09190}"/>
              </a:ext>
            </a:extLst>
          </p:cNvPr>
          <p:cNvSpPr>
            <a:spLocks noGrp="1"/>
          </p:cNvSpPr>
          <p:nvPr>
            <p:ph type="title"/>
          </p:nvPr>
        </p:nvSpPr>
        <p:spPr>
          <a:xfrm>
            <a:off x="1143001" y="1204987"/>
            <a:ext cx="7971804" cy="1988345"/>
          </a:xfrm>
        </p:spPr>
        <p:txBody>
          <a:bodyPr vert="horz" lIns="91440" tIns="45720" rIns="91440" bIns="45720" rtlCol="0" anchor="ctr">
            <a:normAutofit/>
          </a:bodyPr>
          <a:lstStyle/>
          <a:p>
            <a:pPr defTabSz="914400"/>
            <a:r>
              <a:rPr lang="en-US" sz="4400" kern="1200" dirty="0">
                <a:solidFill>
                  <a:schemeClr val="tx1"/>
                </a:solidFill>
                <a:latin typeface="+mj-lt"/>
                <a:ea typeface="+mj-ea"/>
                <a:cs typeface="+mj-cs"/>
              </a:rPr>
              <a:t>CRPD</a:t>
            </a:r>
          </a:p>
        </p:txBody>
      </p:sp>
      <p:sp>
        <p:nvSpPr>
          <p:cNvPr id="2" name="Content Placeholder 1">
            <a:extLst>
              <a:ext uri="{FF2B5EF4-FFF2-40B4-BE49-F238E27FC236}">
                <a16:creationId xmlns:a16="http://schemas.microsoft.com/office/drawing/2014/main" id="{04E9D0E8-8B72-48D6-AF24-7D19A9B016DE}"/>
              </a:ext>
            </a:extLst>
          </p:cNvPr>
          <p:cNvSpPr>
            <a:spLocks noGrp="1"/>
          </p:cNvSpPr>
          <p:nvPr>
            <p:ph idx="1"/>
          </p:nvPr>
        </p:nvSpPr>
        <p:spPr>
          <a:xfrm>
            <a:off x="1143000" y="3418527"/>
            <a:ext cx="7971814" cy="5063880"/>
          </a:xfrm>
        </p:spPr>
        <p:txBody>
          <a:bodyPr vert="horz" lIns="91440" tIns="45720" rIns="91440" bIns="45720" rtlCol="0" anchor="t">
            <a:normAutofit/>
          </a:bodyPr>
          <a:lstStyle/>
          <a:p>
            <a:pPr indent="-228600" defTabSz="914400"/>
            <a:r>
              <a:rPr lang="en-US" sz="2700" kern="1200" dirty="0">
                <a:solidFill>
                  <a:schemeClr val="tx1"/>
                </a:solidFill>
                <a:latin typeface="+mn-lt"/>
                <a:ea typeface="+mn-ea"/>
                <a:cs typeface="+mn-cs"/>
              </a:rPr>
              <a:t>UN Convention on the Rights of Persons with Disabilities</a:t>
            </a:r>
          </a:p>
          <a:p>
            <a:pPr lvl="1" indent="-228600" defTabSz="914400"/>
            <a:r>
              <a:rPr lang="en-US" sz="2700" kern="1200" dirty="0">
                <a:solidFill>
                  <a:schemeClr val="tx1"/>
                </a:solidFill>
                <a:latin typeface="+mn-lt"/>
                <a:ea typeface="+mn-ea"/>
                <a:cs typeface="+mn-cs"/>
              </a:rPr>
              <a:t>International law</a:t>
            </a:r>
          </a:p>
          <a:p>
            <a:pPr lvl="1" indent="-228600" defTabSz="914400"/>
            <a:r>
              <a:rPr lang="en-US" sz="2700" kern="1200" dirty="0">
                <a:solidFill>
                  <a:schemeClr val="tx1"/>
                </a:solidFill>
                <a:latin typeface="+mn-lt"/>
                <a:ea typeface="+mn-ea"/>
                <a:cs typeface="+mn-cs"/>
              </a:rPr>
              <a:t>Canada ratified in March 2010</a:t>
            </a:r>
          </a:p>
          <a:p>
            <a:pPr lvl="1" indent="-228600" defTabSz="914400"/>
            <a:endParaRPr lang="en-US" sz="2700" kern="1200" dirty="0">
              <a:solidFill>
                <a:schemeClr val="tx1"/>
              </a:solidFill>
              <a:latin typeface="+mn-lt"/>
              <a:ea typeface="+mn-ea"/>
              <a:cs typeface="+mn-cs"/>
            </a:endParaRPr>
          </a:p>
        </p:txBody>
      </p:sp>
      <p:sp>
        <p:nvSpPr>
          <p:cNvPr id="4100"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74170" y="-3012"/>
            <a:ext cx="8413830" cy="8760417"/>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5211" y="-3"/>
            <a:ext cx="8162789" cy="848241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Image result for un crpd">
            <a:extLst>
              <a:ext uri="{FF2B5EF4-FFF2-40B4-BE49-F238E27FC236}">
                <a16:creationId xmlns:a16="http://schemas.microsoft.com/office/drawing/2014/main" id="{B0BBE33B-E7B6-4100-9840-38C9BE1FE9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26085" y="2970919"/>
            <a:ext cx="5695185" cy="16823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B0F3C8E-5C79-48DE-A6F2-A1542CBE5505}"/>
              </a:ext>
            </a:extLst>
          </p:cNvPr>
          <p:cNvSpPr>
            <a:spLocks noGrp="1"/>
          </p:cNvSpPr>
          <p:nvPr>
            <p:ph type="ftr" sz="quarter" idx="11"/>
          </p:nvPr>
        </p:nvSpPr>
        <p:spPr>
          <a:xfrm>
            <a:off x="9080499" y="9299448"/>
            <a:ext cx="7204132" cy="466344"/>
          </a:xfrm>
        </p:spPr>
        <p:txBody>
          <a:bodyPr vert="horz" lIns="91440" tIns="45720" rIns="91440" bIns="45720" rtlCol="0" anchor="ctr">
            <a:normAutofit/>
          </a:bodyPr>
          <a:lstStyle/>
          <a:p>
            <a:pPr algn="r" defTabSz="914400">
              <a:spcAft>
                <a:spcPts val="600"/>
              </a:spcAft>
            </a:pPr>
            <a:r>
              <a:rPr lang="en-US" sz="1700" kern="1200">
                <a:solidFill>
                  <a:schemeClr val="tx1">
                    <a:alpha val="80000"/>
                  </a:schemeClr>
                </a:solidFill>
                <a:latin typeface="+mn-lt"/>
                <a:ea typeface="+mn-ea"/>
                <a:cs typeface="+mn-cs"/>
              </a:rPr>
              <a:t>www.crawfordtech.com</a:t>
            </a:r>
          </a:p>
        </p:txBody>
      </p:sp>
      <p:sp>
        <p:nvSpPr>
          <p:cNvPr id="5" name="Slide Number Placeholder 4">
            <a:extLst>
              <a:ext uri="{FF2B5EF4-FFF2-40B4-BE49-F238E27FC236}">
                <a16:creationId xmlns:a16="http://schemas.microsoft.com/office/drawing/2014/main" id="{FF681E6A-EBEE-4C38-8A38-D78E7F2C26A5}"/>
              </a:ext>
            </a:extLst>
          </p:cNvPr>
          <p:cNvSpPr>
            <a:spLocks noGrp="1"/>
          </p:cNvSpPr>
          <p:nvPr>
            <p:ph type="sldNum" sz="quarter" idx="12"/>
          </p:nvPr>
        </p:nvSpPr>
        <p:spPr>
          <a:xfrm>
            <a:off x="16500348" y="9162288"/>
            <a:ext cx="822960" cy="822960"/>
          </a:xfrm>
          <a:prstGeom prst="ellipse">
            <a:avLst/>
          </a:prstGeom>
          <a:solidFill>
            <a:srgbClr val="5D6A7D"/>
          </a:solidFill>
        </p:spPr>
        <p:txBody>
          <a:bodyPr vert="horz" lIns="91440" tIns="45720" rIns="91440" bIns="45720" rtlCol="0" anchor="ctr">
            <a:normAutofit/>
          </a:bodyPr>
          <a:lstStyle/>
          <a:p>
            <a:pPr algn="ctr" defTabSz="914400">
              <a:spcAft>
                <a:spcPts val="600"/>
              </a:spcAft>
            </a:pPr>
            <a:fld id="{C9F2E319-0919-499D-AD1F-7963255D1003}" type="slidenum">
              <a:rPr lang="en-US" sz="2300" kern="1200">
                <a:solidFill>
                  <a:srgbClr val="FFFFFF"/>
                </a:solidFill>
                <a:latin typeface="+mn-lt"/>
                <a:ea typeface="+mn-ea"/>
                <a:cs typeface="+mn-cs"/>
              </a:rPr>
              <a:pPr algn="ctr" defTabSz="914400">
                <a:spcAft>
                  <a:spcPts val="600"/>
                </a:spcAft>
              </a:pPr>
              <a:t>11</a:t>
            </a:fld>
            <a:endParaRPr lang="en-US" sz="2300" kern="1200">
              <a:solidFill>
                <a:srgbClr val="FFFFFF"/>
              </a:solidFill>
              <a:latin typeface="+mn-lt"/>
              <a:ea typeface="+mn-ea"/>
              <a:cs typeface="+mn-cs"/>
            </a:endParaRPr>
          </a:p>
        </p:txBody>
      </p:sp>
    </p:spTree>
    <p:extLst>
      <p:ext uri="{BB962C8B-B14F-4D97-AF65-F5344CB8AC3E}">
        <p14:creationId xmlns:p14="http://schemas.microsoft.com/office/powerpoint/2010/main" val="228863842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Goals</a:t>
            </a:r>
          </a:p>
        </p:txBody>
      </p:sp>
      <p:sp>
        <p:nvSpPr>
          <p:cNvPr id="3" name="Content Placeholder 2"/>
          <p:cNvSpPr>
            <a:spLocks noGrp="1"/>
          </p:cNvSpPr>
          <p:nvPr>
            <p:ph idx="1"/>
          </p:nvPr>
        </p:nvSpPr>
        <p:spPr>
          <a:xfrm>
            <a:off x="1257300" y="2265175"/>
            <a:ext cx="7941564" cy="6880354"/>
          </a:xfrm>
        </p:spPr>
        <p:txBody>
          <a:bodyPr/>
          <a:lstStyle/>
          <a:p>
            <a:r>
              <a:rPr lang="en-US" dirty="0"/>
              <a:t>Goals</a:t>
            </a:r>
          </a:p>
          <a:p>
            <a:pPr lvl="1"/>
            <a:r>
              <a:rPr lang="en-US" dirty="0"/>
              <a:t>Be in compliance with evolving regulations on delivering accessible documents to blind, partially sighted and cognitively disabled individuals</a:t>
            </a:r>
          </a:p>
          <a:p>
            <a:pPr lvl="1"/>
            <a:r>
              <a:rPr lang="en-US" dirty="0"/>
              <a:t>Meet the inclusive needs and requests of a large and growing population</a:t>
            </a:r>
          </a:p>
          <a:p>
            <a:pPr lvl="1"/>
            <a:r>
              <a:rPr lang="en-US" dirty="0"/>
              <a:t>Automate and scale the creation of accessible documents in all formats</a:t>
            </a:r>
          </a:p>
          <a:p>
            <a:pPr marL="1371600" lvl="2" indent="0">
              <a:buNone/>
            </a:pPr>
            <a:endParaRPr lang="en-US" dirty="0"/>
          </a:p>
          <a:p>
            <a:pPr lvl="1"/>
            <a:endParaRPr lang="en-US" dirty="0"/>
          </a:p>
        </p:txBody>
      </p:sp>
      <p:pic>
        <p:nvPicPr>
          <p:cNvPr id="5" name="Picture 4" descr="Grraphic on Dveristy, equality inclusion" title="Grraphic on Dveristy, equality inclusio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89592" y="2824928"/>
            <a:ext cx="8024949" cy="4343400"/>
          </a:xfrm>
          <a:prstGeom prst="rect">
            <a:avLst/>
          </a:prstGeom>
        </p:spPr>
      </p:pic>
      <p:sp>
        <p:nvSpPr>
          <p:cNvPr id="4" name="Slide Number Placeholder 3"/>
          <p:cNvSpPr>
            <a:spLocks noGrp="1"/>
          </p:cNvSpPr>
          <p:nvPr>
            <p:ph type="sldNum" sz="quarter" idx="12"/>
          </p:nvPr>
        </p:nvSpPr>
        <p:spPr/>
        <p:txBody>
          <a:bodyPr/>
          <a:lstStyle/>
          <a:p>
            <a:fld id="{C9E3AFC7-270A-4247-83D7-4F2F6CE52981}" type="slidenum">
              <a:rPr lang="en-US" smtClean="0"/>
              <a:pPr/>
              <a:t>12</a:t>
            </a:fld>
            <a:endParaRPr lang="en-US"/>
          </a:p>
        </p:txBody>
      </p:sp>
    </p:spTree>
    <p:extLst>
      <p:ext uri="{BB962C8B-B14F-4D97-AF65-F5344CB8AC3E}">
        <p14:creationId xmlns:p14="http://schemas.microsoft.com/office/powerpoint/2010/main" val="11830524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State of Accessible Documents</a:t>
            </a:r>
            <a:endParaRPr lang="en-US" dirty="0"/>
          </a:p>
        </p:txBody>
      </p:sp>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p:txBody>
          <a:bodyPr/>
          <a:lstStyle/>
          <a:p>
            <a:pPr>
              <a:defRPr/>
            </a:pPr>
            <a:r>
              <a:rPr lang="en-CA"/>
              <a:t>Confidential</a:t>
            </a:r>
            <a:endParaRPr lang="en-US"/>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B004224-6445-4177-AEBD-F85BECFD19D5}" type="slidenum">
              <a:rPr lang="en-US" smtClean="0"/>
              <a:pPr>
                <a:defRPr/>
              </a:pPr>
              <a:t>13</a:t>
            </a:fld>
            <a:endParaRPr lang="en-US" dirty="0"/>
          </a:p>
        </p:txBody>
      </p:sp>
      <p:sp>
        <p:nvSpPr>
          <p:cNvPr id="7" name="Rectangle 6"/>
          <p:cNvSpPr/>
          <p:nvPr/>
        </p:nvSpPr>
        <p:spPr>
          <a:xfrm>
            <a:off x="3759200" y="2481944"/>
            <a:ext cx="3889829" cy="312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My documents are not compliant</a:t>
            </a:r>
            <a:endParaRPr lang="en-US" sz="2800" dirty="0"/>
          </a:p>
        </p:txBody>
      </p:sp>
      <p:sp>
        <p:nvSpPr>
          <p:cNvPr id="8" name="Rectangle 7"/>
          <p:cNvSpPr/>
          <p:nvPr/>
        </p:nvSpPr>
        <p:spPr>
          <a:xfrm>
            <a:off x="3759200" y="6277430"/>
            <a:ext cx="3889829" cy="312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I’m ignoring the issue</a:t>
            </a:r>
            <a:endParaRPr lang="en-US" sz="2800" dirty="0"/>
          </a:p>
        </p:txBody>
      </p:sp>
      <p:sp>
        <p:nvSpPr>
          <p:cNvPr id="9" name="Rectangle 8"/>
          <p:cNvSpPr/>
          <p:nvPr/>
        </p:nvSpPr>
        <p:spPr>
          <a:xfrm>
            <a:off x="9144001" y="2481944"/>
            <a:ext cx="3889829" cy="312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High volume documents cannot be done – too costly with current technology – we are manually remediating </a:t>
            </a:r>
            <a:endParaRPr lang="en-US" sz="2800" dirty="0"/>
          </a:p>
        </p:txBody>
      </p:sp>
      <p:sp>
        <p:nvSpPr>
          <p:cNvPr id="10" name="Rectangle 9"/>
          <p:cNvSpPr/>
          <p:nvPr/>
        </p:nvSpPr>
        <p:spPr>
          <a:xfrm>
            <a:off x="9252857" y="6277430"/>
            <a:ext cx="3889829" cy="312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My documents are compliant – I’ve got a solution</a:t>
            </a:r>
            <a:endParaRPr lang="en-US" sz="2800" dirty="0"/>
          </a:p>
        </p:txBody>
      </p:sp>
      <p:pic>
        <p:nvPicPr>
          <p:cNvPr id="5124" name="Picture 4" descr="Street signs depecting Where are we?">
            <a:extLst>
              <a:ext uri="{FF2B5EF4-FFF2-40B4-BE49-F238E27FC236}">
                <a16:creationId xmlns:a16="http://schemas.microsoft.com/office/drawing/2014/main" id="{5A2E6E0C-5CCB-4E0F-8C34-7DC249581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0080" y="67032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878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5F6234-D326-4F4D-A11A-AED0F001B11A}"/>
              </a:ext>
            </a:extLst>
          </p:cNvPr>
          <p:cNvSpPr>
            <a:spLocks noGrp="1"/>
          </p:cNvSpPr>
          <p:nvPr>
            <p:ph type="title"/>
          </p:nvPr>
        </p:nvSpPr>
        <p:spPr/>
        <p:txBody>
          <a:bodyPr/>
          <a:lstStyle/>
          <a:p>
            <a:r>
              <a:rPr lang="en-US" dirty="0"/>
              <a:t>Problem with Documents</a:t>
            </a:r>
          </a:p>
        </p:txBody>
      </p:sp>
      <p:sp>
        <p:nvSpPr>
          <p:cNvPr id="6" name="Content Placeholder 5">
            <a:extLst>
              <a:ext uri="{FF2B5EF4-FFF2-40B4-BE49-F238E27FC236}">
                <a16:creationId xmlns:a16="http://schemas.microsoft.com/office/drawing/2014/main" id="{132D4568-7933-4A6D-B53B-B13981366BF6}"/>
              </a:ext>
            </a:extLst>
          </p:cNvPr>
          <p:cNvSpPr>
            <a:spLocks noGrp="1"/>
          </p:cNvSpPr>
          <p:nvPr>
            <p:ph idx="1"/>
          </p:nvPr>
        </p:nvSpPr>
        <p:spPr/>
        <p:txBody>
          <a:bodyPr/>
          <a:lstStyle/>
          <a:p>
            <a:r>
              <a:rPr lang="en-US" dirty="0"/>
              <a:t>No accessibility tags or accessibility </a:t>
            </a:r>
          </a:p>
          <a:p>
            <a:r>
              <a:rPr lang="en-US" dirty="0"/>
              <a:t>Many documents stored as scanned images</a:t>
            </a:r>
          </a:p>
          <a:p>
            <a:r>
              <a:rPr lang="en-US" dirty="0"/>
              <a:t>Formatting is poor</a:t>
            </a:r>
          </a:p>
          <a:p>
            <a:pPr lvl="1"/>
            <a:r>
              <a:rPr lang="en-US" dirty="0"/>
              <a:t>Missing headers</a:t>
            </a:r>
          </a:p>
          <a:p>
            <a:pPr lvl="1"/>
            <a:r>
              <a:rPr lang="en-US" dirty="0"/>
              <a:t>Information on images</a:t>
            </a:r>
          </a:p>
          <a:p>
            <a:pPr lvl="1"/>
            <a:r>
              <a:rPr lang="en-US" dirty="0"/>
              <a:t>Garbage in makes accessibility tough</a:t>
            </a:r>
          </a:p>
          <a:p>
            <a:endParaRPr lang="en-US" dirty="0"/>
          </a:p>
        </p:txBody>
      </p:sp>
      <p:sp>
        <p:nvSpPr>
          <p:cNvPr id="3" name="Footer Placeholder 2">
            <a:extLst>
              <a:ext uri="{FF2B5EF4-FFF2-40B4-BE49-F238E27FC236}">
                <a16:creationId xmlns:a16="http://schemas.microsoft.com/office/drawing/2014/main" id="{459DD0E8-A3D8-4214-8BD4-A1625158B746}"/>
              </a:ext>
              <a:ext uri="{C183D7F6-B498-43B3-948B-1728B52AA6E4}">
                <adec:decorative xmlns:adec="http://schemas.microsoft.com/office/drawing/2017/decorative" val="1"/>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4" name="Slide Number Placeholder 3">
            <a:extLst>
              <a:ext uri="{FF2B5EF4-FFF2-40B4-BE49-F238E27FC236}">
                <a16:creationId xmlns:a16="http://schemas.microsoft.com/office/drawing/2014/main" id="{AF98779C-3BB6-4A4F-B8AF-19E894D1EC86}"/>
              </a:ext>
              <a:ext uri="{C183D7F6-B498-43B3-948B-1728B52AA6E4}">
                <adec:decorative xmlns:adec="http://schemas.microsoft.com/office/drawing/2017/decorative" val="1"/>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t>14</a:t>
            </a:fld>
            <a:endParaRPr lang="id-ID"/>
          </a:p>
        </p:txBody>
      </p:sp>
    </p:spTree>
    <p:extLst>
      <p:ext uri="{BB962C8B-B14F-4D97-AF65-F5344CB8AC3E}">
        <p14:creationId xmlns:p14="http://schemas.microsoft.com/office/powerpoint/2010/main" val="93949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1E10E-587A-4589-91BD-B5B13F1703F9}"/>
              </a:ext>
            </a:extLst>
          </p:cNvPr>
          <p:cNvSpPr>
            <a:spLocks noGrp="1"/>
          </p:cNvSpPr>
          <p:nvPr>
            <p:ph type="title"/>
          </p:nvPr>
        </p:nvSpPr>
        <p:spPr/>
        <p:txBody>
          <a:bodyPr/>
          <a:lstStyle/>
          <a:p>
            <a:r>
              <a:rPr lang="en-US" dirty="0"/>
              <a:t>The Challenge</a:t>
            </a:r>
          </a:p>
        </p:txBody>
      </p:sp>
      <p:pic>
        <p:nvPicPr>
          <p:cNvPr id="5122" name="Picture 2" descr="Image result for challenge">
            <a:extLst>
              <a:ext uri="{FF2B5EF4-FFF2-40B4-BE49-F238E27FC236}">
                <a16:creationId xmlns:a16="http://schemas.microsoft.com/office/drawing/2014/main" id="{18FF5BEF-BD9F-4E80-8BDB-95BD8652A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8814" y="3447221"/>
            <a:ext cx="7504579" cy="559957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86129417-9952-4958-94FE-B61BE695ECEC}"/>
              </a:ext>
            </a:extLst>
          </p:cNvPr>
          <p:cNvSpPr>
            <a:spLocks noGrp="1"/>
          </p:cNvSpPr>
          <p:nvPr>
            <p:ph idx="1"/>
          </p:nvPr>
        </p:nvSpPr>
        <p:spPr>
          <a:xfrm>
            <a:off x="457200" y="1514755"/>
            <a:ext cx="15773400" cy="6167023"/>
          </a:xfrm>
        </p:spPr>
        <p:txBody>
          <a:bodyPr>
            <a:normAutofit lnSpcReduction="10000"/>
          </a:bodyPr>
          <a:lstStyle/>
          <a:p>
            <a:r>
              <a:rPr lang="en-US" dirty="0"/>
              <a:t>Making content, educational content, published content, personal and confidential information accessible quickly and easily</a:t>
            </a:r>
          </a:p>
          <a:p>
            <a:r>
              <a:rPr lang="en-US" dirty="0"/>
              <a:t>Don’t forget your internal HR employees</a:t>
            </a:r>
          </a:p>
          <a:p>
            <a:r>
              <a:rPr lang="en-US" dirty="0"/>
              <a:t>Providing anyone the ability to make content accessible</a:t>
            </a:r>
          </a:p>
          <a:p>
            <a:r>
              <a:rPr lang="en-US" dirty="0"/>
              <a:t>Training</a:t>
            </a:r>
          </a:p>
          <a:p>
            <a:r>
              <a:rPr lang="en-US" dirty="0"/>
              <a:t>Automating</a:t>
            </a:r>
          </a:p>
          <a:p>
            <a:r>
              <a:rPr lang="en-US" dirty="0"/>
              <a:t>QA &amp; QC</a:t>
            </a:r>
          </a:p>
          <a:p>
            <a:r>
              <a:rPr lang="en-US" dirty="0"/>
              <a:t>Minimum compliance WCAG 2.0, </a:t>
            </a:r>
          </a:p>
          <a:p>
            <a:r>
              <a:rPr lang="en-US" dirty="0"/>
              <a:t>WCAG 2.1 soon – lawsuits have started already</a:t>
            </a:r>
          </a:p>
        </p:txBody>
      </p:sp>
      <p:sp>
        <p:nvSpPr>
          <p:cNvPr id="4" name="Footer Placeholder 3">
            <a:extLst>
              <a:ext uri="{FF2B5EF4-FFF2-40B4-BE49-F238E27FC236}">
                <a16:creationId xmlns:a16="http://schemas.microsoft.com/office/drawing/2014/main" id="{1C335FF3-195A-4A9A-B88F-FAF3F3399902}"/>
              </a:ext>
              <a:ext uri="{C183D7F6-B498-43B3-948B-1728B52AA6E4}">
                <adec:decorative xmlns:adec="http://schemas.microsoft.com/office/drawing/2017/decorative" val="1"/>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A8C657E1-2D82-47AB-9216-9380E9BBC99B}"/>
              </a:ext>
              <a:ext uri="{C183D7F6-B498-43B3-948B-1728B52AA6E4}">
                <adec:decorative xmlns:adec="http://schemas.microsoft.com/office/drawing/2017/decorative" val="1"/>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pPr/>
              <a:t>15</a:t>
            </a:fld>
            <a:endParaRPr lang="id-ID" dirty="0"/>
          </a:p>
        </p:txBody>
      </p:sp>
    </p:spTree>
    <p:extLst>
      <p:ext uri="{BB962C8B-B14F-4D97-AF65-F5344CB8AC3E}">
        <p14:creationId xmlns:p14="http://schemas.microsoft.com/office/powerpoint/2010/main" val="287416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6086D9-86B5-4BBA-92D3-2943E37474AC}"/>
              </a:ext>
            </a:extLst>
          </p:cNvPr>
          <p:cNvSpPr>
            <a:spLocks noGrp="1"/>
          </p:cNvSpPr>
          <p:nvPr>
            <p:ph type="title"/>
          </p:nvPr>
        </p:nvSpPr>
        <p:spPr/>
        <p:txBody>
          <a:bodyPr/>
          <a:lstStyle/>
          <a:p>
            <a:r>
              <a:rPr lang="en-US" dirty="0"/>
              <a:t>Plan</a:t>
            </a:r>
          </a:p>
        </p:txBody>
      </p:sp>
      <p:sp>
        <p:nvSpPr>
          <p:cNvPr id="2" name="Content Placeholder 1">
            <a:extLst>
              <a:ext uri="{FF2B5EF4-FFF2-40B4-BE49-F238E27FC236}">
                <a16:creationId xmlns:a16="http://schemas.microsoft.com/office/drawing/2014/main" id="{18009F9D-3C19-4507-A697-39290988D4F5}"/>
              </a:ext>
            </a:extLst>
          </p:cNvPr>
          <p:cNvSpPr>
            <a:spLocks noGrp="1"/>
          </p:cNvSpPr>
          <p:nvPr>
            <p:ph idx="1"/>
          </p:nvPr>
        </p:nvSpPr>
        <p:spPr/>
        <p:txBody>
          <a:bodyPr/>
          <a:lstStyle/>
          <a:p>
            <a:endParaRPr lang="en-US" dirty="0"/>
          </a:p>
          <a:p>
            <a:r>
              <a:rPr lang="en-US" dirty="0"/>
              <a:t>Create a Culture of Inclusion (Accessibility)</a:t>
            </a:r>
          </a:p>
          <a:p>
            <a:pPr lvl="1"/>
            <a:r>
              <a:rPr lang="en-US" dirty="0"/>
              <a:t>Inclusion by design</a:t>
            </a:r>
          </a:p>
          <a:p>
            <a:pPr lvl="1"/>
            <a:r>
              <a:rPr lang="en-US" dirty="0"/>
              <a:t>Should not be an after thought</a:t>
            </a:r>
          </a:p>
          <a:p>
            <a:pPr lvl="1"/>
            <a:r>
              <a:rPr lang="en-US" dirty="0"/>
              <a:t>10X the cost to retrofit – based on dev system background</a:t>
            </a:r>
          </a:p>
          <a:p>
            <a:pPr marL="685652" lvl="1" indent="0">
              <a:buNone/>
            </a:pPr>
            <a:endParaRPr lang="en-US" dirty="0"/>
          </a:p>
        </p:txBody>
      </p:sp>
      <p:sp>
        <p:nvSpPr>
          <p:cNvPr id="4" name="Footer Placeholder 3">
            <a:extLst>
              <a:ext uri="{FF2B5EF4-FFF2-40B4-BE49-F238E27FC236}">
                <a16:creationId xmlns:a16="http://schemas.microsoft.com/office/drawing/2014/main" id="{B37BEA04-C6C7-4D21-AA6E-758537D38C8C}"/>
              </a:ext>
              <a:ext uri="{C183D7F6-B498-43B3-948B-1728B52AA6E4}">
                <adec:decorative xmlns:adec="http://schemas.microsoft.com/office/drawing/2017/decorative" val="1"/>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3D7C4F55-BF3A-4633-8F93-3C98DA97EBB0}"/>
              </a:ext>
              <a:ext uri="{C183D7F6-B498-43B3-948B-1728B52AA6E4}">
                <adec:decorative xmlns:adec="http://schemas.microsoft.com/office/drawing/2017/decorative" val="1"/>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pPr/>
              <a:t>16</a:t>
            </a:fld>
            <a:endParaRPr lang="id-ID" dirty="0"/>
          </a:p>
        </p:txBody>
      </p:sp>
    </p:spTree>
    <p:extLst>
      <p:ext uri="{BB962C8B-B14F-4D97-AF65-F5344CB8AC3E}">
        <p14:creationId xmlns:p14="http://schemas.microsoft.com/office/powerpoint/2010/main" val="60930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425A3-E037-42E0-B84A-C45B2799785D}"/>
              </a:ext>
            </a:extLst>
          </p:cNvPr>
          <p:cNvSpPr>
            <a:spLocks noGrp="1"/>
          </p:cNvSpPr>
          <p:nvPr>
            <p:ph type="title"/>
          </p:nvPr>
        </p:nvSpPr>
        <p:spPr/>
        <p:txBody>
          <a:bodyPr>
            <a:normAutofit fontScale="90000"/>
          </a:bodyPr>
          <a:lstStyle/>
          <a:p>
            <a:r>
              <a:rPr lang="en-US" dirty="0"/>
              <a:t>Critical Organizational Requirements</a:t>
            </a:r>
          </a:p>
        </p:txBody>
      </p:sp>
      <p:sp>
        <p:nvSpPr>
          <p:cNvPr id="2" name="Content Placeholder 1">
            <a:extLst>
              <a:ext uri="{FF2B5EF4-FFF2-40B4-BE49-F238E27FC236}">
                <a16:creationId xmlns:a16="http://schemas.microsoft.com/office/drawing/2014/main" id="{F0F18533-ADE1-4963-B142-C6F0B3F01547}"/>
              </a:ext>
            </a:extLst>
          </p:cNvPr>
          <p:cNvSpPr>
            <a:spLocks noGrp="1"/>
          </p:cNvSpPr>
          <p:nvPr>
            <p:ph idx="1"/>
          </p:nvPr>
        </p:nvSpPr>
        <p:spPr/>
        <p:txBody>
          <a:bodyPr/>
          <a:lstStyle/>
          <a:p>
            <a:r>
              <a:rPr lang="en-US" dirty="0"/>
              <a:t>Build everything with accessibility in mind – good for all</a:t>
            </a:r>
          </a:p>
          <a:p>
            <a:pPr lvl="1"/>
            <a:r>
              <a:rPr lang="en-US" dirty="0"/>
              <a:t>Consider automatic opening doors</a:t>
            </a:r>
          </a:p>
          <a:p>
            <a:pPr lvl="1"/>
            <a:r>
              <a:rPr lang="en-US" dirty="0"/>
              <a:t>Curb ramps</a:t>
            </a:r>
          </a:p>
          <a:p>
            <a:r>
              <a:rPr lang="en-US" dirty="0"/>
              <a:t>Budget for accessibility</a:t>
            </a:r>
          </a:p>
          <a:p>
            <a:endParaRPr lang="en-US" dirty="0"/>
          </a:p>
        </p:txBody>
      </p:sp>
      <p:sp>
        <p:nvSpPr>
          <p:cNvPr id="4" name="Footer Placeholder 3">
            <a:extLst>
              <a:ext uri="{FF2B5EF4-FFF2-40B4-BE49-F238E27FC236}">
                <a16:creationId xmlns:a16="http://schemas.microsoft.com/office/drawing/2014/main" id="{5B7E437F-C899-44AA-95CA-9D52617E59D3}"/>
              </a:ext>
              <a:ext uri="{C183D7F6-B498-43B3-948B-1728B52AA6E4}">
                <adec:decorative xmlns:adec="http://schemas.microsoft.com/office/drawing/2017/decorative" val="1"/>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BDD2C219-2F5F-4BFE-8877-9F28F6C3965C}"/>
              </a:ext>
              <a:ext uri="{C183D7F6-B498-43B3-948B-1728B52AA6E4}">
                <adec:decorative xmlns:adec="http://schemas.microsoft.com/office/drawing/2017/decorative" val="1"/>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pPr/>
              <a:t>17</a:t>
            </a:fld>
            <a:endParaRPr lang="id-ID" dirty="0"/>
          </a:p>
        </p:txBody>
      </p:sp>
    </p:spTree>
    <p:extLst>
      <p:ext uri="{BB962C8B-B14F-4D97-AF65-F5344CB8AC3E}">
        <p14:creationId xmlns:p14="http://schemas.microsoft.com/office/powerpoint/2010/main" val="3246032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16D936-6865-4A3E-A340-5E8AB9A29504}"/>
              </a:ext>
            </a:extLst>
          </p:cNvPr>
          <p:cNvSpPr>
            <a:spLocks noGrp="1"/>
          </p:cNvSpPr>
          <p:nvPr>
            <p:ph type="title"/>
          </p:nvPr>
        </p:nvSpPr>
        <p:spPr/>
        <p:txBody>
          <a:bodyPr/>
          <a:lstStyle/>
          <a:p>
            <a:r>
              <a:rPr lang="en-US" dirty="0"/>
              <a:t>Success</a:t>
            </a:r>
          </a:p>
        </p:txBody>
      </p:sp>
      <p:sp>
        <p:nvSpPr>
          <p:cNvPr id="2" name="Content Placeholder 1">
            <a:extLst>
              <a:ext uri="{FF2B5EF4-FFF2-40B4-BE49-F238E27FC236}">
                <a16:creationId xmlns:a16="http://schemas.microsoft.com/office/drawing/2014/main" id="{AA6AD38E-5985-48AB-849E-1C1814D36D39}"/>
              </a:ext>
            </a:extLst>
          </p:cNvPr>
          <p:cNvSpPr>
            <a:spLocks noGrp="1"/>
          </p:cNvSpPr>
          <p:nvPr>
            <p:ph idx="1"/>
          </p:nvPr>
        </p:nvSpPr>
        <p:spPr/>
        <p:txBody>
          <a:bodyPr/>
          <a:lstStyle/>
          <a:p>
            <a:r>
              <a:rPr lang="en-US" dirty="0"/>
              <a:t>Template creation –</a:t>
            </a:r>
          </a:p>
          <a:p>
            <a:pPr lvl="1"/>
            <a:r>
              <a:rPr lang="en-US" dirty="0"/>
              <a:t>Its hard to train everyone</a:t>
            </a:r>
          </a:p>
          <a:p>
            <a:pPr lvl="1"/>
            <a:r>
              <a:rPr lang="en-US" dirty="0"/>
              <a:t>Start with corporate templates – MS Work / </a:t>
            </a:r>
            <a:r>
              <a:rPr lang="en-US" dirty="0" err="1"/>
              <a:t>Powerpoint</a:t>
            </a:r>
            <a:endParaRPr lang="en-US" dirty="0"/>
          </a:p>
          <a:p>
            <a:pPr lvl="1"/>
            <a:r>
              <a:rPr lang="en-US" dirty="0"/>
              <a:t>Train the use of these templates </a:t>
            </a:r>
          </a:p>
        </p:txBody>
      </p:sp>
      <p:sp>
        <p:nvSpPr>
          <p:cNvPr id="4" name="Footer Placeholder 3">
            <a:extLst>
              <a:ext uri="{FF2B5EF4-FFF2-40B4-BE49-F238E27FC236}">
                <a16:creationId xmlns:a16="http://schemas.microsoft.com/office/drawing/2014/main" id="{D21EB7B1-4B7F-4ED2-8E61-35410CC19BED}"/>
              </a:ext>
              <a:ext uri="{C183D7F6-B498-43B3-948B-1728B52AA6E4}">
                <adec:decorative xmlns:adec="http://schemas.microsoft.com/office/drawing/2017/decorative" val="1"/>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A699FB49-AC90-41DE-95E2-285CBBA3E2EF}"/>
              </a:ext>
              <a:ext uri="{C183D7F6-B498-43B3-948B-1728B52AA6E4}">
                <adec:decorative xmlns:adec="http://schemas.microsoft.com/office/drawing/2017/decorative" val="1"/>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pPr/>
              <a:t>18</a:t>
            </a:fld>
            <a:endParaRPr lang="id-ID" dirty="0"/>
          </a:p>
        </p:txBody>
      </p:sp>
    </p:spTree>
    <p:extLst>
      <p:ext uri="{BB962C8B-B14F-4D97-AF65-F5344CB8AC3E}">
        <p14:creationId xmlns:p14="http://schemas.microsoft.com/office/powerpoint/2010/main" val="147453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D7A6B-313A-462D-850F-C61032A0FE7A}"/>
              </a:ext>
            </a:extLst>
          </p:cNvPr>
          <p:cNvSpPr>
            <a:spLocks noGrp="1"/>
          </p:cNvSpPr>
          <p:nvPr>
            <p:ph type="title"/>
          </p:nvPr>
        </p:nvSpPr>
        <p:spPr/>
        <p:txBody>
          <a:bodyPr/>
          <a:lstStyle/>
          <a:p>
            <a:r>
              <a:rPr lang="en-US" dirty="0"/>
              <a:t>Things to implement</a:t>
            </a:r>
          </a:p>
        </p:txBody>
      </p:sp>
      <p:sp>
        <p:nvSpPr>
          <p:cNvPr id="2" name="Content Placeholder 1">
            <a:extLst>
              <a:ext uri="{FF2B5EF4-FFF2-40B4-BE49-F238E27FC236}">
                <a16:creationId xmlns:a16="http://schemas.microsoft.com/office/drawing/2014/main" id="{57CA15C4-7957-4792-B803-95D9F6EA11E8}"/>
              </a:ext>
            </a:extLst>
          </p:cNvPr>
          <p:cNvSpPr>
            <a:spLocks noGrp="1"/>
          </p:cNvSpPr>
          <p:nvPr>
            <p:ph idx="1"/>
          </p:nvPr>
        </p:nvSpPr>
        <p:spPr/>
        <p:txBody>
          <a:bodyPr/>
          <a:lstStyle/>
          <a:p>
            <a:r>
              <a:rPr lang="en-US" dirty="0"/>
              <a:t>Training – train users on remediation and tagging in common office tools and new generating remediation tools.  Understand testing</a:t>
            </a:r>
          </a:p>
          <a:p>
            <a:r>
              <a:rPr lang="en-US" dirty="0"/>
              <a:t>Remediation for back log – set up a plan</a:t>
            </a:r>
          </a:p>
          <a:p>
            <a:r>
              <a:rPr lang="en-US" dirty="0"/>
              <a:t>Web monitoring – on-going audits</a:t>
            </a:r>
          </a:p>
          <a:p>
            <a:r>
              <a:rPr lang="en-US" dirty="0"/>
              <a:t>Document Monitoring - on-going audits</a:t>
            </a:r>
          </a:p>
          <a:p>
            <a:r>
              <a:rPr lang="en-US" dirty="0"/>
              <a:t>High volume correspondence - plan</a:t>
            </a:r>
          </a:p>
          <a:p>
            <a:r>
              <a:rPr lang="en-US" dirty="0"/>
              <a:t>Preference Management – Alternate formats – braille, large print</a:t>
            </a:r>
          </a:p>
          <a:p>
            <a:r>
              <a:rPr lang="en-US" dirty="0"/>
              <a:t>QA &amp; QC</a:t>
            </a:r>
          </a:p>
          <a:p>
            <a:endParaRPr lang="en-US" dirty="0"/>
          </a:p>
        </p:txBody>
      </p:sp>
      <p:sp>
        <p:nvSpPr>
          <p:cNvPr id="4" name="Footer Placeholder 3">
            <a:extLst>
              <a:ext uri="{FF2B5EF4-FFF2-40B4-BE49-F238E27FC236}">
                <a16:creationId xmlns:a16="http://schemas.microsoft.com/office/drawing/2014/main" id="{FDA0DDC3-6304-4B47-94F0-B616CB32D32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EF6B676D-589E-4142-9AD9-285C754B01A9}"/>
              </a:ext>
              <a:ext uri="{C183D7F6-B498-43B3-948B-1728B52AA6E4}">
                <adec:decorative xmlns:adec="http://schemas.microsoft.com/office/drawing/2017/decorative" val="1"/>
              </a:ext>
            </a:extLst>
          </p:cNvPr>
          <p:cNvSpPr>
            <a:spLocks noGrp="1"/>
          </p:cNvSpPr>
          <p:nvPr>
            <p:ph type="sldNum" sz="quarter" idx="12"/>
          </p:nvPr>
        </p:nvSpPr>
        <p:spPr/>
        <p:txBody>
          <a:bodyPr/>
          <a:lstStyle/>
          <a:p>
            <a:fld id="{C9F2E319-0919-499D-AD1F-7963255D1003}" type="slidenum">
              <a:rPr lang="id-ID" smtClean="0"/>
              <a:pPr/>
              <a:t>19</a:t>
            </a:fld>
            <a:endParaRPr lang="id-ID" dirty="0"/>
          </a:p>
        </p:txBody>
      </p:sp>
    </p:spTree>
    <p:extLst>
      <p:ext uri="{BB962C8B-B14F-4D97-AF65-F5344CB8AC3E}">
        <p14:creationId xmlns:p14="http://schemas.microsoft.com/office/powerpoint/2010/main" val="76509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F63EA-88C2-44B1-B7A5-56C2884BCD28}"/>
              </a:ext>
            </a:extLst>
          </p:cNvPr>
          <p:cNvSpPr>
            <a:spLocks noGrp="1"/>
          </p:cNvSpPr>
          <p:nvPr>
            <p:ph type="title"/>
          </p:nvPr>
        </p:nvSpPr>
        <p:spPr/>
        <p:txBody>
          <a:bodyPr/>
          <a:lstStyle/>
          <a:p>
            <a:r>
              <a:rPr lang="en-US" dirty="0"/>
              <a:t>What you will learn</a:t>
            </a:r>
          </a:p>
        </p:txBody>
      </p:sp>
      <p:sp>
        <p:nvSpPr>
          <p:cNvPr id="2" name="Content Placeholder 1">
            <a:extLst>
              <a:ext uri="{FF2B5EF4-FFF2-40B4-BE49-F238E27FC236}">
                <a16:creationId xmlns:a16="http://schemas.microsoft.com/office/drawing/2014/main" id="{7646EEA1-95AE-47E8-B031-9A05064E2D67}"/>
              </a:ext>
            </a:extLst>
          </p:cNvPr>
          <p:cNvSpPr>
            <a:spLocks noGrp="1"/>
          </p:cNvSpPr>
          <p:nvPr>
            <p:ph idx="1"/>
          </p:nvPr>
        </p:nvSpPr>
        <p:spPr/>
        <p:txBody>
          <a:bodyPr/>
          <a:lstStyle/>
          <a:p>
            <a:r>
              <a:rPr lang="en-US" dirty="0"/>
              <a:t>Legal and why</a:t>
            </a:r>
          </a:p>
          <a:p>
            <a:r>
              <a:rPr lang="en-US" dirty="0"/>
              <a:t>What my organization needs to be aware of</a:t>
            </a:r>
          </a:p>
          <a:p>
            <a:r>
              <a:rPr lang="en-US" dirty="0"/>
              <a:t>What can we do</a:t>
            </a:r>
          </a:p>
          <a:p>
            <a:r>
              <a:rPr lang="en-US" dirty="0"/>
              <a:t>How to be proactive</a:t>
            </a:r>
          </a:p>
        </p:txBody>
      </p:sp>
      <p:sp>
        <p:nvSpPr>
          <p:cNvPr id="4" name="Footer Placeholder 3">
            <a:extLst>
              <a:ext uri="{FF2B5EF4-FFF2-40B4-BE49-F238E27FC236}">
                <a16:creationId xmlns:a16="http://schemas.microsoft.com/office/drawing/2014/main" id="{00DEB580-D55F-4506-ACE0-B9212FAE57BB}"/>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D71E9714-FF02-4422-9E27-0801F8181612}"/>
              </a:ext>
              <a:ext uri="{C183D7F6-B498-43B3-948B-1728B52AA6E4}">
                <adec:decorative xmlns:adec="http://schemas.microsoft.com/office/drawing/2017/decorative" val="1"/>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pPr/>
              <a:t>2</a:t>
            </a:fld>
            <a:endParaRPr lang="id-ID" dirty="0"/>
          </a:p>
        </p:txBody>
      </p:sp>
    </p:spTree>
    <p:extLst>
      <p:ext uri="{BB962C8B-B14F-4D97-AF65-F5344CB8AC3E}">
        <p14:creationId xmlns:p14="http://schemas.microsoft.com/office/powerpoint/2010/main" val="715099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74DB93-E6DD-48A0-82CE-FE67F5735E39}"/>
              </a:ext>
            </a:extLst>
          </p:cNvPr>
          <p:cNvSpPr>
            <a:spLocks noGrp="1"/>
          </p:cNvSpPr>
          <p:nvPr>
            <p:ph type="title"/>
          </p:nvPr>
        </p:nvSpPr>
        <p:spPr/>
        <p:txBody>
          <a:bodyPr/>
          <a:lstStyle/>
          <a:p>
            <a:r>
              <a:rPr lang="en-US" dirty="0"/>
              <a:t>What else?</a:t>
            </a:r>
          </a:p>
        </p:txBody>
      </p:sp>
      <p:sp>
        <p:nvSpPr>
          <p:cNvPr id="2" name="Content Placeholder 1">
            <a:extLst>
              <a:ext uri="{FF2B5EF4-FFF2-40B4-BE49-F238E27FC236}">
                <a16:creationId xmlns:a16="http://schemas.microsoft.com/office/drawing/2014/main" id="{ADB36896-E59E-483B-8541-39FDF7B529FC}"/>
              </a:ext>
            </a:extLst>
          </p:cNvPr>
          <p:cNvSpPr>
            <a:spLocks noGrp="1"/>
          </p:cNvSpPr>
          <p:nvPr>
            <p:ph idx="1"/>
          </p:nvPr>
        </p:nvSpPr>
        <p:spPr/>
        <p:txBody>
          <a:bodyPr/>
          <a:lstStyle/>
          <a:p>
            <a:r>
              <a:rPr lang="en-US" dirty="0"/>
              <a:t>Website accessibility – Web &amp; Mobile</a:t>
            </a:r>
          </a:p>
          <a:p>
            <a:pPr lvl="1"/>
            <a:r>
              <a:rPr lang="en-US" dirty="0"/>
              <a:t>Video captioning</a:t>
            </a:r>
          </a:p>
          <a:p>
            <a:pPr lvl="1"/>
            <a:r>
              <a:rPr lang="en-US" dirty="0"/>
              <a:t>Alternate text for maps and graphics</a:t>
            </a:r>
          </a:p>
          <a:p>
            <a:pPr lvl="1"/>
            <a:r>
              <a:rPr lang="en-US" dirty="0"/>
              <a:t>Note WCAG 2.1</a:t>
            </a:r>
          </a:p>
          <a:p>
            <a:r>
              <a:rPr lang="en-US" dirty="0"/>
              <a:t>PDFs on the website</a:t>
            </a:r>
          </a:p>
          <a:p>
            <a:pPr lvl="1"/>
            <a:r>
              <a:rPr lang="en-US" dirty="0"/>
              <a:t>Forms &amp; Documents</a:t>
            </a:r>
          </a:p>
          <a:p>
            <a:r>
              <a:rPr lang="en-US" dirty="0"/>
              <a:t>Mobile App lawsuits rising</a:t>
            </a:r>
          </a:p>
          <a:p>
            <a:r>
              <a:rPr lang="en-US" dirty="0"/>
              <a:t>Portals for transaction billing &amp; notification – Tax and Utilities</a:t>
            </a:r>
          </a:p>
          <a:p>
            <a:r>
              <a:rPr lang="en-US" dirty="0"/>
              <a:t>AODA accommodations – requests – braille, large print</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ECA3BF4-A2F7-40BE-A7B7-CF9E706F7424}"/>
              </a:ext>
              <a:ext uri="{C183D7F6-B498-43B3-948B-1728B52AA6E4}">
                <adec:decorative xmlns:adec="http://schemas.microsoft.com/office/drawing/2017/decorative" val="1"/>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C8B0FD73-812A-45EF-8EDD-5C95DC7BC6BC}"/>
              </a:ext>
              <a:ext uri="{C183D7F6-B498-43B3-948B-1728B52AA6E4}">
                <adec:decorative xmlns:adec="http://schemas.microsoft.com/office/drawing/2017/decorative" val="1"/>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pPr/>
              <a:t>20</a:t>
            </a:fld>
            <a:endParaRPr lang="id-ID" dirty="0"/>
          </a:p>
        </p:txBody>
      </p:sp>
    </p:spTree>
    <p:extLst>
      <p:ext uri="{BB962C8B-B14F-4D97-AF65-F5344CB8AC3E}">
        <p14:creationId xmlns:p14="http://schemas.microsoft.com/office/powerpoint/2010/main" val="298780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2"/>
            <a:ext cx="8413830" cy="8760417"/>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9" y="-3"/>
            <a:ext cx="8162788" cy="848241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21359E7-E4CB-479A-ABE5-0C1BC5EF3927}"/>
              </a:ext>
            </a:extLst>
          </p:cNvPr>
          <p:cNvSpPr>
            <a:spLocks noGrp="1"/>
          </p:cNvSpPr>
          <p:nvPr>
            <p:ph type="title"/>
          </p:nvPr>
        </p:nvSpPr>
        <p:spPr>
          <a:xfrm>
            <a:off x="1125363" y="949485"/>
            <a:ext cx="6093964" cy="1565113"/>
          </a:xfrm>
        </p:spPr>
        <p:txBody>
          <a:bodyPr vert="horz" lIns="91440" tIns="45720" rIns="91440" bIns="45720" rtlCol="0" anchor="ctr">
            <a:normAutofit/>
          </a:bodyPr>
          <a:lstStyle/>
          <a:p>
            <a:pPr defTabSz="914400"/>
            <a:r>
              <a:rPr lang="en-US" sz="5000" kern="1200" dirty="0">
                <a:solidFill>
                  <a:schemeClr val="tx1"/>
                </a:solidFill>
                <a:latin typeface="+mj-lt"/>
                <a:ea typeface="+mj-ea"/>
                <a:cs typeface="+mj-cs"/>
              </a:rPr>
              <a:t>Prepare for Document Accommodations</a:t>
            </a:r>
          </a:p>
        </p:txBody>
      </p:sp>
      <p:sp>
        <p:nvSpPr>
          <p:cNvPr id="2" name="Content Placeholder 1">
            <a:extLst>
              <a:ext uri="{FF2B5EF4-FFF2-40B4-BE49-F238E27FC236}">
                <a16:creationId xmlns:a16="http://schemas.microsoft.com/office/drawing/2014/main" id="{A3DC8B0F-4296-494A-8FF2-DEB6579BDFA7}"/>
              </a:ext>
            </a:extLst>
          </p:cNvPr>
          <p:cNvSpPr>
            <a:spLocks noGrp="1"/>
          </p:cNvSpPr>
          <p:nvPr>
            <p:ph idx="1"/>
          </p:nvPr>
        </p:nvSpPr>
        <p:spPr>
          <a:xfrm>
            <a:off x="777711" y="2661558"/>
            <a:ext cx="6096613" cy="4131129"/>
          </a:xfrm>
        </p:spPr>
        <p:txBody>
          <a:bodyPr vert="horz" lIns="91440" tIns="45720" rIns="91440" bIns="45720" rtlCol="0" anchor="t">
            <a:normAutofit/>
          </a:bodyPr>
          <a:lstStyle/>
          <a:p>
            <a:pPr indent="-228600" defTabSz="914400"/>
            <a:r>
              <a:rPr lang="en-US" sz="2700" kern="1200">
                <a:solidFill>
                  <a:schemeClr val="tx1"/>
                </a:solidFill>
                <a:latin typeface="+mn-lt"/>
                <a:ea typeface="+mn-ea"/>
                <a:cs typeface="+mn-cs"/>
              </a:rPr>
              <a:t>Service Providers must provide accommodations</a:t>
            </a:r>
          </a:p>
          <a:p>
            <a:pPr indent="-228600" defTabSz="914400"/>
            <a:r>
              <a:rPr lang="en-US" sz="2700" kern="1200">
                <a:solidFill>
                  <a:schemeClr val="tx1"/>
                </a:solidFill>
                <a:latin typeface="+mn-lt"/>
                <a:ea typeface="+mn-ea"/>
                <a:cs typeface="+mn-cs"/>
              </a:rPr>
              <a:t>Banks, Telecom </a:t>
            </a:r>
          </a:p>
          <a:p>
            <a:pPr indent="-228600" defTabSz="914400"/>
            <a:r>
              <a:rPr lang="en-US" sz="2700" kern="1200">
                <a:solidFill>
                  <a:schemeClr val="tx1"/>
                </a:solidFill>
                <a:latin typeface="+mn-lt"/>
                <a:ea typeface="+mn-ea"/>
                <a:cs typeface="+mn-cs"/>
              </a:rPr>
              <a:t>Request Accommodations</a:t>
            </a:r>
          </a:p>
          <a:p>
            <a:pPr indent="-228600" defTabSz="914400"/>
            <a:r>
              <a:rPr lang="en-US" sz="2700" kern="1200">
                <a:solidFill>
                  <a:schemeClr val="tx1"/>
                </a:solidFill>
                <a:latin typeface="+mn-lt"/>
                <a:ea typeface="+mn-ea"/>
                <a:cs typeface="+mn-cs"/>
              </a:rPr>
              <a:t>Request Digital Accessible Documents</a:t>
            </a:r>
          </a:p>
        </p:txBody>
      </p:sp>
      <p:pic>
        <p:nvPicPr>
          <p:cNvPr id="6146" name="Picture 2" descr="Image result for smartphone">
            <a:extLst>
              <a:ext uri="{FF2B5EF4-FFF2-40B4-BE49-F238E27FC236}">
                <a16:creationId xmlns:a16="http://schemas.microsoft.com/office/drawing/2014/main" id="{DA19EE73-7506-4565-BF69-6B22E1B618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57151" y="2173429"/>
            <a:ext cx="8266157" cy="550075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5757161-312C-4F95-B9BE-2B66CD3616B9}"/>
              </a:ext>
            </a:extLst>
          </p:cNvPr>
          <p:cNvSpPr>
            <a:spLocks noGrp="1"/>
          </p:cNvSpPr>
          <p:nvPr>
            <p:ph type="ftr" sz="quarter" idx="11"/>
          </p:nvPr>
        </p:nvSpPr>
        <p:spPr>
          <a:xfrm>
            <a:off x="8413830" y="9299448"/>
            <a:ext cx="7952296" cy="548640"/>
          </a:xfrm>
        </p:spPr>
        <p:txBody>
          <a:bodyPr vert="horz" lIns="91440" tIns="45720" rIns="91440" bIns="45720" rtlCol="0" anchor="ctr">
            <a:normAutofit/>
          </a:bodyPr>
          <a:lstStyle/>
          <a:p>
            <a:pPr algn="r" defTabSz="914400">
              <a:spcAft>
                <a:spcPts val="600"/>
              </a:spcAft>
            </a:pPr>
            <a:r>
              <a:rPr lang="en-US" sz="1700" kern="1200">
                <a:solidFill>
                  <a:schemeClr val="tx1">
                    <a:alpha val="80000"/>
                  </a:schemeClr>
                </a:solidFill>
                <a:latin typeface="+mn-lt"/>
                <a:ea typeface="+mn-ea"/>
                <a:cs typeface="+mn-cs"/>
              </a:rPr>
              <a:t>www.crawfordtech.com</a:t>
            </a:r>
          </a:p>
        </p:txBody>
      </p:sp>
      <p:sp>
        <p:nvSpPr>
          <p:cNvPr id="5" name="Slide Number Placeholder 4">
            <a:extLst>
              <a:ext uri="{FF2B5EF4-FFF2-40B4-BE49-F238E27FC236}">
                <a16:creationId xmlns:a16="http://schemas.microsoft.com/office/drawing/2014/main" id="{499189D9-4817-4CEE-B9BE-96F4D36C8480}"/>
              </a:ext>
            </a:extLst>
          </p:cNvPr>
          <p:cNvSpPr>
            <a:spLocks noGrp="1"/>
          </p:cNvSpPr>
          <p:nvPr>
            <p:ph type="sldNum" sz="quarter" idx="12"/>
          </p:nvPr>
        </p:nvSpPr>
        <p:spPr>
          <a:xfrm>
            <a:off x="16500348" y="9162288"/>
            <a:ext cx="822960" cy="822960"/>
          </a:xfrm>
          <a:prstGeom prst="ellipse">
            <a:avLst/>
          </a:prstGeom>
          <a:solidFill>
            <a:srgbClr val="3E514A"/>
          </a:solidFill>
        </p:spPr>
        <p:txBody>
          <a:bodyPr vert="horz" lIns="91440" tIns="45720" rIns="91440" bIns="45720" rtlCol="0" anchor="ctr">
            <a:normAutofit/>
          </a:bodyPr>
          <a:lstStyle/>
          <a:p>
            <a:pPr algn="ctr" defTabSz="914400">
              <a:spcAft>
                <a:spcPts val="600"/>
              </a:spcAft>
            </a:pPr>
            <a:fld id="{C9F2E319-0919-499D-AD1F-7963255D1003}" type="slidenum">
              <a:rPr lang="en-US" sz="2300" kern="1200">
                <a:solidFill>
                  <a:srgbClr val="FFFFFF"/>
                </a:solidFill>
                <a:latin typeface="+mn-lt"/>
                <a:ea typeface="+mn-ea"/>
                <a:cs typeface="+mn-cs"/>
              </a:rPr>
              <a:pPr algn="ctr" defTabSz="914400">
                <a:spcAft>
                  <a:spcPts val="600"/>
                </a:spcAft>
              </a:pPr>
              <a:t>21</a:t>
            </a:fld>
            <a:endParaRPr lang="en-US" sz="2300" kern="1200">
              <a:solidFill>
                <a:srgbClr val="FFFFFF"/>
              </a:solidFill>
              <a:latin typeface="+mn-lt"/>
              <a:ea typeface="+mn-ea"/>
              <a:cs typeface="+mn-cs"/>
            </a:endParaRPr>
          </a:p>
        </p:txBody>
      </p:sp>
    </p:spTree>
    <p:extLst>
      <p:ext uri="{BB962C8B-B14F-4D97-AF65-F5344CB8AC3E}">
        <p14:creationId xmlns:p14="http://schemas.microsoft.com/office/powerpoint/2010/main" val="34743601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9072" y="452628"/>
            <a:ext cx="3086100" cy="1080120"/>
          </a:xfrm>
        </p:spPr>
        <p:txBody>
          <a:bodyPr/>
          <a:lstStyle/>
          <a:p>
            <a:r>
              <a:rPr lang="en-CA" dirty="0">
                <a:solidFill>
                  <a:schemeClr val="bg1"/>
                </a:solidFill>
                <a:latin typeface="Calibri" panose="020F0502020204030204" pitchFamily="34" charset="0"/>
              </a:rPr>
              <a:t>Braille</a:t>
            </a:r>
          </a:p>
        </p:txBody>
      </p:sp>
      <p:sp>
        <p:nvSpPr>
          <p:cNvPr id="4" name="Slide Number Placeholder 3"/>
          <p:cNvSpPr>
            <a:spLocks noGrp="1"/>
          </p:cNvSpPr>
          <p:nvPr>
            <p:ph type="sldNum" sz="quarter" idx="11"/>
          </p:nvPr>
        </p:nvSpPr>
        <p:spPr/>
        <p:txBody>
          <a:bodyPr/>
          <a:lstStyle/>
          <a:p>
            <a:pPr>
              <a:defRPr/>
            </a:pPr>
            <a:fld id="{2B004224-6445-4177-AEBD-F85BECFD19D5}" type="slidenum">
              <a:rPr lang="en-US" smtClean="0">
                <a:solidFill>
                  <a:srgbClr val="012169"/>
                </a:solidFill>
              </a:rPr>
              <a:pPr>
                <a:defRPr/>
              </a:pPr>
              <a:t>22</a:t>
            </a:fld>
            <a:endParaRPr lang="en-US" dirty="0">
              <a:solidFill>
                <a:srgbClr val="012169"/>
              </a:solidFill>
            </a:endParaRPr>
          </a:p>
        </p:txBody>
      </p:sp>
      <p:pic>
        <p:nvPicPr>
          <p:cNvPr id="4098" name="Picture 2" descr="Light Bra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288000" cy="1164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76322"/>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9504" y="457200"/>
            <a:ext cx="3995928" cy="1080120"/>
          </a:xfrm>
        </p:spPr>
        <p:txBody>
          <a:bodyPr/>
          <a:lstStyle/>
          <a:p>
            <a:r>
              <a:rPr lang="en-CA" dirty="0">
                <a:solidFill>
                  <a:schemeClr val="bg1"/>
                </a:solidFill>
                <a:latin typeface="Calibri" panose="020F0502020204030204" pitchFamily="34" charset="0"/>
              </a:rPr>
              <a:t>Large Print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fld id="{2B004224-6445-4177-AEBD-F85BECFD19D5}" type="slidenum">
              <a:rPr lang="en-US" smtClean="0">
                <a:solidFill>
                  <a:srgbClr val="012169"/>
                </a:solidFill>
              </a:rPr>
              <a:pPr>
                <a:defRPr/>
              </a:pPr>
              <a:t>23</a:t>
            </a:fld>
            <a:endParaRPr lang="en-US" dirty="0">
              <a:solidFill>
                <a:srgbClr val="012169"/>
              </a:solidFill>
            </a:endParaRPr>
          </a:p>
        </p:txBody>
      </p:sp>
      <p:pic>
        <p:nvPicPr>
          <p:cNvPr id="10" name="Picture 9" descr="Bank State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88017">
            <a:off x="4000500" y="1440666"/>
            <a:ext cx="5034396" cy="6515100"/>
          </a:xfrm>
          <a:prstGeom prst="rect">
            <a:avLst/>
          </a:prstGeom>
          <a:ln>
            <a:noFill/>
          </a:ln>
        </p:spPr>
      </p:pic>
      <p:pic>
        <p:nvPicPr>
          <p:cNvPr id="6" name="Picture 5" descr="Bank statement - just the text"/>
          <p:cNvPicPr>
            <a:picLocks noChangeAspect="1"/>
          </p:cNvPicPr>
          <p:nvPr/>
        </p:nvPicPr>
        <p:blipFill rotWithShape="1">
          <a:blip r:embed="rId4"/>
          <a:srcRect l="12275" t="14421" r="10883" b="1962"/>
          <a:stretch/>
        </p:blipFill>
        <p:spPr>
          <a:xfrm rot="511449">
            <a:off x="8960352" y="4648521"/>
            <a:ext cx="6317940" cy="4834596"/>
          </a:xfrm>
          <a:prstGeom prst="rect">
            <a:avLst/>
          </a:prstGeom>
          <a:ln>
            <a:noFill/>
          </a:ln>
        </p:spPr>
      </p:pic>
    </p:spTree>
    <p:extLst>
      <p:ext uri="{BB962C8B-B14F-4D97-AF65-F5344CB8AC3E}">
        <p14:creationId xmlns:p14="http://schemas.microsoft.com/office/powerpoint/2010/main" val="636223571"/>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9072" y="452628"/>
            <a:ext cx="3429000" cy="1080120"/>
          </a:xfrm>
        </p:spPr>
        <p:txBody>
          <a:bodyPr/>
          <a:lstStyle/>
          <a:p>
            <a:r>
              <a:rPr lang="en-CA" dirty="0">
                <a:solidFill>
                  <a:schemeClr val="bg1"/>
                </a:solidFill>
                <a:latin typeface="Calibri" panose="020F0502020204030204" pitchFamily="34" charset="0"/>
              </a:rPr>
              <a:t>Audio</a:t>
            </a:r>
          </a:p>
        </p:txBody>
      </p:sp>
      <p:sp>
        <p:nvSpPr>
          <p:cNvPr id="4" name="Slide Number Placeholder 3"/>
          <p:cNvSpPr>
            <a:spLocks noGrp="1"/>
          </p:cNvSpPr>
          <p:nvPr>
            <p:ph type="sldNum" sz="quarter" idx="11"/>
          </p:nvPr>
        </p:nvSpPr>
        <p:spPr/>
        <p:txBody>
          <a:bodyPr/>
          <a:lstStyle/>
          <a:p>
            <a:pPr>
              <a:defRPr/>
            </a:pPr>
            <a:fld id="{2B004224-6445-4177-AEBD-F85BECFD19D5}" type="slidenum">
              <a:rPr lang="en-US" smtClean="0">
                <a:solidFill>
                  <a:srgbClr val="012169"/>
                </a:solidFill>
              </a:rPr>
              <a:pPr>
                <a:defRPr/>
              </a:pPr>
              <a:t>24</a:t>
            </a:fld>
            <a:endParaRPr lang="en-US" dirty="0">
              <a:solidFill>
                <a:srgbClr val="012169"/>
              </a:solidFill>
            </a:endParaRPr>
          </a:p>
        </p:txBody>
      </p:sp>
      <p:pic>
        <p:nvPicPr>
          <p:cNvPr id="1026" name="Picture 2" descr="Sound 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71" y="1"/>
            <a:ext cx="18153529" cy="1226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05"/>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a:extLst>
              <a:ext uri="{C183D7F6-B498-43B3-948B-1728B52AA6E4}">
                <adec:decorative xmlns:adec="http://schemas.microsoft.com/office/drawing/2017/decorative" val="1"/>
              </a:ext>
            </a:extLst>
          </p:cNvPr>
          <p:cNvSpPr>
            <a:spLocks noGrp="1"/>
          </p:cNvSpPr>
          <p:nvPr>
            <p:ph type="sldNum" sz="quarter" idx="12"/>
          </p:nvPr>
        </p:nvSpPr>
        <p:spPr/>
        <p:txBody>
          <a:bodyPr/>
          <a:lstStyle/>
          <a:p>
            <a:fld id="{C9E3AFC7-270A-4247-83D7-4F2F6CE52981}" type="slidenum">
              <a:rPr lang="en-US" smtClean="0">
                <a:solidFill>
                  <a:srgbClr val="012169"/>
                </a:solidFill>
              </a:rPr>
              <a:pPr/>
              <a:t>25</a:t>
            </a:fld>
            <a:endParaRPr lang="en-US">
              <a:solidFill>
                <a:srgbClr val="012169"/>
              </a:solidFill>
            </a:endParaRPr>
          </a:p>
        </p:txBody>
      </p:sp>
      <p:sp>
        <p:nvSpPr>
          <p:cNvPr id="2" name="Title 1"/>
          <p:cNvSpPr>
            <a:spLocks noGrp="1"/>
          </p:cNvSpPr>
          <p:nvPr>
            <p:ph type="ctrTitle"/>
          </p:nvPr>
        </p:nvSpPr>
        <p:spPr/>
        <p:txBody>
          <a:bodyPr>
            <a:normAutofit/>
          </a:bodyPr>
          <a:lstStyle/>
          <a:p>
            <a:r>
              <a:rPr lang="en-US" sz="1200" dirty="0"/>
              <a:t>ACCESSIBLE PDF</a:t>
            </a:r>
          </a:p>
        </p:txBody>
      </p:sp>
      <p:pic>
        <p:nvPicPr>
          <p:cNvPr id="7" name="Picture 6" descr="Bank Statement"/>
          <p:cNvPicPr>
            <a:picLocks noChangeAspect="1"/>
          </p:cNvPicPr>
          <p:nvPr/>
        </p:nvPicPr>
        <p:blipFill>
          <a:blip r:embed="rId3"/>
          <a:stretch>
            <a:fillRect/>
          </a:stretch>
        </p:blipFill>
        <p:spPr>
          <a:xfrm>
            <a:off x="3091437" y="3135248"/>
            <a:ext cx="8982744" cy="6768636"/>
          </a:xfrm>
          <a:prstGeom prst="rect">
            <a:avLst/>
          </a:prstGeom>
        </p:spPr>
      </p:pic>
      <p:grpSp>
        <p:nvGrpSpPr>
          <p:cNvPr id="4" name="Group 3" descr="PDF Logo"/>
          <p:cNvGrpSpPr/>
          <p:nvPr/>
        </p:nvGrpSpPr>
        <p:grpSpPr>
          <a:xfrm>
            <a:off x="12150170" y="800101"/>
            <a:ext cx="2822958" cy="3204866"/>
            <a:chOff x="546799" y="671155"/>
            <a:chExt cx="1881972" cy="2136577"/>
          </a:xfrm>
        </p:grpSpPr>
        <p:sp>
          <p:nvSpPr>
            <p:cNvPr id="6" name="TextBox 5"/>
            <p:cNvSpPr txBox="1"/>
            <p:nvPr/>
          </p:nvSpPr>
          <p:spPr>
            <a:xfrm>
              <a:off x="546799" y="671155"/>
              <a:ext cx="1286894" cy="276999"/>
            </a:xfrm>
            <a:prstGeom prst="rect">
              <a:avLst/>
            </a:prstGeom>
            <a:noFill/>
          </p:spPr>
          <p:txBody>
            <a:bodyPr wrap="square" rtlCol="0">
              <a:spAutoFit/>
            </a:bodyPr>
            <a:lstStyle/>
            <a:p>
              <a:r>
                <a:rPr lang="en-CA" sz="2100" dirty="0">
                  <a:solidFill>
                    <a:srgbClr val="FFFFFF"/>
                  </a:solidFill>
                </a:rPr>
                <a:t>Accessible</a:t>
              </a:r>
            </a:p>
          </p:txBody>
        </p:sp>
        <p:pic>
          <p:nvPicPr>
            <p:cNvPr id="3074" name="Picture 2" descr="Image result for accessible P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71" y="978932"/>
              <a:ext cx="1828800" cy="1828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52487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HTML 5 Accessible</a:t>
            </a:r>
          </a:p>
        </p:txBody>
      </p:sp>
      <p:sp>
        <p:nvSpPr>
          <p:cNvPr id="3" name="Content Placeholder 2">
            <a:extLst>
              <a:ext uri="{FF2B5EF4-FFF2-40B4-BE49-F238E27FC236}">
                <a16:creationId xmlns:a16="http://schemas.microsoft.com/office/drawing/2014/main" id="{9AA8C6D1-DB50-4024-99B3-7111532D72CE}"/>
              </a:ext>
            </a:extLst>
          </p:cNvPr>
          <p:cNvSpPr>
            <a:spLocks noGrp="1"/>
          </p:cNvSpPr>
          <p:nvPr>
            <p:ph idx="1"/>
          </p:nvPr>
        </p:nvSpPr>
        <p:spPr/>
        <p:txBody>
          <a:bodyPr/>
          <a:lstStyle/>
          <a:p>
            <a:endParaRPr lang="en-US"/>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4294967295"/>
          </p:nvPr>
        </p:nvSpPr>
        <p:spPr>
          <a:xfrm>
            <a:off x="14173200" y="9534525"/>
            <a:ext cx="4114800" cy="547688"/>
          </a:xfrm>
          <a:prstGeom prst="rect">
            <a:avLst/>
          </a:prstGeom>
        </p:spPr>
        <p:txBody>
          <a:bodyPr/>
          <a:lstStyle/>
          <a:p>
            <a:fld id="{C9E3AFC7-270A-4247-83D7-4F2F6CE52981}" type="slidenum">
              <a:rPr lang="en-US" smtClean="0">
                <a:solidFill>
                  <a:srgbClr val="012169"/>
                </a:solidFill>
              </a:rPr>
              <a:pPr/>
              <a:t>26</a:t>
            </a:fld>
            <a:endParaRPr lang="en-US">
              <a:solidFill>
                <a:srgbClr val="012169"/>
              </a:solidFill>
            </a:endParaRPr>
          </a:p>
        </p:txBody>
      </p:sp>
      <p:pic>
        <p:nvPicPr>
          <p:cNvPr id="8" name="Picture 7" descr="HTML5 Logo"/>
          <p:cNvPicPr>
            <a:picLocks noChangeAspect="1"/>
          </p:cNvPicPr>
          <p:nvPr/>
        </p:nvPicPr>
        <p:blipFill>
          <a:blip r:embed="rId2"/>
          <a:stretch>
            <a:fillRect/>
          </a:stretch>
        </p:blipFill>
        <p:spPr>
          <a:xfrm>
            <a:off x="7536656" y="3536156"/>
            <a:ext cx="3214688" cy="3214688"/>
          </a:xfrm>
          <a:prstGeom prst="rect">
            <a:avLst/>
          </a:prstGeom>
        </p:spPr>
      </p:pic>
      <p:sp>
        <p:nvSpPr>
          <p:cNvPr id="9" name="TextBox 8"/>
          <p:cNvSpPr txBox="1"/>
          <p:nvPr/>
        </p:nvSpPr>
        <p:spPr>
          <a:xfrm>
            <a:off x="7429500" y="2982158"/>
            <a:ext cx="4800600" cy="692497"/>
          </a:xfrm>
          <a:prstGeom prst="rect">
            <a:avLst/>
          </a:prstGeom>
          <a:noFill/>
        </p:spPr>
        <p:txBody>
          <a:bodyPr wrap="square" rtlCol="0">
            <a:spAutoFit/>
          </a:bodyPr>
          <a:lstStyle/>
          <a:p>
            <a:r>
              <a:rPr lang="en-US" sz="3900" dirty="0"/>
              <a:t>Accessible</a:t>
            </a:r>
          </a:p>
        </p:txBody>
      </p:sp>
    </p:spTree>
    <p:extLst>
      <p:ext uri="{BB962C8B-B14F-4D97-AF65-F5344CB8AC3E}">
        <p14:creationId xmlns:p14="http://schemas.microsoft.com/office/powerpoint/2010/main" val="2710411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23165"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7" cy="10287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itle 2">
            <a:extLst>
              <a:ext uri="{FF2B5EF4-FFF2-40B4-BE49-F238E27FC236}">
                <a16:creationId xmlns:a16="http://schemas.microsoft.com/office/drawing/2014/main" id="{DA2B55DE-5041-44B4-8738-772CEF48A677}"/>
              </a:ext>
            </a:extLst>
          </p:cNvPr>
          <p:cNvSpPr>
            <a:spLocks noGrp="1"/>
          </p:cNvSpPr>
          <p:nvPr>
            <p:ph type="title"/>
          </p:nvPr>
        </p:nvSpPr>
        <p:spPr>
          <a:xfrm>
            <a:off x="960118" y="3080461"/>
            <a:ext cx="5503742" cy="4140147"/>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The Solution – Apply Technology</a:t>
            </a:r>
          </a:p>
        </p:txBody>
      </p:sp>
      <p:sp>
        <p:nvSpPr>
          <p:cNvPr id="2" name="Content Placeholder 1">
            <a:extLst>
              <a:ext uri="{FF2B5EF4-FFF2-40B4-BE49-F238E27FC236}">
                <a16:creationId xmlns:a16="http://schemas.microsoft.com/office/drawing/2014/main" id="{CA4AF87C-745E-4BFC-A112-5C11604DC951}"/>
              </a:ext>
            </a:extLst>
          </p:cNvPr>
          <p:cNvSpPr>
            <a:spLocks noGrp="1"/>
          </p:cNvSpPr>
          <p:nvPr>
            <p:ph idx="1"/>
          </p:nvPr>
        </p:nvSpPr>
        <p:spPr>
          <a:xfrm>
            <a:off x="9135861" y="1202799"/>
            <a:ext cx="7959126" cy="7845951"/>
          </a:xfrm>
        </p:spPr>
        <p:txBody>
          <a:bodyPr vert="horz" lIns="91440" tIns="45720" rIns="91440" bIns="45720" rtlCol="0" anchor="ctr">
            <a:normAutofit/>
          </a:bodyPr>
          <a:lstStyle/>
          <a:p>
            <a:pPr indent="-228600" defTabSz="914400"/>
            <a:r>
              <a:rPr lang="en-US" sz="3600" kern="1200">
                <a:solidFill>
                  <a:srgbClr val="000000"/>
                </a:solidFill>
                <a:latin typeface="+mn-lt"/>
                <a:ea typeface="+mn-ea"/>
                <a:cs typeface="+mn-cs"/>
              </a:rPr>
              <a:t>Awareness of Accessibility, document accessibility is growing considerable</a:t>
            </a:r>
          </a:p>
          <a:p>
            <a:pPr indent="-228600" defTabSz="914400"/>
            <a:r>
              <a:rPr lang="en-US" sz="3600" kern="1200">
                <a:solidFill>
                  <a:srgbClr val="000000"/>
                </a:solidFill>
                <a:latin typeface="+mn-lt"/>
                <a:ea typeface="+mn-ea"/>
                <a:cs typeface="+mn-cs"/>
              </a:rPr>
              <a:t>Scalable solutions are now available</a:t>
            </a:r>
          </a:p>
          <a:p>
            <a:pPr indent="-228600" defTabSz="914400"/>
            <a:r>
              <a:rPr lang="en-US" sz="3600" kern="1200">
                <a:solidFill>
                  <a:srgbClr val="000000"/>
                </a:solidFill>
                <a:latin typeface="+mn-lt"/>
                <a:ea typeface="+mn-ea"/>
                <a:cs typeface="+mn-cs"/>
              </a:rPr>
              <a:t>Application technology for easy access</a:t>
            </a:r>
          </a:p>
        </p:txBody>
      </p:sp>
      <p:sp>
        <p:nvSpPr>
          <p:cNvPr id="4" name="Footer Placeholder 3">
            <a:extLst>
              <a:ext uri="{FF2B5EF4-FFF2-40B4-BE49-F238E27FC236}">
                <a16:creationId xmlns:a16="http://schemas.microsoft.com/office/drawing/2014/main" id="{8AFDC38D-9334-478A-983C-B3C1FF76C251}"/>
              </a:ext>
            </a:extLst>
          </p:cNvPr>
          <p:cNvSpPr>
            <a:spLocks noGrp="1"/>
          </p:cNvSpPr>
          <p:nvPr>
            <p:ph type="ftr" sz="quarter" idx="11"/>
          </p:nvPr>
        </p:nvSpPr>
        <p:spPr>
          <a:xfrm>
            <a:off x="8304550" y="9335553"/>
            <a:ext cx="7934343" cy="471100"/>
          </a:xfrm>
        </p:spPr>
        <p:txBody>
          <a:bodyPr vert="horz" lIns="91440" tIns="45720" rIns="91440" bIns="45720" rtlCol="0" anchor="ctr">
            <a:normAutofit/>
          </a:bodyPr>
          <a:lstStyle/>
          <a:p>
            <a:pPr algn="r" defTabSz="914400">
              <a:spcAft>
                <a:spcPts val="600"/>
              </a:spcAft>
            </a:pPr>
            <a:r>
              <a:rPr lang="en-US" sz="1500" kern="1200">
                <a:solidFill>
                  <a:srgbClr val="898989"/>
                </a:solidFill>
                <a:latin typeface="+mn-lt"/>
                <a:ea typeface="+mn-ea"/>
                <a:cs typeface="+mn-cs"/>
              </a:rPr>
              <a:t>www.crawfordtech.com</a:t>
            </a:r>
          </a:p>
        </p:txBody>
      </p:sp>
      <p:sp>
        <p:nvSpPr>
          <p:cNvPr id="5" name="Slide Number Placeholder 4">
            <a:extLst>
              <a:ext uri="{FF2B5EF4-FFF2-40B4-BE49-F238E27FC236}">
                <a16:creationId xmlns:a16="http://schemas.microsoft.com/office/drawing/2014/main" id="{CE0CD446-C5FE-4B58-9D0E-2F919E9F5EF0}"/>
              </a:ext>
            </a:extLst>
          </p:cNvPr>
          <p:cNvSpPr>
            <a:spLocks noGrp="1"/>
          </p:cNvSpPr>
          <p:nvPr>
            <p:ph type="sldNum" sz="quarter" idx="12"/>
          </p:nvPr>
        </p:nvSpPr>
        <p:spPr>
          <a:xfrm>
            <a:off x="16238895" y="9335553"/>
            <a:ext cx="856092" cy="471100"/>
          </a:xfrm>
        </p:spPr>
        <p:txBody>
          <a:bodyPr vert="horz" lIns="91440" tIns="45720" rIns="91440" bIns="45720" rtlCol="0" anchor="ctr">
            <a:normAutofit/>
          </a:bodyPr>
          <a:lstStyle/>
          <a:p>
            <a:pPr defTabSz="914400">
              <a:spcAft>
                <a:spcPts val="600"/>
              </a:spcAft>
            </a:pPr>
            <a:fld id="{C9F2E319-0919-499D-AD1F-7963255D1003}" type="slidenum">
              <a:rPr lang="en-US" sz="1500" kern="1200">
                <a:solidFill>
                  <a:srgbClr val="898989"/>
                </a:solidFill>
                <a:latin typeface="+mn-lt"/>
                <a:ea typeface="+mn-ea"/>
                <a:cs typeface="+mn-cs"/>
              </a:rPr>
              <a:pPr defTabSz="914400">
                <a:spcAft>
                  <a:spcPts val="600"/>
                </a:spcAft>
              </a:pPr>
              <a:t>27</a:t>
            </a:fld>
            <a:endParaRPr lang="en-US" sz="1500" kern="1200">
              <a:solidFill>
                <a:srgbClr val="898989"/>
              </a:solidFill>
              <a:latin typeface="+mn-lt"/>
              <a:ea typeface="+mn-ea"/>
              <a:cs typeface="+mn-cs"/>
            </a:endParaRPr>
          </a:p>
        </p:txBody>
      </p:sp>
    </p:spTree>
    <p:extLst>
      <p:ext uri="{BB962C8B-B14F-4D97-AF65-F5344CB8AC3E}">
        <p14:creationId xmlns:p14="http://schemas.microsoft.com/office/powerpoint/2010/main" val="1650682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23165"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7" cy="10287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itle 2">
            <a:extLst>
              <a:ext uri="{FF2B5EF4-FFF2-40B4-BE49-F238E27FC236}">
                <a16:creationId xmlns:a16="http://schemas.microsoft.com/office/drawing/2014/main" id="{A4018455-6565-40F1-8558-EADD36316860}"/>
              </a:ext>
            </a:extLst>
          </p:cNvPr>
          <p:cNvSpPr>
            <a:spLocks noGrp="1"/>
          </p:cNvSpPr>
          <p:nvPr>
            <p:ph type="title"/>
          </p:nvPr>
        </p:nvSpPr>
        <p:spPr>
          <a:xfrm>
            <a:off x="960118" y="3080461"/>
            <a:ext cx="5503742" cy="4140147"/>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Digital Solutions</a:t>
            </a:r>
          </a:p>
        </p:txBody>
      </p:sp>
      <p:sp>
        <p:nvSpPr>
          <p:cNvPr id="2" name="Content Placeholder 1">
            <a:extLst>
              <a:ext uri="{FF2B5EF4-FFF2-40B4-BE49-F238E27FC236}">
                <a16:creationId xmlns:a16="http://schemas.microsoft.com/office/drawing/2014/main" id="{9432608A-A723-4617-BEA5-C35F2830C91A}"/>
              </a:ext>
            </a:extLst>
          </p:cNvPr>
          <p:cNvSpPr>
            <a:spLocks noGrp="1"/>
          </p:cNvSpPr>
          <p:nvPr>
            <p:ph idx="1"/>
          </p:nvPr>
        </p:nvSpPr>
        <p:spPr>
          <a:xfrm>
            <a:off x="9135861" y="1202799"/>
            <a:ext cx="7959126" cy="7845951"/>
          </a:xfrm>
        </p:spPr>
        <p:txBody>
          <a:bodyPr vert="horz" lIns="91440" tIns="45720" rIns="91440" bIns="45720" rtlCol="0" anchor="ctr">
            <a:normAutofit/>
          </a:bodyPr>
          <a:lstStyle/>
          <a:p>
            <a:pPr indent="-228600" defTabSz="914400"/>
            <a:r>
              <a:rPr lang="en-US" sz="3600" kern="1200">
                <a:solidFill>
                  <a:srgbClr val="000000"/>
                </a:solidFill>
                <a:latin typeface="+mn-lt"/>
                <a:ea typeface="+mn-ea"/>
                <a:cs typeface="+mn-cs"/>
              </a:rPr>
              <a:t>Assistive Technologies</a:t>
            </a:r>
          </a:p>
          <a:p>
            <a:pPr lvl="1" indent="-228600" defTabSz="914400"/>
            <a:r>
              <a:rPr lang="en-US" sz="3600" kern="1200">
                <a:solidFill>
                  <a:srgbClr val="000000"/>
                </a:solidFill>
                <a:latin typeface="+mn-lt"/>
                <a:ea typeface="+mn-ea"/>
                <a:cs typeface="+mn-cs"/>
              </a:rPr>
              <a:t>JAWS</a:t>
            </a:r>
          </a:p>
          <a:p>
            <a:pPr lvl="1" indent="-228600" defTabSz="914400"/>
            <a:r>
              <a:rPr lang="en-US" sz="3600" kern="1200">
                <a:solidFill>
                  <a:srgbClr val="000000"/>
                </a:solidFill>
                <a:latin typeface="+mn-lt"/>
                <a:ea typeface="+mn-ea"/>
                <a:cs typeface="+mn-cs"/>
              </a:rPr>
              <a:t>NVDA</a:t>
            </a:r>
          </a:p>
          <a:p>
            <a:pPr lvl="1" indent="-228600" defTabSz="914400"/>
            <a:r>
              <a:rPr lang="en-US" sz="3600" kern="1200">
                <a:solidFill>
                  <a:srgbClr val="000000"/>
                </a:solidFill>
                <a:latin typeface="+mn-lt"/>
                <a:ea typeface="+mn-ea"/>
                <a:cs typeface="+mn-cs"/>
              </a:rPr>
              <a:t>Others</a:t>
            </a:r>
          </a:p>
        </p:txBody>
      </p:sp>
      <p:sp>
        <p:nvSpPr>
          <p:cNvPr id="4" name="Footer Placeholder 3">
            <a:extLst>
              <a:ext uri="{FF2B5EF4-FFF2-40B4-BE49-F238E27FC236}">
                <a16:creationId xmlns:a16="http://schemas.microsoft.com/office/drawing/2014/main" id="{0A4C0639-9FCE-41DA-8EB2-00806798A8D3}"/>
              </a:ext>
            </a:extLst>
          </p:cNvPr>
          <p:cNvSpPr>
            <a:spLocks noGrp="1"/>
          </p:cNvSpPr>
          <p:nvPr>
            <p:ph type="ftr" sz="quarter" idx="11"/>
          </p:nvPr>
        </p:nvSpPr>
        <p:spPr>
          <a:xfrm>
            <a:off x="8304550" y="9335553"/>
            <a:ext cx="7934343" cy="471100"/>
          </a:xfrm>
        </p:spPr>
        <p:txBody>
          <a:bodyPr vert="horz" lIns="91440" tIns="45720" rIns="91440" bIns="45720" rtlCol="0" anchor="ctr">
            <a:normAutofit/>
          </a:bodyPr>
          <a:lstStyle/>
          <a:p>
            <a:pPr algn="r" defTabSz="914400">
              <a:spcAft>
                <a:spcPts val="600"/>
              </a:spcAft>
            </a:pPr>
            <a:r>
              <a:rPr lang="en-US" sz="1500" kern="1200">
                <a:solidFill>
                  <a:srgbClr val="898989"/>
                </a:solidFill>
                <a:latin typeface="+mn-lt"/>
                <a:ea typeface="+mn-ea"/>
                <a:cs typeface="+mn-cs"/>
              </a:rPr>
              <a:t>www.crawfordtech.com</a:t>
            </a:r>
          </a:p>
        </p:txBody>
      </p:sp>
      <p:sp>
        <p:nvSpPr>
          <p:cNvPr id="5" name="Slide Number Placeholder 4">
            <a:extLst>
              <a:ext uri="{FF2B5EF4-FFF2-40B4-BE49-F238E27FC236}">
                <a16:creationId xmlns:a16="http://schemas.microsoft.com/office/drawing/2014/main" id="{A14A681A-8B9F-421D-857C-F5152A08BBA3}"/>
              </a:ext>
            </a:extLst>
          </p:cNvPr>
          <p:cNvSpPr>
            <a:spLocks noGrp="1"/>
          </p:cNvSpPr>
          <p:nvPr>
            <p:ph type="sldNum" sz="quarter" idx="12"/>
          </p:nvPr>
        </p:nvSpPr>
        <p:spPr>
          <a:xfrm>
            <a:off x="16238895" y="9335553"/>
            <a:ext cx="856092" cy="471100"/>
          </a:xfrm>
        </p:spPr>
        <p:txBody>
          <a:bodyPr vert="horz" lIns="91440" tIns="45720" rIns="91440" bIns="45720" rtlCol="0" anchor="ctr">
            <a:normAutofit/>
          </a:bodyPr>
          <a:lstStyle/>
          <a:p>
            <a:pPr defTabSz="914400">
              <a:spcAft>
                <a:spcPts val="600"/>
              </a:spcAft>
            </a:pPr>
            <a:fld id="{C9F2E319-0919-499D-AD1F-7963255D1003}" type="slidenum">
              <a:rPr lang="en-US" sz="1500" kern="1200">
                <a:solidFill>
                  <a:srgbClr val="898989"/>
                </a:solidFill>
                <a:latin typeface="+mn-lt"/>
                <a:ea typeface="+mn-ea"/>
                <a:cs typeface="+mn-cs"/>
              </a:rPr>
              <a:pPr defTabSz="914400">
                <a:spcAft>
                  <a:spcPts val="600"/>
                </a:spcAft>
              </a:pPr>
              <a:t>28</a:t>
            </a:fld>
            <a:endParaRPr lang="en-US" sz="1500" kern="1200">
              <a:solidFill>
                <a:srgbClr val="898989"/>
              </a:solidFill>
              <a:latin typeface="+mn-lt"/>
              <a:ea typeface="+mn-ea"/>
              <a:cs typeface="+mn-cs"/>
            </a:endParaRPr>
          </a:p>
        </p:txBody>
      </p:sp>
    </p:spTree>
    <p:extLst>
      <p:ext uri="{BB962C8B-B14F-4D97-AF65-F5344CB8AC3E}">
        <p14:creationId xmlns:p14="http://schemas.microsoft.com/office/powerpoint/2010/main" val="302108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88506" y="336176"/>
            <a:ext cx="8142194" cy="1916845"/>
          </a:xfrm>
        </p:spPr>
        <p:txBody>
          <a:bodyPr>
            <a:normAutofit/>
          </a:bodyPr>
          <a:lstStyle/>
          <a:p>
            <a:r>
              <a:rPr lang="en-US" sz="4000" b="1" dirty="0"/>
              <a:t>Automation to Accessible Digital Formats</a:t>
            </a:r>
          </a:p>
        </p:txBody>
      </p:sp>
      <p:sp>
        <p:nvSpPr>
          <p:cNvPr id="2" name="TextBox 1"/>
          <p:cNvSpPr txBox="1"/>
          <p:nvPr/>
        </p:nvSpPr>
        <p:spPr>
          <a:xfrm>
            <a:off x="4069080" y="7376161"/>
            <a:ext cx="7787640" cy="369332"/>
          </a:xfrm>
          <a:prstGeom prst="rect">
            <a:avLst/>
          </a:prstGeom>
          <a:noFill/>
        </p:spPr>
        <p:txBody>
          <a:bodyPr wrap="square" rtlCol="0">
            <a:spAutoFit/>
          </a:bodyPr>
          <a:lstStyle/>
          <a:p>
            <a:r>
              <a:rPr lang="en-CA" sz="1800" dirty="0"/>
              <a:t>Hundred of pages per second to Hundreds per minute</a:t>
            </a:r>
            <a:endParaRPr lang="en-US" sz="1800" dirty="0"/>
          </a:p>
        </p:txBody>
      </p:sp>
      <p:pic>
        <p:nvPicPr>
          <p:cNvPr id="6150" name="Picture 6" descr="Image result for accessible PDF" title="Graphical workflow of Auto Tag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45" y="4229100"/>
            <a:ext cx="12101513" cy="21859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ccessibilityNow Publisher Logo">
            <a:extLst>
              <a:ext uri="{FF2B5EF4-FFF2-40B4-BE49-F238E27FC236}">
                <a16:creationId xmlns:a16="http://schemas.microsoft.com/office/drawing/2014/main" id="{7CBF4ADA-BD38-4619-8C62-CBD9C8FD8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7176"/>
            <a:ext cx="8335824" cy="1226896"/>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1C3A416-E459-4F32-95B2-B1C675C36BD3}" type="slidenum">
              <a:rPr lang="en-US" smtClean="0"/>
              <a:pPr>
                <a:defRPr/>
              </a:pPr>
              <a:t>29</a:t>
            </a:fld>
            <a:endParaRPr lang="en-US" dirty="0"/>
          </a:p>
        </p:txBody>
      </p:sp>
    </p:spTree>
    <p:extLst>
      <p:ext uri="{BB962C8B-B14F-4D97-AF65-F5344CB8AC3E}">
        <p14:creationId xmlns:p14="http://schemas.microsoft.com/office/powerpoint/2010/main" val="418878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ick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23" y="-3173506"/>
            <a:ext cx="18301447" cy="13716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0287000" y="8001000"/>
            <a:ext cx="4229100" cy="1080120"/>
          </a:xfrm>
        </p:spPr>
        <p:txBody>
          <a:bodyPr>
            <a:normAutofit/>
          </a:bodyPr>
          <a:lstStyle/>
          <a:p>
            <a:pPr algn="r"/>
            <a:r>
              <a:rPr lang="en-CA" dirty="0">
                <a:solidFill>
                  <a:schemeClr val="bg1"/>
                </a:solidFill>
              </a:rPr>
              <a:t>Barriers</a:t>
            </a:r>
          </a:p>
        </p:txBody>
      </p:sp>
      <p:sp>
        <p:nvSpPr>
          <p:cNvPr id="4" name="Slide Number Placeholder 3"/>
          <p:cNvSpPr>
            <a:spLocks noGrp="1"/>
          </p:cNvSpPr>
          <p:nvPr>
            <p:ph type="sldNum" sz="quarter" idx="12"/>
          </p:nvPr>
        </p:nvSpPr>
        <p:spPr/>
        <p:txBody>
          <a:bodyPr/>
          <a:lstStyle/>
          <a:p>
            <a:pPr>
              <a:defRPr/>
            </a:pPr>
            <a:fld id="{2B004224-6445-4177-AEBD-F85BECFD19D5}" type="slidenum">
              <a:rPr lang="en-US" smtClean="0">
                <a:solidFill>
                  <a:srgbClr val="012169"/>
                </a:solidFill>
              </a:rPr>
              <a:pPr>
                <a:defRPr/>
              </a:pPr>
              <a:t>3</a:t>
            </a:fld>
            <a:endParaRPr lang="en-US" dirty="0">
              <a:solidFill>
                <a:srgbClr val="012169"/>
              </a:solidFill>
            </a:endParaRPr>
          </a:p>
        </p:txBody>
      </p:sp>
    </p:spTree>
    <p:extLst>
      <p:ext uri="{BB962C8B-B14F-4D97-AF65-F5344CB8AC3E}">
        <p14:creationId xmlns:p14="http://schemas.microsoft.com/office/powerpoint/2010/main" val="4235872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7DD26E-389D-486C-B977-7B4E8A37E213}"/>
              </a:ext>
            </a:extLst>
          </p:cNvPr>
          <p:cNvSpPr>
            <a:spLocks noGrp="1"/>
          </p:cNvSpPr>
          <p:nvPr>
            <p:ph type="title" idx="4294967295"/>
          </p:nvPr>
        </p:nvSpPr>
        <p:spPr/>
        <p:txBody>
          <a:bodyPr/>
          <a:lstStyle/>
          <a:p>
            <a:r>
              <a:rPr lang="en-US" dirty="0"/>
              <a:t>AccessibilityNow Website</a:t>
            </a:r>
          </a:p>
        </p:txBody>
      </p:sp>
      <p:pic>
        <p:nvPicPr>
          <p:cNvPr id="4" name="Picture 3" descr="Shows the ability to upload, shopping cart, review orders and services" title="AccessibilityNOW.com landing Page">
            <a:extLst>
              <a:ext uri="{FF2B5EF4-FFF2-40B4-BE49-F238E27FC236}">
                <a16:creationId xmlns:a16="http://schemas.microsoft.com/office/drawing/2014/main" id="{5C21688B-5C46-4557-9E67-0E15ADC5D448}"/>
              </a:ext>
            </a:extLst>
          </p:cNvPr>
          <p:cNvPicPr>
            <a:picLocks noChangeAspect="1"/>
          </p:cNvPicPr>
          <p:nvPr/>
        </p:nvPicPr>
        <p:blipFill>
          <a:blip r:embed="rId2"/>
          <a:stretch>
            <a:fillRect/>
          </a:stretch>
        </p:blipFill>
        <p:spPr>
          <a:xfrm>
            <a:off x="0" y="190500"/>
            <a:ext cx="18288000" cy="9906000"/>
          </a:xfrm>
          <a:prstGeom prst="rect">
            <a:avLst/>
          </a:prstGeom>
        </p:spPr>
      </p:pic>
      <p:sp>
        <p:nvSpPr>
          <p:cNvPr id="5" name="Action Button: Blank 4" descr="AccessibilityNow Logo">
            <a:hlinkClick r:id="rId3" highlightClick="1"/>
            <a:extLst>
              <a:ext uri="{FF2B5EF4-FFF2-40B4-BE49-F238E27FC236}">
                <a16:creationId xmlns:a16="http://schemas.microsoft.com/office/drawing/2014/main" id="{27ACCB25-72AF-40E6-A538-C483614B51F9}"/>
              </a:ext>
            </a:extLst>
          </p:cNvPr>
          <p:cNvSpPr/>
          <p:nvPr/>
        </p:nvSpPr>
        <p:spPr>
          <a:xfrm>
            <a:off x="2900363" y="1428750"/>
            <a:ext cx="2571750" cy="571500"/>
          </a:xfrm>
          <a:prstGeom prst="actionButtonBlan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00"/>
          </a:p>
        </p:txBody>
      </p:sp>
      <p:sp>
        <p:nvSpPr>
          <p:cNvPr id="2" name="Footer Placeholder 1">
            <a:extLst>
              <a:ext uri="{FF2B5EF4-FFF2-40B4-BE49-F238E27FC236}">
                <a16:creationId xmlns:a16="http://schemas.microsoft.com/office/drawing/2014/main" id="{10890164-1C92-4828-AF11-FBAED074B018}"/>
              </a:ext>
            </a:extLst>
          </p:cNvPr>
          <p:cNvSpPr>
            <a:spLocks noGrp="1"/>
          </p:cNvSpPr>
          <p:nvPr>
            <p:ph type="ftr" sz="quarter" idx="11"/>
          </p:nvPr>
        </p:nvSpPr>
        <p:spPr/>
        <p:txBody>
          <a:bodyPr/>
          <a:lstStyle/>
          <a:p>
            <a:pPr defTabSz="1371669">
              <a:defRPr/>
            </a:pPr>
            <a:r>
              <a:rPr lang="en-US">
                <a:solidFill>
                  <a:prstClr val="black">
                    <a:tint val="75000"/>
                  </a:prstClr>
                </a:solidFill>
                <a:latin typeface="Calibri"/>
              </a:rPr>
              <a:t>www.crawfordtech.com</a:t>
            </a:r>
            <a:endParaRPr lang="id-ID" dirty="0">
              <a:solidFill>
                <a:prstClr val="black">
                  <a:tint val="75000"/>
                </a:prstClr>
              </a:solidFill>
              <a:latin typeface="Calibri"/>
            </a:endParaRPr>
          </a:p>
        </p:txBody>
      </p:sp>
      <p:sp>
        <p:nvSpPr>
          <p:cNvPr id="3" name="Slide Number Placeholder 2">
            <a:extLst>
              <a:ext uri="{FF2B5EF4-FFF2-40B4-BE49-F238E27FC236}">
                <a16:creationId xmlns:a16="http://schemas.microsoft.com/office/drawing/2014/main" id="{1A6CC8E6-9BC6-4F64-B4F5-0A0169662CD0}"/>
              </a:ext>
            </a:extLst>
          </p:cNvPr>
          <p:cNvSpPr>
            <a:spLocks noGrp="1"/>
          </p:cNvSpPr>
          <p:nvPr>
            <p:ph type="sldNum" sz="quarter" idx="12"/>
          </p:nvPr>
        </p:nvSpPr>
        <p:spPr/>
        <p:txBody>
          <a:bodyPr/>
          <a:lstStyle/>
          <a:p>
            <a:pPr defTabSz="1371669">
              <a:defRPr/>
            </a:pPr>
            <a:fld id="{C9F2E319-0919-499D-AD1F-7963255D1003}" type="slidenum">
              <a:rPr lang="id-ID">
                <a:solidFill>
                  <a:prstClr val="black">
                    <a:tint val="75000"/>
                  </a:prstClr>
                </a:solidFill>
                <a:latin typeface="Calibri"/>
              </a:rPr>
              <a:pPr defTabSz="1371669">
                <a:defRPr/>
              </a:pPr>
              <a:t>30</a:t>
            </a:fld>
            <a:endParaRPr lang="id-ID">
              <a:solidFill>
                <a:prstClr val="black">
                  <a:tint val="75000"/>
                </a:prstClr>
              </a:solidFill>
              <a:latin typeface="Calibri"/>
            </a:endParaRPr>
          </a:p>
        </p:txBody>
      </p:sp>
    </p:spTree>
    <p:extLst>
      <p:ext uri="{BB962C8B-B14F-4D97-AF65-F5344CB8AC3E}">
        <p14:creationId xmlns:p14="http://schemas.microsoft.com/office/powerpoint/2010/main" val="4185900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E2237-8028-49CB-B2CB-0A509B014D8D}"/>
              </a:ext>
            </a:extLst>
          </p:cNvPr>
          <p:cNvSpPr>
            <a:spLocks noGrp="1"/>
          </p:cNvSpPr>
          <p:nvPr>
            <p:ph type="title"/>
          </p:nvPr>
        </p:nvSpPr>
        <p:spPr>
          <a:xfrm>
            <a:off x="964494" y="6856824"/>
            <a:ext cx="16359012" cy="1673122"/>
          </a:xfrm>
        </p:spPr>
        <p:txBody>
          <a:bodyPr vert="horz" lIns="91440" tIns="45720" rIns="91440" bIns="45720" rtlCol="0" anchor="b">
            <a:normAutofit/>
          </a:bodyPr>
          <a:lstStyle/>
          <a:p>
            <a:pPr algn="ctr" defTabSz="914400"/>
            <a:r>
              <a:rPr lang="en-US" sz="6000" kern="1200" dirty="0">
                <a:solidFill>
                  <a:srgbClr val="1D4288"/>
                </a:solidFill>
                <a:latin typeface="+mj-lt"/>
                <a:ea typeface="+mj-ea"/>
                <a:cs typeface="+mj-cs"/>
              </a:rPr>
              <a:t>Pitfalls – ALT Text</a:t>
            </a:r>
          </a:p>
        </p:txBody>
      </p:sp>
      <p:pic>
        <p:nvPicPr>
          <p:cNvPr id="2052" name="Picture 4" descr="Image result for couple on a hill">
            <a:extLst>
              <a:ext uri="{FF2B5EF4-FFF2-40B4-BE49-F238E27FC236}">
                <a16:creationId xmlns:a16="http://schemas.microsoft.com/office/drawing/2014/main" id="{8F799F11-781F-4204-AC41-CA0076BE02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91" r="28502"/>
          <a:stretch/>
        </p:blipFill>
        <p:spPr bwMode="auto">
          <a:xfrm>
            <a:off x="482442" y="480766"/>
            <a:ext cx="5692140" cy="58964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ouple on a hill">
            <a:extLst>
              <a:ext uri="{FF2B5EF4-FFF2-40B4-BE49-F238E27FC236}">
                <a16:creationId xmlns:a16="http://schemas.microsoft.com/office/drawing/2014/main" id="{68708921-B373-4D94-900E-941E52AFAA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71" r="1" b="4396"/>
          <a:stretch/>
        </p:blipFill>
        <p:spPr bwMode="auto">
          <a:xfrm>
            <a:off x="6297577" y="480766"/>
            <a:ext cx="5692140" cy="58964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ouple on a hill">
            <a:extLst>
              <a:ext uri="{FF2B5EF4-FFF2-40B4-BE49-F238E27FC236}">
                <a16:creationId xmlns:a16="http://schemas.microsoft.com/office/drawing/2014/main" id="{AC03C603-9CB2-4ACB-B2D2-96E2DA3909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55" r="19318" b="-1"/>
          <a:stretch/>
        </p:blipFill>
        <p:spPr bwMode="auto">
          <a:xfrm>
            <a:off x="12112713" y="480766"/>
            <a:ext cx="5692140" cy="5896467"/>
          </a:xfrm>
          <a:prstGeom prst="rect">
            <a:avLst/>
          </a:prstGeom>
          <a:noFill/>
          <a:extLst>
            <a:ext uri="{909E8E84-426E-40DD-AFC4-6F175D3DCCD1}">
              <a14:hiddenFill xmlns:a14="http://schemas.microsoft.com/office/drawing/2010/main">
                <a:solidFill>
                  <a:srgbClr val="FFFFFF"/>
                </a:solidFill>
              </a14:hiddenFill>
            </a:ext>
          </a:extLst>
        </p:spPr>
      </p:pic>
      <p:cxnSp>
        <p:nvCxnSpPr>
          <p:cNvPr id="2058" name="Straight Connector 76">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6000" y="8668059"/>
            <a:ext cx="13716000" cy="0"/>
          </a:xfrm>
          <a:prstGeom prst="line">
            <a:avLst/>
          </a:prstGeom>
          <a:ln w="19050">
            <a:solidFill>
              <a:srgbClr val="CD371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80C69B2-3B4E-48D9-8CC0-9506880AF4F1}"/>
              </a:ext>
            </a:extLst>
          </p:cNvPr>
          <p:cNvSpPr>
            <a:spLocks noGrp="1"/>
          </p:cNvSpPr>
          <p:nvPr>
            <p:ph type="ftr" sz="quarter" idx="11"/>
          </p:nvPr>
        </p:nvSpPr>
        <p:spPr>
          <a:xfrm>
            <a:off x="6057900" y="9534525"/>
            <a:ext cx="6172200" cy="547687"/>
          </a:xfrm>
        </p:spPr>
        <p:txBody>
          <a:bodyPr vert="horz" lIns="91440" tIns="45720" rIns="91440" bIns="45720" rtlCol="0" anchor="ctr">
            <a:normAutofit/>
          </a:bodyPr>
          <a:lstStyle/>
          <a:p>
            <a:pPr defTabSz="914400">
              <a:spcAft>
                <a:spcPts val="600"/>
              </a:spcAft>
            </a:pPr>
            <a:r>
              <a:rPr lang="en-US" sz="1200" kern="1200" dirty="0">
                <a:solidFill>
                  <a:schemeClr val="tx1">
                    <a:tint val="75000"/>
                  </a:schemeClr>
                </a:solidFill>
                <a:latin typeface="+mn-lt"/>
                <a:ea typeface="+mn-ea"/>
                <a:cs typeface="+mn-cs"/>
              </a:rPr>
              <a:t>www.crawfordtech.com</a:t>
            </a:r>
          </a:p>
        </p:txBody>
      </p:sp>
      <p:sp>
        <p:nvSpPr>
          <p:cNvPr id="5" name="Slide Number Placeholder 4">
            <a:extLst>
              <a:ext uri="{FF2B5EF4-FFF2-40B4-BE49-F238E27FC236}">
                <a16:creationId xmlns:a16="http://schemas.microsoft.com/office/drawing/2014/main" id="{BAF1080C-2BE0-4BFD-8B48-CD6D43900725}"/>
              </a:ext>
            </a:extLst>
          </p:cNvPr>
          <p:cNvSpPr>
            <a:spLocks noGrp="1"/>
          </p:cNvSpPr>
          <p:nvPr>
            <p:ph type="sldNum" sz="quarter" idx="12"/>
          </p:nvPr>
        </p:nvSpPr>
        <p:spPr>
          <a:xfrm>
            <a:off x="12915900" y="9534525"/>
            <a:ext cx="4114800" cy="547687"/>
          </a:xfrm>
        </p:spPr>
        <p:txBody>
          <a:bodyPr vert="horz" lIns="91440" tIns="45720" rIns="91440" bIns="45720" rtlCol="0" anchor="ctr">
            <a:normAutofit/>
          </a:bodyPr>
          <a:lstStyle/>
          <a:p>
            <a:pPr defTabSz="914400">
              <a:spcAft>
                <a:spcPts val="600"/>
              </a:spcAft>
            </a:pPr>
            <a:fld id="{C9F2E319-0919-499D-AD1F-7963255D1003}" type="slidenum">
              <a:rPr lang="en-US" sz="1200" smtClean="0">
                <a:solidFill>
                  <a:schemeClr val="tx1">
                    <a:tint val="75000"/>
                  </a:schemeClr>
                </a:solidFill>
              </a:rPr>
              <a:pPr defTabSz="914400">
                <a:spcAft>
                  <a:spcPts val="600"/>
                </a:spcAft>
              </a:pPr>
              <a:t>31</a:t>
            </a:fld>
            <a:endParaRPr lang="en-US" sz="1200">
              <a:solidFill>
                <a:schemeClr val="tx1">
                  <a:tint val="75000"/>
                </a:schemeClr>
              </a:solidFill>
            </a:endParaRPr>
          </a:p>
        </p:txBody>
      </p:sp>
    </p:spTree>
    <p:extLst>
      <p:ext uri="{BB962C8B-B14F-4D97-AF65-F5344CB8AC3E}">
        <p14:creationId xmlns:p14="http://schemas.microsoft.com/office/powerpoint/2010/main" val="1534418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70E0FD0-E01A-42AA-BEE3-496A4610A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EFAF2C4E-3BD6-41FD-8260-0E6D29480E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4511" y="-89064"/>
            <a:ext cx="18773779" cy="10385698"/>
            <a:chOff x="-329674" y="-51881"/>
            <a:chExt cx="12515851" cy="6923798"/>
          </a:xfrm>
        </p:grpSpPr>
        <p:sp>
          <p:nvSpPr>
            <p:cNvPr id="76" name="Freeform 5">
              <a:extLst>
                <a:ext uri="{FF2B5EF4-FFF2-40B4-BE49-F238E27FC236}">
                  <a16:creationId xmlns:a16="http://schemas.microsoft.com/office/drawing/2014/main" id="{1DB343BC-19E1-48C4-97C1-33E11352C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C2002746-CABE-40D4-BA5F-FBB726EB00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
              <a:extLst>
                <a:ext uri="{FF2B5EF4-FFF2-40B4-BE49-F238E27FC236}">
                  <a16:creationId xmlns:a16="http://schemas.microsoft.com/office/drawing/2014/main" id="{1127C144-F766-4A0A-9BA0-B4D0FCF45A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
              <a:extLst>
                <a:ext uri="{FF2B5EF4-FFF2-40B4-BE49-F238E27FC236}">
                  <a16:creationId xmlns:a16="http://schemas.microsoft.com/office/drawing/2014/main" id="{8AD62591-BFA9-4EBB-81DA-80B061033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1EB2F2E8-904D-4199-B640-D416948A3B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0FCD4787-A6AB-4C74-A8A6-63B217CDFC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1">
              <a:extLst>
                <a:ext uri="{FF2B5EF4-FFF2-40B4-BE49-F238E27FC236}">
                  <a16:creationId xmlns:a16="http://schemas.microsoft.com/office/drawing/2014/main" id="{111BC28C-C2AE-481B-86AF-88452147B2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52635308-4B6E-44E7-AA4F-E8543C0724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3">
              <a:extLst>
                <a:ext uri="{FF2B5EF4-FFF2-40B4-BE49-F238E27FC236}">
                  <a16:creationId xmlns:a16="http://schemas.microsoft.com/office/drawing/2014/main" id="{6E0C6D57-9617-477F-B5A8-ED315CD2AA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7C7F4F31-E043-4559-9CF7-6CEEE3D127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5">
              <a:extLst>
                <a:ext uri="{FF2B5EF4-FFF2-40B4-BE49-F238E27FC236}">
                  <a16:creationId xmlns:a16="http://schemas.microsoft.com/office/drawing/2014/main" id="{AFD273C2-8674-4741-BBE1-92920B4C7A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6B32B95E-E1A9-4100-8A3C-674EA45B1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7">
              <a:extLst>
                <a:ext uri="{FF2B5EF4-FFF2-40B4-BE49-F238E27FC236}">
                  <a16:creationId xmlns:a16="http://schemas.microsoft.com/office/drawing/2014/main" id="{EF70156E-E70C-4E32-9FD7-ABC13FFC6A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8">
              <a:extLst>
                <a:ext uri="{FF2B5EF4-FFF2-40B4-BE49-F238E27FC236}">
                  <a16:creationId xmlns:a16="http://schemas.microsoft.com/office/drawing/2014/main" id="{AE9E8F70-D7CD-4FCB-88E6-D115F6CFF5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9">
              <a:extLst>
                <a:ext uri="{FF2B5EF4-FFF2-40B4-BE49-F238E27FC236}">
                  <a16:creationId xmlns:a16="http://schemas.microsoft.com/office/drawing/2014/main" id="{B0623E0F-81A1-4C69-8580-F0563F850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0">
              <a:extLst>
                <a:ext uri="{FF2B5EF4-FFF2-40B4-BE49-F238E27FC236}">
                  <a16:creationId xmlns:a16="http://schemas.microsoft.com/office/drawing/2014/main" id="{F34D4B52-2495-40D0-873E-BB78FDC9BF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1">
              <a:extLst>
                <a:ext uri="{FF2B5EF4-FFF2-40B4-BE49-F238E27FC236}">
                  <a16:creationId xmlns:a16="http://schemas.microsoft.com/office/drawing/2014/main" id="{0A390F6B-C8FE-4CDB-951A-C2981613B3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2">
              <a:extLst>
                <a:ext uri="{FF2B5EF4-FFF2-40B4-BE49-F238E27FC236}">
                  <a16:creationId xmlns:a16="http://schemas.microsoft.com/office/drawing/2014/main" id="{71730B8B-E24B-41B2-80C4-442AF4E16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3">
              <a:extLst>
                <a:ext uri="{FF2B5EF4-FFF2-40B4-BE49-F238E27FC236}">
                  <a16:creationId xmlns:a16="http://schemas.microsoft.com/office/drawing/2014/main" id="{7DFBA020-4DDB-4DC2-8CA5-419E2E0680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6" name="Rectangle 95">
            <a:extLst>
              <a:ext uri="{FF2B5EF4-FFF2-40B4-BE49-F238E27FC236}">
                <a16:creationId xmlns:a16="http://schemas.microsoft.com/office/drawing/2014/main" id="{2B4AA918-548F-49D9-A68C-A0F399AFF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9"/>
            <a:ext cx="9146049" cy="10306687"/>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3B7EA7B9-51B8-423F-8087-A19127C8C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69186" y="1779724"/>
            <a:ext cx="6710657" cy="6716900"/>
            <a:chOff x="807084" y="1186483"/>
            <a:chExt cx="4473771" cy="4477933"/>
          </a:xfrm>
        </p:grpSpPr>
        <p:sp>
          <p:nvSpPr>
            <p:cNvPr id="99" name="Rectangle 98">
              <a:extLst>
                <a:ext uri="{FF2B5EF4-FFF2-40B4-BE49-F238E27FC236}">
                  <a16:creationId xmlns:a16="http://schemas.microsoft.com/office/drawing/2014/main" id="{629223A0-9862-4C09-9383-1006F7871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39">
              <a:extLst>
                <a:ext uri="{FF2B5EF4-FFF2-40B4-BE49-F238E27FC236}">
                  <a16:creationId xmlns:a16="http://schemas.microsoft.com/office/drawing/2014/main" id="{C76A19EA-2571-4F11-8795-7F9157CB4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2D42680-C1B3-49AB-9E25-BE68CAF79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638D782F-4F62-428A-A6A9-91BA6144DE89}"/>
              </a:ext>
            </a:extLst>
          </p:cNvPr>
          <p:cNvSpPr>
            <a:spLocks noGrp="1"/>
          </p:cNvSpPr>
          <p:nvPr>
            <p:ph type="title"/>
          </p:nvPr>
        </p:nvSpPr>
        <p:spPr>
          <a:xfrm>
            <a:off x="10501683" y="3112095"/>
            <a:ext cx="6449184" cy="3080881"/>
          </a:xfrm>
        </p:spPr>
        <p:txBody>
          <a:bodyPr vert="horz" lIns="91440" tIns="45720" rIns="91440" bIns="45720" rtlCol="0" anchor="b">
            <a:normAutofit/>
          </a:bodyPr>
          <a:lstStyle/>
          <a:p>
            <a:pPr algn="ctr" defTabSz="914400"/>
            <a:r>
              <a:rPr lang="en-US" sz="8100" kern="1200" dirty="0">
                <a:solidFill>
                  <a:srgbClr val="FFFFFF"/>
                </a:solidFill>
                <a:latin typeface="+mj-lt"/>
                <a:ea typeface="+mj-ea"/>
                <a:cs typeface="+mj-cs"/>
              </a:rPr>
              <a:t>Complex Tables</a:t>
            </a:r>
          </a:p>
        </p:txBody>
      </p:sp>
      <p:pic>
        <p:nvPicPr>
          <p:cNvPr id="2052" name="Picture 4" descr="table">
            <a:extLst>
              <a:ext uri="{FF2B5EF4-FFF2-40B4-BE49-F238E27FC236}">
                <a16:creationId xmlns:a16="http://schemas.microsoft.com/office/drawing/2014/main" id="{DAC39023-DEDB-4735-A22B-30766E3AC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18" y="470950"/>
            <a:ext cx="7686371" cy="9333452"/>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5881F90-3441-43CB-BABF-679DEEF713D9}"/>
              </a:ext>
              <a:ext uri="{C183D7F6-B498-43B3-948B-1728B52AA6E4}">
                <adec:decorative xmlns:adec="http://schemas.microsoft.com/office/drawing/2017/decorative" val="1"/>
              </a:ext>
            </a:extLst>
          </p:cNvPr>
          <p:cNvSpPr>
            <a:spLocks noGrp="1"/>
          </p:cNvSpPr>
          <p:nvPr>
            <p:ph type="sldNum" sz="quarter" idx="12"/>
          </p:nvPr>
        </p:nvSpPr>
        <p:spPr>
          <a:xfrm>
            <a:off x="15702711" y="480060"/>
            <a:ext cx="1371600" cy="480060"/>
          </a:xfrm>
        </p:spPr>
        <p:txBody>
          <a:bodyPr vert="horz" lIns="91440" tIns="45720" rIns="91440" bIns="45720" rtlCol="0" anchor="ctr">
            <a:normAutofit/>
          </a:bodyPr>
          <a:lstStyle/>
          <a:p>
            <a:pPr defTabSz="914400">
              <a:spcAft>
                <a:spcPts val="600"/>
              </a:spcAft>
            </a:pPr>
            <a:fld id="{C9F2E319-0919-499D-AD1F-7963255D1003}" type="slidenum">
              <a:rPr lang="en-US" sz="1200" smtClean="0">
                <a:solidFill>
                  <a:schemeClr val="tx1">
                    <a:tint val="75000"/>
                  </a:schemeClr>
                </a:solidFill>
              </a:rPr>
              <a:pPr defTabSz="914400">
                <a:spcAft>
                  <a:spcPts val="600"/>
                </a:spcAft>
              </a:pPr>
              <a:t>32</a:t>
            </a:fld>
            <a:endParaRPr lang="en-US" sz="1200">
              <a:solidFill>
                <a:schemeClr val="tx1">
                  <a:tint val="75000"/>
                </a:schemeClr>
              </a:solidFill>
            </a:endParaRPr>
          </a:p>
        </p:txBody>
      </p:sp>
      <p:sp>
        <p:nvSpPr>
          <p:cNvPr id="4" name="Footer Placeholder 3">
            <a:extLst>
              <a:ext uri="{FF2B5EF4-FFF2-40B4-BE49-F238E27FC236}">
                <a16:creationId xmlns:a16="http://schemas.microsoft.com/office/drawing/2014/main" id="{3B54A13E-6E77-45DA-91A0-FF70D621A0CC}"/>
              </a:ext>
              <a:ext uri="{C183D7F6-B498-43B3-948B-1728B52AA6E4}">
                <adec:decorative xmlns:adec="http://schemas.microsoft.com/office/drawing/2017/decorative" val="1"/>
              </a:ext>
            </a:extLst>
          </p:cNvPr>
          <p:cNvSpPr>
            <a:spLocks noGrp="1"/>
          </p:cNvSpPr>
          <p:nvPr>
            <p:ph type="ftr" sz="quarter" idx="11"/>
          </p:nvPr>
        </p:nvSpPr>
        <p:spPr>
          <a:xfrm>
            <a:off x="10365568" y="9340596"/>
            <a:ext cx="6714275" cy="480060"/>
          </a:xfrm>
        </p:spPr>
        <p:txBody>
          <a:bodyPr vert="horz" lIns="91440" tIns="45720" rIns="91440" bIns="45720" rtlCol="0" anchor="ctr">
            <a:normAutofit/>
          </a:bodyPr>
          <a:lstStyle/>
          <a:p>
            <a:pPr defTabSz="914400">
              <a:spcAft>
                <a:spcPts val="600"/>
              </a:spcAft>
            </a:pPr>
            <a:r>
              <a:rPr lang="en-US" sz="1200" kern="1200">
                <a:solidFill>
                  <a:schemeClr val="tx1">
                    <a:tint val="75000"/>
                  </a:schemeClr>
                </a:solidFill>
                <a:latin typeface="+mn-lt"/>
                <a:ea typeface="+mn-ea"/>
                <a:cs typeface="+mn-cs"/>
              </a:rPr>
              <a:t>www.crawfordtech.com</a:t>
            </a:r>
          </a:p>
        </p:txBody>
      </p:sp>
    </p:spTree>
    <p:extLst>
      <p:ext uri="{BB962C8B-B14F-4D97-AF65-F5344CB8AC3E}">
        <p14:creationId xmlns:p14="http://schemas.microsoft.com/office/powerpoint/2010/main" val="1304637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89"/>
            <a:ext cx="8422313" cy="10287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itle 2">
            <a:extLst>
              <a:ext uri="{FF2B5EF4-FFF2-40B4-BE49-F238E27FC236}">
                <a16:creationId xmlns:a16="http://schemas.microsoft.com/office/drawing/2014/main" id="{846DA09B-BC86-45EB-9511-D9FCF5FAAEBD}"/>
              </a:ext>
            </a:extLst>
          </p:cNvPr>
          <p:cNvSpPr>
            <a:spLocks noGrp="1"/>
          </p:cNvSpPr>
          <p:nvPr>
            <p:ph type="title"/>
          </p:nvPr>
        </p:nvSpPr>
        <p:spPr>
          <a:xfrm>
            <a:off x="9141157" y="1204432"/>
            <a:ext cx="7466964" cy="2181077"/>
          </a:xfrm>
        </p:spPr>
        <p:txBody>
          <a:bodyPr vert="horz" lIns="91440" tIns="45720" rIns="91440" bIns="45720" rtlCol="0" anchor="ctr">
            <a:normAutofit/>
          </a:bodyPr>
          <a:lstStyle/>
          <a:p>
            <a:pPr defTabSz="914400"/>
            <a:r>
              <a:rPr lang="en-US" sz="4400" kern="1200" dirty="0">
                <a:solidFill>
                  <a:srgbClr val="000000"/>
                </a:solidFill>
                <a:latin typeface="+mj-lt"/>
                <a:ea typeface="+mj-ea"/>
                <a:cs typeface="+mj-cs"/>
              </a:rPr>
              <a:t>Mathematical / Symbology</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07928"/>
            <a:ext cx="7500657" cy="8101443"/>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Image result for math equations">
            <a:extLst>
              <a:ext uri="{FF2B5EF4-FFF2-40B4-BE49-F238E27FC236}">
                <a16:creationId xmlns:a16="http://schemas.microsoft.com/office/drawing/2014/main" id="{89222742-0281-42CC-BFA0-0258446A0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23" y="3447001"/>
            <a:ext cx="5492747" cy="342329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8A76C269-70B2-46E5-89CB-24561377FCCA}"/>
              </a:ext>
            </a:extLst>
          </p:cNvPr>
          <p:cNvSpPr>
            <a:spLocks noGrp="1"/>
          </p:cNvSpPr>
          <p:nvPr>
            <p:ph idx="1"/>
          </p:nvPr>
        </p:nvSpPr>
        <p:spPr>
          <a:xfrm>
            <a:off x="9135861" y="3632523"/>
            <a:ext cx="7466367" cy="5458933"/>
          </a:xfrm>
        </p:spPr>
        <p:txBody>
          <a:bodyPr vert="horz" lIns="91440" tIns="45720" rIns="91440" bIns="45720" rtlCol="0" anchor="ctr">
            <a:normAutofit/>
          </a:bodyPr>
          <a:lstStyle/>
          <a:p>
            <a:pPr indent="-228600" defTabSz="914400"/>
            <a:endParaRPr lang="en-US" sz="3000">
              <a:solidFill>
                <a:srgbClr val="000000"/>
              </a:solidFill>
            </a:endParaRPr>
          </a:p>
        </p:txBody>
      </p:sp>
      <p:sp>
        <p:nvSpPr>
          <p:cNvPr id="4" name="Footer Placeholder 3">
            <a:extLst>
              <a:ext uri="{FF2B5EF4-FFF2-40B4-BE49-F238E27FC236}">
                <a16:creationId xmlns:a16="http://schemas.microsoft.com/office/drawing/2014/main" id="{D59465A4-9413-4845-9702-A1E5705D6EEA}"/>
              </a:ext>
            </a:extLst>
          </p:cNvPr>
          <p:cNvSpPr>
            <a:spLocks noGrp="1"/>
          </p:cNvSpPr>
          <p:nvPr>
            <p:ph type="ftr" sz="quarter" idx="11"/>
          </p:nvPr>
        </p:nvSpPr>
        <p:spPr>
          <a:xfrm>
            <a:off x="8304550" y="9335553"/>
            <a:ext cx="7934343" cy="471100"/>
          </a:xfrm>
        </p:spPr>
        <p:txBody>
          <a:bodyPr vert="horz" lIns="91440" tIns="45720" rIns="91440" bIns="45720" rtlCol="0" anchor="ctr">
            <a:normAutofit/>
          </a:bodyPr>
          <a:lstStyle/>
          <a:p>
            <a:pPr algn="r" defTabSz="914400">
              <a:spcAft>
                <a:spcPts val="600"/>
              </a:spcAft>
            </a:pPr>
            <a:r>
              <a:rPr lang="en-US" sz="1700" kern="1200">
                <a:solidFill>
                  <a:srgbClr val="898989"/>
                </a:solidFill>
                <a:latin typeface="+mn-lt"/>
                <a:ea typeface="+mn-ea"/>
                <a:cs typeface="+mn-cs"/>
              </a:rPr>
              <a:t>www.crawfordtech.com</a:t>
            </a:r>
          </a:p>
        </p:txBody>
      </p:sp>
      <p:sp>
        <p:nvSpPr>
          <p:cNvPr id="5" name="Slide Number Placeholder 4">
            <a:extLst>
              <a:ext uri="{FF2B5EF4-FFF2-40B4-BE49-F238E27FC236}">
                <a16:creationId xmlns:a16="http://schemas.microsoft.com/office/drawing/2014/main" id="{0B08A6F0-B7D0-4605-9156-7D01ADCBD202}"/>
              </a:ext>
            </a:extLst>
          </p:cNvPr>
          <p:cNvSpPr>
            <a:spLocks noGrp="1"/>
          </p:cNvSpPr>
          <p:nvPr>
            <p:ph type="sldNum" sz="quarter" idx="12"/>
          </p:nvPr>
        </p:nvSpPr>
        <p:spPr>
          <a:xfrm>
            <a:off x="16238895" y="9335553"/>
            <a:ext cx="856092" cy="471100"/>
          </a:xfrm>
        </p:spPr>
        <p:txBody>
          <a:bodyPr vert="horz" lIns="91440" tIns="45720" rIns="91440" bIns="45720" rtlCol="0" anchor="ctr">
            <a:normAutofit/>
          </a:bodyPr>
          <a:lstStyle/>
          <a:p>
            <a:pPr defTabSz="914400">
              <a:spcAft>
                <a:spcPts val="600"/>
              </a:spcAft>
            </a:pPr>
            <a:fld id="{C9F2E319-0919-499D-AD1F-7963255D1003}" type="slidenum">
              <a:rPr lang="en-US" sz="1700">
                <a:solidFill>
                  <a:srgbClr val="898989"/>
                </a:solidFill>
              </a:rPr>
              <a:pPr defTabSz="914400">
                <a:spcAft>
                  <a:spcPts val="600"/>
                </a:spcAft>
              </a:pPr>
              <a:t>33</a:t>
            </a:fld>
            <a:endParaRPr lang="en-US" sz="1700">
              <a:solidFill>
                <a:srgbClr val="898989"/>
              </a:solidFill>
            </a:endParaRPr>
          </a:p>
        </p:txBody>
      </p:sp>
    </p:spTree>
    <p:extLst>
      <p:ext uri="{BB962C8B-B14F-4D97-AF65-F5344CB8AC3E}">
        <p14:creationId xmlns:p14="http://schemas.microsoft.com/office/powerpoint/2010/main" val="3228097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90865D-27D4-4492-96AC-3CD16FBA960A}"/>
              </a:ext>
            </a:extLst>
          </p:cNvPr>
          <p:cNvSpPr>
            <a:spLocks noGrp="1"/>
          </p:cNvSpPr>
          <p:nvPr>
            <p:ph type="title"/>
          </p:nvPr>
        </p:nvSpPr>
        <p:spPr/>
        <p:txBody>
          <a:bodyPr/>
          <a:lstStyle/>
          <a:p>
            <a:r>
              <a:rPr lang="en-US" dirty="0"/>
              <a:t>Read Order</a:t>
            </a:r>
          </a:p>
        </p:txBody>
      </p:sp>
      <p:sp>
        <p:nvSpPr>
          <p:cNvPr id="2" name="Content Placeholder 1">
            <a:extLst>
              <a:ext uri="{FF2B5EF4-FFF2-40B4-BE49-F238E27FC236}">
                <a16:creationId xmlns:a16="http://schemas.microsoft.com/office/drawing/2014/main" id="{74B29CB7-8587-4281-8027-21BB1C144396}"/>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B4201E5D-B24C-4E6C-B5CD-F6A47999E8C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5385D53C-632F-4AA7-87F3-8780F5B256C9}"/>
              </a:ext>
              <a:ext uri="{C183D7F6-B498-43B3-948B-1728B52AA6E4}">
                <adec:decorative xmlns:adec="http://schemas.microsoft.com/office/drawing/2017/decorative" val="1"/>
              </a:ext>
            </a:extLst>
          </p:cNvPr>
          <p:cNvSpPr>
            <a:spLocks noGrp="1"/>
          </p:cNvSpPr>
          <p:nvPr>
            <p:ph type="sldNum" sz="quarter" idx="12"/>
          </p:nvPr>
        </p:nvSpPr>
        <p:spPr/>
        <p:txBody>
          <a:bodyPr/>
          <a:lstStyle/>
          <a:p>
            <a:fld id="{C9F2E319-0919-499D-AD1F-7963255D1003}" type="slidenum">
              <a:rPr lang="id-ID" smtClean="0"/>
              <a:pPr/>
              <a:t>34</a:t>
            </a:fld>
            <a:endParaRPr lang="id-ID" dirty="0"/>
          </a:p>
        </p:txBody>
      </p:sp>
      <p:pic>
        <p:nvPicPr>
          <p:cNvPr id="5122" name="Picture 2" descr="Image result for accessible pdf read order">
            <a:extLst>
              <a:ext uri="{FF2B5EF4-FFF2-40B4-BE49-F238E27FC236}">
                <a16:creationId xmlns:a16="http://schemas.microsoft.com/office/drawing/2014/main" id="{02DD0C76-ECF1-42B4-8252-9FC1BA625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020" y="2326016"/>
            <a:ext cx="10403305" cy="569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901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93E3DD-C675-4E74-891D-03C07898F311}"/>
              </a:ext>
            </a:extLst>
          </p:cNvPr>
          <p:cNvSpPr>
            <a:spLocks noGrp="1"/>
          </p:cNvSpPr>
          <p:nvPr>
            <p:ph type="title"/>
          </p:nvPr>
        </p:nvSpPr>
        <p:spPr>
          <a:xfrm>
            <a:off x="1257300" y="264677"/>
            <a:ext cx="15773400" cy="1988344"/>
          </a:xfrm>
        </p:spPr>
        <p:txBody>
          <a:bodyPr/>
          <a:lstStyle/>
          <a:p>
            <a:r>
              <a:rPr lang="en-US" dirty="0"/>
              <a:t>Contrast</a:t>
            </a:r>
          </a:p>
        </p:txBody>
      </p:sp>
      <p:sp>
        <p:nvSpPr>
          <p:cNvPr id="2" name="Content Placeholder 1">
            <a:extLst>
              <a:ext uri="{FF2B5EF4-FFF2-40B4-BE49-F238E27FC236}">
                <a16:creationId xmlns:a16="http://schemas.microsoft.com/office/drawing/2014/main" id="{A30DBCCD-5154-4665-B6AF-EA3FD581C452}"/>
              </a:ext>
              <a:ext uri="{C183D7F6-B498-43B3-948B-1728B52AA6E4}">
                <adec:decorative xmlns:adec="http://schemas.microsoft.com/office/drawing/2017/decorative" val="1"/>
              </a:ext>
            </a:extLst>
          </p:cNvPr>
          <p:cNvSpPr>
            <a:spLocks noGrp="1"/>
          </p:cNvSpPr>
          <p:nvPr>
            <p:ph idx="1"/>
          </p:nvPr>
        </p:nvSpPr>
        <p:spPr>
          <a:xfrm>
            <a:off x="1257300" y="2265175"/>
            <a:ext cx="15773400" cy="6880354"/>
          </a:xfrm>
        </p:spPr>
        <p:txBody>
          <a:bodyPr/>
          <a:lstStyle/>
          <a:p>
            <a:endParaRPr lang="en-US"/>
          </a:p>
        </p:txBody>
      </p:sp>
      <p:sp>
        <p:nvSpPr>
          <p:cNvPr id="4" name="Footer Placeholder 3">
            <a:extLst>
              <a:ext uri="{FF2B5EF4-FFF2-40B4-BE49-F238E27FC236}">
                <a16:creationId xmlns:a16="http://schemas.microsoft.com/office/drawing/2014/main" id="{92DA92F3-B868-4B31-B771-68E84A12E0FC}"/>
              </a:ext>
              <a:ext uri="{C183D7F6-B498-43B3-948B-1728B52AA6E4}">
                <adec:decorative xmlns:adec="http://schemas.microsoft.com/office/drawing/2017/decorative" val="1"/>
              </a:ext>
            </a:extLst>
          </p:cNvPr>
          <p:cNvSpPr>
            <a:spLocks noGrp="1"/>
          </p:cNvSpPr>
          <p:nvPr>
            <p:ph type="ftr" sz="quarter" idx="11"/>
          </p:nvPr>
        </p:nvSpPr>
        <p:spPr>
          <a:xfrm>
            <a:off x="6057900" y="9534526"/>
            <a:ext cx="6172200" cy="547688"/>
          </a:xfrm>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C8C83CFC-B31F-4105-94AB-22D1B9C1F72D}"/>
              </a:ext>
              <a:ext uri="{C183D7F6-B498-43B3-948B-1728B52AA6E4}">
                <adec:decorative xmlns:adec="http://schemas.microsoft.com/office/drawing/2017/decorative" val="1"/>
              </a:ext>
            </a:extLst>
          </p:cNvPr>
          <p:cNvSpPr>
            <a:spLocks noGrp="1"/>
          </p:cNvSpPr>
          <p:nvPr>
            <p:ph type="sldNum" sz="quarter" idx="12"/>
          </p:nvPr>
        </p:nvSpPr>
        <p:spPr>
          <a:xfrm>
            <a:off x="12915900" y="9534526"/>
            <a:ext cx="4114800" cy="547688"/>
          </a:xfrm>
        </p:spPr>
        <p:txBody>
          <a:bodyPr/>
          <a:lstStyle/>
          <a:p>
            <a:fld id="{C9F2E319-0919-499D-AD1F-7963255D1003}" type="slidenum">
              <a:rPr lang="id-ID" smtClean="0"/>
              <a:pPr/>
              <a:t>35</a:t>
            </a:fld>
            <a:endParaRPr lang="id-ID" dirty="0"/>
          </a:p>
        </p:txBody>
      </p:sp>
      <p:pic>
        <p:nvPicPr>
          <p:cNvPr id="4098" name="Picture 2" descr="Image result for bad contrast">
            <a:extLst>
              <a:ext uri="{FF2B5EF4-FFF2-40B4-BE49-F238E27FC236}">
                <a16:creationId xmlns:a16="http://schemas.microsoft.com/office/drawing/2014/main" id="{9BF4D320-D9CD-442A-B19B-BCA532ABA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47" y="1870911"/>
            <a:ext cx="15905747" cy="7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84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BCB55B-5D90-434A-B212-802284D7B516}"/>
              </a:ext>
            </a:extLst>
          </p:cNvPr>
          <p:cNvSpPr>
            <a:spLocks noGrp="1"/>
          </p:cNvSpPr>
          <p:nvPr>
            <p:ph type="title"/>
          </p:nvPr>
        </p:nvSpPr>
        <p:spPr>
          <a:xfrm>
            <a:off x="10119942" y="2675938"/>
            <a:ext cx="6967875" cy="4333671"/>
          </a:xfrm>
        </p:spPr>
        <p:txBody>
          <a:bodyPr vert="horz" lIns="91440" tIns="45720" rIns="91440" bIns="45720" rtlCol="0" anchor="b">
            <a:normAutofit/>
          </a:bodyPr>
          <a:lstStyle/>
          <a:p>
            <a:pPr defTabSz="914400"/>
            <a:r>
              <a:rPr lang="en-US" sz="6000">
                <a:solidFill>
                  <a:schemeClr val="tx1"/>
                </a:solidFill>
              </a:rPr>
              <a:t>Scanned Text</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259173" cy="10287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scanned text">
            <a:extLst>
              <a:ext uri="{FF2B5EF4-FFF2-40B4-BE49-F238E27FC236}">
                <a16:creationId xmlns:a16="http://schemas.microsoft.com/office/drawing/2014/main" id="{E89B4699-EFF3-4BEA-9B89-1B40F644AE1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334" b="5061"/>
          <a:stretch/>
        </p:blipFill>
        <p:spPr bwMode="auto">
          <a:xfrm>
            <a:off x="20" y="10"/>
            <a:ext cx="9036211" cy="10286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37960B6-9C86-4F34-ACA1-91A35CCEB38F}"/>
              </a:ext>
            </a:extLst>
          </p:cNvPr>
          <p:cNvSpPr>
            <a:spLocks noGrp="1"/>
          </p:cNvSpPr>
          <p:nvPr>
            <p:ph type="sldNum" sz="quarter" idx="12"/>
          </p:nvPr>
        </p:nvSpPr>
        <p:spPr>
          <a:xfrm>
            <a:off x="16504920" y="905256"/>
            <a:ext cx="822960" cy="822960"/>
          </a:xfrm>
          <a:prstGeom prst="ellipse">
            <a:avLst/>
          </a:prstGeom>
          <a:solidFill>
            <a:srgbClr val="7F7F7F"/>
          </a:solidFill>
        </p:spPr>
        <p:txBody>
          <a:bodyPr vert="horz" lIns="91440" tIns="45720" rIns="91440" bIns="45720" rtlCol="0" anchor="ctr">
            <a:normAutofit/>
          </a:bodyPr>
          <a:lstStyle/>
          <a:p>
            <a:pPr algn="ctr" defTabSz="914400">
              <a:spcAft>
                <a:spcPts val="600"/>
              </a:spcAft>
              <a:defRPr/>
            </a:pPr>
            <a:fld id="{C9F2E319-0919-499D-AD1F-7963255D1003}" type="slidenum">
              <a:rPr lang="en-US" sz="2300">
                <a:solidFill>
                  <a:srgbClr val="FFFFFF"/>
                </a:solidFill>
                <a:latin typeface="Calibri" panose="020F0502020204030204"/>
              </a:rPr>
              <a:pPr algn="ctr" defTabSz="914400">
                <a:spcAft>
                  <a:spcPts val="600"/>
                </a:spcAft>
                <a:defRPr/>
              </a:pPr>
              <a:t>36</a:t>
            </a:fld>
            <a:endParaRPr lang="en-US" sz="2300">
              <a:solidFill>
                <a:srgbClr val="FFFFFF"/>
              </a:solidFill>
              <a:latin typeface="Calibri" panose="020F0502020204030204"/>
            </a:endParaRPr>
          </a:p>
        </p:txBody>
      </p:sp>
      <p:sp>
        <p:nvSpPr>
          <p:cNvPr id="4" name="Footer Placeholder 3">
            <a:extLst>
              <a:ext uri="{FF2B5EF4-FFF2-40B4-BE49-F238E27FC236}">
                <a16:creationId xmlns:a16="http://schemas.microsoft.com/office/drawing/2014/main" id="{DAE1F4FD-D645-4D20-8A34-A76BE8515037}"/>
              </a:ext>
            </a:extLst>
          </p:cNvPr>
          <p:cNvSpPr>
            <a:spLocks noGrp="1"/>
          </p:cNvSpPr>
          <p:nvPr>
            <p:ph type="ftr" sz="quarter" idx="11"/>
          </p:nvPr>
        </p:nvSpPr>
        <p:spPr>
          <a:xfrm>
            <a:off x="10119939" y="9299446"/>
            <a:ext cx="6384979" cy="548640"/>
          </a:xfrm>
        </p:spPr>
        <p:txBody>
          <a:bodyPr vert="horz" lIns="91440" tIns="45720" rIns="91440" bIns="45720" rtlCol="0" anchor="ctr">
            <a:normAutofit/>
          </a:bodyPr>
          <a:lstStyle/>
          <a:p>
            <a:pPr algn="l" defTabSz="914400">
              <a:spcAft>
                <a:spcPts val="600"/>
              </a:spcAft>
              <a:defRPr/>
            </a:pPr>
            <a:r>
              <a:rPr lang="en-US" sz="1700" kern="1200">
                <a:solidFill>
                  <a:schemeClr val="tx1">
                    <a:alpha val="80000"/>
                  </a:schemeClr>
                </a:solidFill>
                <a:latin typeface="Calibri" panose="020F0502020204030204"/>
                <a:ea typeface="+mn-ea"/>
                <a:cs typeface="+mn-cs"/>
              </a:rPr>
              <a:t>www.crawfordtech.com</a:t>
            </a:r>
          </a:p>
        </p:txBody>
      </p:sp>
    </p:spTree>
    <p:extLst>
      <p:ext uri="{BB962C8B-B14F-4D97-AF65-F5344CB8AC3E}">
        <p14:creationId xmlns:p14="http://schemas.microsoft.com/office/powerpoint/2010/main" val="3775231023"/>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744471-2FC8-4A01-AD45-948259082210}"/>
              </a:ext>
            </a:extLst>
          </p:cNvPr>
          <p:cNvSpPr>
            <a:spLocks noGrp="1"/>
          </p:cNvSpPr>
          <p:nvPr>
            <p:ph type="title"/>
          </p:nvPr>
        </p:nvSpPr>
        <p:spPr>
          <a:xfrm>
            <a:off x="9980400" y="2094433"/>
            <a:ext cx="7509504" cy="1988345"/>
          </a:xfrm>
        </p:spPr>
        <p:txBody>
          <a:bodyPr vert="horz" lIns="91440" tIns="45720" rIns="91440" bIns="45720" rtlCol="0" anchor="ctr">
            <a:normAutofit/>
          </a:bodyPr>
          <a:lstStyle/>
          <a:p>
            <a:pPr defTabSz="914400"/>
            <a:r>
              <a:rPr lang="en-US" sz="4400" kern="1200">
                <a:solidFill>
                  <a:schemeClr val="tx1"/>
                </a:solidFill>
                <a:latin typeface="+mj-lt"/>
                <a:ea typeface="+mj-ea"/>
                <a:cs typeface="+mj-cs"/>
              </a:rPr>
              <a:t>Fillable Forms</a:t>
            </a:r>
          </a:p>
        </p:txBody>
      </p:sp>
      <p:sp>
        <p:nvSpPr>
          <p:cNvPr id="2054" name="Freeform: Shape 7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259173" cy="10287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5" name="Freeform: Shape 7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036231" cy="10287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Image result for fillable forms">
            <a:extLst>
              <a:ext uri="{FF2B5EF4-FFF2-40B4-BE49-F238E27FC236}">
                <a16:creationId xmlns:a16="http://schemas.microsoft.com/office/drawing/2014/main" id="{0188AE16-3F49-4E27-B5C0-8A62B1BC1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61" y="2312242"/>
            <a:ext cx="7483700" cy="420958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CD8AB17-5DC0-40B2-9141-C2A579F5295D}"/>
              </a:ext>
            </a:extLst>
          </p:cNvPr>
          <p:cNvSpPr>
            <a:spLocks noGrp="1"/>
          </p:cNvSpPr>
          <p:nvPr>
            <p:ph type="sldNum" sz="quarter" idx="12"/>
          </p:nvPr>
        </p:nvSpPr>
        <p:spPr>
          <a:xfrm>
            <a:off x="16500348" y="898987"/>
            <a:ext cx="822960" cy="822960"/>
          </a:xfrm>
          <a:prstGeom prst="ellipse">
            <a:avLst/>
          </a:prstGeom>
          <a:solidFill>
            <a:srgbClr val="634A47"/>
          </a:solidFill>
        </p:spPr>
        <p:txBody>
          <a:bodyPr vert="horz" lIns="91440" tIns="45720" rIns="91440" bIns="45720" rtlCol="0" anchor="ctr">
            <a:normAutofit/>
          </a:bodyPr>
          <a:lstStyle/>
          <a:p>
            <a:pPr algn="ctr" defTabSz="914400">
              <a:spcAft>
                <a:spcPts val="600"/>
              </a:spcAft>
            </a:pPr>
            <a:fld id="{C9F2E319-0919-499D-AD1F-7963255D1003}" type="slidenum">
              <a:rPr lang="en-US" sz="2300">
                <a:solidFill>
                  <a:srgbClr val="FFFFFF"/>
                </a:solidFill>
              </a:rPr>
              <a:pPr algn="ctr" defTabSz="914400">
                <a:spcAft>
                  <a:spcPts val="600"/>
                </a:spcAft>
              </a:pPr>
              <a:t>37</a:t>
            </a:fld>
            <a:endParaRPr lang="en-US" sz="2300">
              <a:solidFill>
                <a:srgbClr val="FFFFFF"/>
              </a:solidFill>
            </a:endParaRPr>
          </a:p>
        </p:txBody>
      </p:sp>
      <p:sp>
        <p:nvSpPr>
          <p:cNvPr id="2" name="Content Placeholder 1">
            <a:extLst>
              <a:ext uri="{FF2B5EF4-FFF2-40B4-BE49-F238E27FC236}">
                <a16:creationId xmlns:a16="http://schemas.microsoft.com/office/drawing/2014/main" id="{E7E6B7EF-AD97-4732-B506-689A3CD951A3}"/>
              </a:ext>
            </a:extLst>
          </p:cNvPr>
          <p:cNvSpPr>
            <a:spLocks noGrp="1"/>
          </p:cNvSpPr>
          <p:nvPr>
            <p:ph idx="1"/>
          </p:nvPr>
        </p:nvSpPr>
        <p:spPr>
          <a:xfrm>
            <a:off x="9987066" y="4307973"/>
            <a:ext cx="7509504" cy="4772526"/>
          </a:xfrm>
        </p:spPr>
        <p:txBody>
          <a:bodyPr vert="horz" lIns="91440" tIns="45720" rIns="91440" bIns="45720" rtlCol="0" anchor="t">
            <a:normAutofit/>
          </a:bodyPr>
          <a:lstStyle/>
          <a:p>
            <a:pPr indent="-228600" defTabSz="914400"/>
            <a:r>
              <a:rPr lang="en-US" sz="2700" dirty="0">
                <a:solidFill>
                  <a:schemeClr val="tx1"/>
                </a:solidFill>
              </a:rPr>
              <a:t>Hours of remediation</a:t>
            </a:r>
          </a:p>
          <a:p>
            <a:pPr indent="-228600" defTabSz="914400"/>
            <a:r>
              <a:rPr lang="en-US" sz="2700" dirty="0">
                <a:solidFill>
                  <a:schemeClr val="tx1"/>
                </a:solidFill>
              </a:rPr>
              <a:t>Very expensive</a:t>
            </a:r>
          </a:p>
        </p:txBody>
      </p:sp>
      <p:sp>
        <p:nvSpPr>
          <p:cNvPr id="4" name="Footer Placeholder 3">
            <a:extLst>
              <a:ext uri="{FF2B5EF4-FFF2-40B4-BE49-F238E27FC236}">
                <a16:creationId xmlns:a16="http://schemas.microsoft.com/office/drawing/2014/main" id="{74011B33-4218-4C38-8E28-3C936E643863}"/>
              </a:ext>
            </a:extLst>
          </p:cNvPr>
          <p:cNvSpPr>
            <a:spLocks noGrp="1"/>
          </p:cNvSpPr>
          <p:nvPr>
            <p:ph type="ftr" sz="quarter" idx="11"/>
          </p:nvPr>
        </p:nvSpPr>
        <p:spPr>
          <a:xfrm>
            <a:off x="9985759" y="9299448"/>
            <a:ext cx="7509504" cy="547687"/>
          </a:xfrm>
        </p:spPr>
        <p:txBody>
          <a:bodyPr vert="horz" lIns="91440" tIns="45720" rIns="91440" bIns="45720" rtlCol="0" anchor="ctr">
            <a:normAutofit/>
          </a:bodyPr>
          <a:lstStyle/>
          <a:p>
            <a:pPr algn="l" defTabSz="914400">
              <a:spcAft>
                <a:spcPts val="600"/>
              </a:spcAft>
            </a:pPr>
            <a:r>
              <a:rPr lang="en-US" sz="1700" kern="1200" dirty="0">
                <a:solidFill>
                  <a:schemeClr val="tx1">
                    <a:alpha val="80000"/>
                  </a:schemeClr>
                </a:solidFill>
                <a:latin typeface="+mn-lt"/>
                <a:ea typeface="+mn-ea"/>
                <a:cs typeface="+mn-cs"/>
              </a:rPr>
              <a:t>www.crawfordtech.com</a:t>
            </a:r>
          </a:p>
        </p:txBody>
      </p:sp>
    </p:spTree>
    <p:extLst>
      <p:ext uri="{BB962C8B-B14F-4D97-AF65-F5344CB8AC3E}">
        <p14:creationId xmlns:p14="http://schemas.microsoft.com/office/powerpoint/2010/main" val="1829958594"/>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Calibri" panose="020F0502020204030204" pitchFamily="34" charset="0"/>
              </a:rPr>
              <a:t>Template Remediation – High Volume Docs</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r>
              <a:rPr lang="en-US" dirty="0">
                <a:solidFill>
                  <a:schemeClr val="tx1">
                    <a:lumMod val="50000"/>
                    <a:lumOff val="50000"/>
                  </a:schemeClr>
                </a:solidFill>
              </a:rPr>
              <a:t> Visa / Mastercard</a:t>
            </a:r>
          </a:p>
          <a:p>
            <a:r>
              <a:rPr lang="en-US" dirty="0">
                <a:solidFill>
                  <a:schemeClr val="tx1">
                    <a:lumMod val="50000"/>
                    <a:lumOff val="50000"/>
                  </a:schemeClr>
                </a:solidFill>
              </a:rPr>
              <a:t>Telecom bills</a:t>
            </a:r>
          </a:p>
          <a:p>
            <a:r>
              <a:rPr lang="en-US" dirty="0">
                <a:solidFill>
                  <a:schemeClr val="tx1">
                    <a:lumMod val="50000"/>
                    <a:lumOff val="50000"/>
                  </a:schemeClr>
                </a:solidFill>
              </a:rPr>
              <a:t>Tax bills</a:t>
            </a:r>
          </a:p>
          <a:p>
            <a:r>
              <a:rPr lang="en-US" dirty="0">
                <a:solidFill>
                  <a:schemeClr val="tx1">
                    <a:lumMod val="50000"/>
                    <a:lumOff val="50000"/>
                  </a:schemeClr>
                </a:solidFill>
              </a:rPr>
              <a:t>Water bills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14173200" y="9534525"/>
            <a:ext cx="4114800" cy="547688"/>
          </a:xfrm>
          <a:prstGeom prst="rect">
            <a:avLst/>
          </a:prstGeom>
        </p:spPr>
        <p:txBody>
          <a:bodyPr/>
          <a:lstStyle/>
          <a:p>
            <a:fld id="{C9E3AFC7-270A-4247-83D7-4F2F6CE52981}" type="slidenum">
              <a:rPr lang="en-US" smtClean="0"/>
              <a:pPr/>
              <a:t>38</a:t>
            </a:fld>
            <a:endParaRPr lang="en-US" dirty="0"/>
          </a:p>
        </p:txBody>
      </p:sp>
      <p:pic>
        <p:nvPicPr>
          <p:cNvPr id="3076" name="Picture 4" descr="Image result for invoice">
            <a:extLst>
              <a:ext uri="{FF2B5EF4-FFF2-40B4-BE49-F238E27FC236}">
                <a16:creationId xmlns:a16="http://schemas.microsoft.com/office/drawing/2014/main" id="{D1C4DEA3-2B92-4DA2-A6A3-B5DE23D75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2245" y="3780030"/>
            <a:ext cx="8081042" cy="503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19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657600" y="2"/>
            <a:ext cx="12344400" cy="1081088"/>
          </a:xfrm>
        </p:spPr>
        <p:txBody>
          <a:bodyPr>
            <a:normAutofit/>
          </a:bodyPr>
          <a:lstStyle/>
          <a:p>
            <a:r>
              <a:rPr lang="en-US" sz="1200" dirty="0"/>
              <a:t>PRO Designer Screen Shot</a:t>
            </a:r>
          </a:p>
        </p:txBody>
      </p:sp>
      <p:grpSp>
        <p:nvGrpSpPr>
          <p:cNvPr id="7" name="Group 6" descr="Shows how documents can be tagged using automation by templates - shows a document from a print file before and a document after fully tagged to Accessible PDF." title="GUI - PRO Designer"/>
          <p:cNvGrpSpPr/>
          <p:nvPr/>
        </p:nvGrpSpPr>
        <p:grpSpPr>
          <a:xfrm>
            <a:off x="2743200" y="685802"/>
            <a:ext cx="12687300" cy="8159489"/>
            <a:chOff x="32657" y="1883830"/>
            <a:chExt cx="7652358" cy="4782724"/>
          </a:xfrm>
        </p:grpSpPr>
        <p:pic>
          <p:nvPicPr>
            <p:cNvPr id="8" name="Picture 7" descr="How to set up a template for Automated accessible documents for high volume remediation" title="PRO Designer screen Capture"/>
            <p:cNvPicPr>
              <a:picLocks noChangeAspect="1"/>
            </p:cNvPicPr>
            <p:nvPr/>
          </p:nvPicPr>
          <p:blipFill>
            <a:blip r:embed="rId3"/>
            <a:stretch>
              <a:fillRect/>
            </a:stretch>
          </p:blipFill>
          <p:spPr>
            <a:xfrm>
              <a:off x="32657" y="1883830"/>
              <a:ext cx="7652358" cy="4782724"/>
            </a:xfrm>
            <a:prstGeom prst="rect">
              <a:avLst/>
            </a:prstGeom>
            <a:ln>
              <a:solidFill>
                <a:schemeClr val="accent1"/>
              </a:solidFill>
            </a:ln>
          </p:spPr>
        </p:pic>
        <p:sp>
          <p:nvSpPr>
            <p:cNvPr id="9" name="Rectangle 8"/>
            <p:cNvSpPr/>
            <p:nvPr/>
          </p:nvSpPr>
          <p:spPr>
            <a:xfrm>
              <a:off x="4437739" y="2895600"/>
              <a:ext cx="720080" cy="36004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900">
                <a:solidFill>
                  <a:srgbClr val="FFFFFF"/>
                </a:solidFill>
              </a:endParaRPr>
            </a:p>
          </p:txBody>
        </p:sp>
      </p:grpSp>
      <p:sp>
        <p:nvSpPr>
          <p:cNvPr id="6" name="TextBox 5"/>
          <p:cNvSpPr txBox="1"/>
          <p:nvPr/>
        </p:nvSpPr>
        <p:spPr>
          <a:xfrm>
            <a:off x="16489385" y="9653220"/>
            <a:ext cx="1155822" cy="369332"/>
          </a:xfrm>
          <a:prstGeom prst="rect">
            <a:avLst/>
          </a:prstGeom>
          <a:noFill/>
        </p:spPr>
        <p:txBody>
          <a:bodyPr wrap="square" rtlCol="0">
            <a:spAutoFit/>
          </a:bodyPr>
          <a:lstStyle/>
          <a:p>
            <a:pPr algn="ctr"/>
            <a:r>
              <a:rPr lang="en-CA" sz="600" b="1" dirty="0">
                <a:solidFill>
                  <a:srgbClr val="FFFFFF"/>
                </a:solidFill>
              </a:rPr>
              <a:t>PTOCA</a:t>
            </a:r>
          </a:p>
          <a:p>
            <a:pPr algn="ctr"/>
            <a:r>
              <a:rPr lang="en-CA" sz="600" dirty="0">
                <a:solidFill>
                  <a:srgbClr val="FFFFFF"/>
                </a:solidFill>
              </a:rPr>
              <a:t>Presentation </a:t>
            </a:r>
            <a:r>
              <a:rPr lang="en-CA" sz="600" dirty="0" err="1">
                <a:solidFill>
                  <a:srgbClr val="FFFFFF"/>
                </a:solidFill>
              </a:rPr>
              <a:t>Tex</a:t>
            </a:r>
            <a:r>
              <a:rPr lang="en-CA" sz="600" dirty="0">
                <a:solidFill>
                  <a:srgbClr val="FFFFFF"/>
                </a:solidFill>
              </a:rPr>
              <a:t> Object Content Architecture</a:t>
            </a:r>
          </a:p>
        </p:txBody>
      </p:sp>
      <p:sp>
        <p:nvSpPr>
          <p:cNvPr id="2" name="Slide Number Placeholder 1"/>
          <p:cNvSpPr>
            <a:spLocks noGrp="1"/>
          </p:cNvSpPr>
          <p:nvPr>
            <p:ph type="sldNum" sz="quarter" idx="12"/>
          </p:nvPr>
        </p:nvSpPr>
        <p:spPr/>
        <p:txBody>
          <a:bodyPr/>
          <a:lstStyle/>
          <a:p>
            <a:fld id="{C9E3AFC7-270A-4247-83D7-4F2F6CE52981}" type="slidenum">
              <a:rPr lang="en-US" smtClean="0">
                <a:solidFill>
                  <a:srgbClr val="012169"/>
                </a:solidFill>
              </a:rPr>
              <a:pPr/>
              <a:t>39</a:t>
            </a:fld>
            <a:endParaRPr lang="en-US">
              <a:solidFill>
                <a:srgbClr val="012169"/>
              </a:solidFill>
            </a:endParaRPr>
          </a:p>
        </p:txBody>
      </p:sp>
    </p:spTree>
    <p:extLst>
      <p:ext uri="{BB962C8B-B14F-4D97-AF65-F5344CB8AC3E}">
        <p14:creationId xmlns:p14="http://schemas.microsoft.com/office/powerpoint/2010/main" val="327353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310F-8957-46B8-A5CB-64AE07EC5F56}"/>
              </a:ext>
            </a:extLst>
          </p:cNvPr>
          <p:cNvSpPr>
            <a:spLocks noGrp="1"/>
          </p:cNvSpPr>
          <p:nvPr>
            <p:ph type="title"/>
          </p:nvPr>
        </p:nvSpPr>
        <p:spPr/>
        <p:txBody>
          <a:bodyPr/>
          <a:lstStyle/>
          <a:p>
            <a:r>
              <a:rPr lang="en-US" dirty="0"/>
              <a:t>Rights for the Disabled</a:t>
            </a:r>
          </a:p>
        </p:txBody>
      </p:sp>
      <p:sp>
        <p:nvSpPr>
          <p:cNvPr id="3" name="Footer Placeholder 2">
            <a:extLst>
              <a:ext uri="{FF2B5EF4-FFF2-40B4-BE49-F238E27FC236}">
                <a16:creationId xmlns:a16="http://schemas.microsoft.com/office/drawing/2014/main" id="{A3993910-6CBF-46C3-BFA3-FBFD98674B01}"/>
              </a:ext>
            </a:extLst>
          </p:cNvPr>
          <p:cNvSpPr>
            <a:spLocks noGrp="1"/>
          </p:cNvSpPr>
          <p:nvPr>
            <p:ph type="ftr" sz="quarter" idx="11"/>
          </p:nvPr>
        </p:nvSpPr>
        <p:spPr/>
        <p:txBody>
          <a:bodyPr/>
          <a:lstStyle/>
          <a:p>
            <a:r>
              <a:rPr lang="en-US"/>
              <a:t>www.crawfordtech.com</a:t>
            </a:r>
            <a:endParaRPr lang="id-ID" dirty="0"/>
          </a:p>
        </p:txBody>
      </p:sp>
      <p:sp>
        <p:nvSpPr>
          <p:cNvPr id="4" name="Slide Number Placeholder 3">
            <a:extLst>
              <a:ext uri="{FF2B5EF4-FFF2-40B4-BE49-F238E27FC236}">
                <a16:creationId xmlns:a16="http://schemas.microsoft.com/office/drawing/2014/main" id="{59EAE667-6733-4794-A152-B2397843BBC9}"/>
              </a:ext>
            </a:extLst>
          </p:cNvPr>
          <p:cNvSpPr>
            <a:spLocks noGrp="1"/>
          </p:cNvSpPr>
          <p:nvPr>
            <p:ph type="sldNum" sz="quarter" idx="12"/>
          </p:nvPr>
        </p:nvSpPr>
        <p:spPr/>
        <p:txBody>
          <a:bodyPr/>
          <a:lstStyle/>
          <a:p>
            <a:fld id="{C9F2E319-0919-499D-AD1F-7963255D1003}" type="slidenum">
              <a:rPr lang="id-ID" smtClean="0"/>
              <a:t>4</a:t>
            </a:fld>
            <a:endParaRPr lang="id-ID"/>
          </a:p>
        </p:txBody>
      </p:sp>
      <p:pic>
        <p:nvPicPr>
          <p:cNvPr id="3074" name="Picture 2" descr="People gathered demanding rights for the disabled">
            <a:extLst>
              <a:ext uri="{FF2B5EF4-FFF2-40B4-BE49-F238E27FC236}">
                <a16:creationId xmlns:a16="http://schemas.microsoft.com/office/drawing/2014/main" id="{ED3D58A1-4678-4B4A-9210-F19514E68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3920"/>
            <a:ext cx="18288000" cy="1205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028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29815A-A66B-435D-B7A6-7D68601700C3}"/>
              </a:ext>
            </a:extLst>
          </p:cNvPr>
          <p:cNvSpPr>
            <a:spLocks noGrp="1"/>
          </p:cNvSpPr>
          <p:nvPr>
            <p:ph type="title"/>
          </p:nvPr>
        </p:nvSpPr>
        <p:spPr/>
        <p:txBody>
          <a:bodyPr>
            <a:normAutofit fontScale="90000"/>
          </a:bodyPr>
          <a:lstStyle/>
          <a:p>
            <a:r>
              <a:rPr lang="en-US" dirty="0"/>
              <a:t>Testing – Quality Assurance / Control</a:t>
            </a:r>
          </a:p>
        </p:txBody>
      </p:sp>
      <p:sp>
        <p:nvSpPr>
          <p:cNvPr id="2" name="Content Placeholder 1">
            <a:extLst>
              <a:ext uri="{FF2B5EF4-FFF2-40B4-BE49-F238E27FC236}">
                <a16:creationId xmlns:a16="http://schemas.microsoft.com/office/drawing/2014/main" id="{F061B2EC-B804-4688-AD61-C9C4791AE01D}"/>
              </a:ext>
              <a:ext uri="{C183D7F6-B498-43B3-948B-1728B52AA6E4}">
                <adec:decorative xmlns:adec="http://schemas.microsoft.com/office/drawing/2017/decorative" val="1"/>
              </a:ext>
            </a:extLst>
          </p:cNvPr>
          <p:cNvSpPr>
            <a:spLocks noGrp="1"/>
          </p:cNvSpPr>
          <p:nvPr>
            <p:ph idx="1"/>
          </p:nvPr>
        </p:nvSpPr>
        <p:spPr/>
        <p:txBody>
          <a:bodyPr>
            <a:normAutofit fontScale="92500" lnSpcReduction="10000"/>
          </a:bodyPr>
          <a:lstStyle/>
          <a:p>
            <a:r>
              <a:rPr lang="en-US" dirty="0"/>
              <a:t>Make sure you test your documents/web to be accessible</a:t>
            </a:r>
          </a:p>
          <a:p>
            <a:pPr lvl="1"/>
            <a:r>
              <a:rPr lang="en-US" dirty="0"/>
              <a:t>Conduent is under a huge lawsuit for making The State of California Parks reservation system.  Whistle blowers determined that the website was not accessible despite claims for full accessibility.</a:t>
            </a:r>
          </a:p>
          <a:p>
            <a:r>
              <a:rPr lang="en-US" dirty="0"/>
              <a:t>Don’t leave accessibility testing to the end</a:t>
            </a:r>
          </a:p>
          <a:p>
            <a:r>
              <a:rPr lang="en-US" dirty="0"/>
              <a:t>Assistive technology</a:t>
            </a:r>
          </a:p>
          <a:p>
            <a:r>
              <a:rPr lang="en-US" dirty="0"/>
              <a:t>Electronic testing – PAC 3.0, Adobe Acrobat PRO</a:t>
            </a:r>
          </a:p>
          <a:p>
            <a:r>
              <a:rPr lang="en-US" dirty="0"/>
              <a:t>Physical user testing – using Assistive Technologies</a:t>
            </a:r>
          </a:p>
          <a:p>
            <a:endParaRPr lang="en-US" dirty="0"/>
          </a:p>
          <a:p>
            <a:r>
              <a:rPr lang="en-US" dirty="0"/>
              <a:t>USEABILITY VS ACCESSIBILITY</a:t>
            </a:r>
          </a:p>
        </p:txBody>
      </p:sp>
      <p:sp>
        <p:nvSpPr>
          <p:cNvPr id="4" name="Footer Placeholder 3">
            <a:extLst>
              <a:ext uri="{FF2B5EF4-FFF2-40B4-BE49-F238E27FC236}">
                <a16:creationId xmlns:a16="http://schemas.microsoft.com/office/drawing/2014/main" id="{A5E20970-64D4-4634-80E3-2B86438DCC2D}"/>
              </a:ext>
              <a:ext uri="{C183D7F6-B498-43B3-948B-1728B52AA6E4}">
                <adec:decorative xmlns:adec="http://schemas.microsoft.com/office/drawing/2017/decorative" val="1"/>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44840F4F-E8BE-4780-B4F0-D299C3DB4C82}"/>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pPr/>
              <a:t>40</a:t>
            </a:fld>
            <a:endParaRPr lang="id-ID" dirty="0"/>
          </a:p>
        </p:txBody>
      </p:sp>
    </p:spTree>
    <p:extLst>
      <p:ext uri="{BB962C8B-B14F-4D97-AF65-F5344CB8AC3E}">
        <p14:creationId xmlns:p14="http://schemas.microsoft.com/office/powerpoint/2010/main" val="1110405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descr="AccessibilityNow Wheel showing solutions for generating various types of document accessibility formats from various types of documents">
            <a:extLst>
              <a:ext uri="{FF2B5EF4-FFF2-40B4-BE49-F238E27FC236}">
                <a16:creationId xmlns:a16="http://schemas.microsoft.com/office/drawing/2014/main" id="{489286E0-5082-49E3-9F44-1DE93542332A}"/>
              </a:ext>
            </a:extLst>
          </p:cNvPr>
          <p:cNvGrpSpPr/>
          <p:nvPr/>
        </p:nvGrpSpPr>
        <p:grpSpPr>
          <a:xfrm>
            <a:off x="5073806" y="393119"/>
            <a:ext cx="12932916" cy="9594845"/>
            <a:chOff x="5073806" y="393117"/>
            <a:chExt cx="12932916" cy="9594845"/>
          </a:xfrm>
        </p:grpSpPr>
        <p:grpSp>
          <p:nvGrpSpPr>
            <p:cNvPr id="5" name="Group 4">
              <a:extLst>
                <a:ext uri="{FF2B5EF4-FFF2-40B4-BE49-F238E27FC236}">
                  <a16:creationId xmlns:a16="http://schemas.microsoft.com/office/drawing/2014/main" id="{A8C63D43-A580-4C11-B07E-92E9E2A34718}"/>
                </a:ext>
              </a:extLst>
            </p:cNvPr>
            <p:cNvGrpSpPr/>
            <p:nvPr/>
          </p:nvGrpSpPr>
          <p:grpSpPr>
            <a:xfrm>
              <a:off x="5073806" y="393117"/>
              <a:ext cx="12932916" cy="9594845"/>
              <a:chOff x="4978268" y="487369"/>
              <a:chExt cx="12932916" cy="9594845"/>
            </a:xfrm>
          </p:grpSpPr>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C07CA97D-47F3-4160-92C2-028D7CD12F83}"/>
                      </a:ext>
                    </a:extLst>
                  </p:cNvPr>
                  <p:cNvGraphicFramePr/>
                  <p:nvPr/>
                </p:nvGraphicFramePr>
                <p:xfrm>
                  <a:off x="5248907" y="487369"/>
                  <a:ext cx="12226292" cy="959484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Chart 9">
                    <a:extLst>
                      <a:ext uri="{FF2B5EF4-FFF2-40B4-BE49-F238E27FC236}">
                        <a16:creationId xmlns:a16="http://schemas.microsoft.com/office/drawing/2014/main" id="{D8732109-E141-4E55-8CFD-4E73C74DF170}"/>
                      </a:ext>
                    </a:extLst>
                  </p:cNvPr>
                  <p:cNvPicPr>
                    <a:picLocks noGrp="1" noRot="1" noChangeAspect="1" noMove="1" noResize="1" noEditPoints="1" noAdjustHandles="1" noChangeArrowheads="1" noChangeShapeType="1"/>
                  </p:cNvPicPr>
                  <p:nvPr/>
                </p:nvPicPr>
                <p:blipFill>
                  <a:blip r:embed="rId5"/>
                  <a:stretch>
                    <a:fillRect/>
                  </a:stretch>
                </p:blipFill>
                <p:spPr>
                  <a:xfrm>
                    <a:off x="5344445" y="393117"/>
                    <a:ext cx="12226292" cy="9594845"/>
                  </a:xfrm>
                  <a:prstGeom prst="rect">
                    <a:avLst/>
                  </a:prstGeom>
                </p:spPr>
              </p:pic>
            </mc:Fallback>
          </mc:AlternateContent>
          <p:pic>
            <p:nvPicPr>
              <p:cNvPr id="8" name="Picture 7" descr="A close up of a logo&#10;&#10;Description automatically generated">
                <a:extLst>
                  <a:ext uri="{FF2B5EF4-FFF2-40B4-BE49-F238E27FC236}">
                    <a16:creationId xmlns:a16="http://schemas.microsoft.com/office/drawing/2014/main" id="{0BF93D38-0BC5-4299-BC57-9454B8E008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9179" y="734332"/>
                <a:ext cx="3043072" cy="491624"/>
              </a:xfrm>
              <a:prstGeom prst="rect">
                <a:avLst/>
              </a:prstGeom>
              <a:ln>
                <a:solidFill>
                  <a:srgbClr val="042066"/>
                </a:solidFill>
              </a:ln>
            </p:spPr>
          </p:pic>
          <p:pic>
            <p:nvPicPr>
              <p:cNvPr id="9" name="Picture 8" descr="A close up of a logo&#10;&#10;Description automatically generated">
                <a:extLst>
                  <a:ext uri="{FF2B5EF4-FFF2-40B4-BE49-F238E27FC236}">
                    <a16:creationId xmlns:a16="http://schemas.microsoft.com/office/drawing/2014/main" id="{B309D27B-077E-4FF3-BD91-F4959CE723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4441" y="2320711"/>
                <a:ext cx="2550611" cy="402728"/>
              </a:xfrm>
              <a:prstGeom prst="rect">
                <a:avLst/>
              </a:prstGeom>
              <a:ln>
                <a:solidFill>
                  <a:srgbClr val="042066"/>
                </a:solidFill>
              </a:ln>
            </p:spPr>
          </p:pic>
          <p:pic>
            <p:nvPicPr>
              <p:cNvPr id="10" name="Picture 9" descr="A close up of a logo&#10;&#10;Description automatically generated">
                <a:extLst>
                  <a:ext uri="{FF2B5EF4-FFF2-40B4-BE49-F238E27FC236}">
                    <a16:creationId xmlns:a16="http://schemas.microsoft.com/office/drawing/2014/main" id="{BB1BCE1E-0CB9-4D9C-98D8-8DA3BBC693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8268" y="4550163"/>
                <a:ext cx="2508632" cy="357927"/>
              </a:xfrm>
              <a:prstGeom prst="rect">
                <a:avLst/>
              </a:prstGeom>
              <a:ln>
                <a:solidFill>
                  <a:srgbClr val="042066"/>
                </a:solidFill>
              </a:ln>
            </p:spPr>
          </p:pic>
          <p:pic>
            <p:nvPicPr>
              <p:cNvPr id="11" name="Picture 10" descr="A close up of a logo&#10;&#10;Description automatically generated">
                <a:extLst>
                  <a:ext uri="{FF2B5EF4-FFF2-40B4-BE49-F238E27FC236}">
                    <a16:creationId xmlns:a16="http://schemas.microsoft.com/office/drawing/2014/main" id="{BA1F6BC9-C13C-4AAF-8C30-706C647E0E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28560" y="805222"/>
                <a:ext cx="2678418" cy="394219"/>
              </a:xfrm>
              <a:prstGeom prst="rect">
                <a:avLst/>
              </a:prstGeom>
              <a:ln>
                <a:solidFill>
                  <a:srgbClr val="042066"/>
                </a:solidFill>
              </a:ln>
            </p:spPr>
          </p:pic>
          <p:pic>
            <p:nvPicPr>
              <p:cNvPr id="12" name="Picture 11" descr="A close up of a logo&#10;&#10;Description automatically generated">
                <a:extLst>
                  <a:ext uri="{FF2B5EF4-FFF2-40B4-BE49-F238E27FC236}">
                    <a16:creationId xmlns:a16="http://schemas.microsoft.com/office/drawing/2014/main" id="{52866EB9-C2E7-48B8-AC19-9671135D7E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30836" y="9349095"/>
                <a:ext cx="2662434" cy="417247"/>
              </a:xfrm>
              <a:prstGeom prst="rect">
                <a:avLst/>
              </a:prstGeom>
              <a:ln>
                <a:solidFill>
                  <a:srgbClr val="042066"/>
                </a:solidFill>
              </a:ln>
            </p:spPr>
          </p:pic>
          <p:pic>
            <p:nvPicPr>
              <p:cNvPr id="13" name="Picture 12" descr="A close up of a logo&#10;&#10;Description automatically generated">
                <a:extLst>
                  <a:ext uri="{FF2B5EF4-FFF2-40B4-BE49-F238E27FC236}">
                    <a16:creationId xmlns:a16="http://schemas.microsoft.com/office/drawing/2014/main" id="{10EF6BCA-F69F-4D4D-97E8-5A64237BDAE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37052" y="6833268"/>
                <a:ext cx="2678418" cy="388039"/>
              </a:xfrm>
              <a:prstGeom prst="rect">
                <a:avLst/>
              </a:prstGeom>
              <a:ln>
                <a:solidFill>
                  <a:srgbClr val="042066"/>
                </a:solidFill>
              </a:ln>
            </p:spPr>
          </p:pic>
          <p:pic>
            <p:nvPicPr>
              <p:cNvPr id="14" name="Picture 13">
                <a:extLst>
                  <a:ext uri="{FF2B5EF4-FFF2-40B4-BE49-F238E27FC236}">
                    <a16:creationId xmlns:a16="http://schemas.microsoft.com/office/drawing/2014/main" id="{52243F13-A7C4-43E8-991F-DAA4983A3D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224094" y="2325820"/>
                <a:ext cx="2238022" cy="414449"/>
              </a:xfrm>
              <a:prstGeom prst="rect">
                <a:avLst/>
              </a:prstGeom>
              <a:ln>
                <a:solidFill>
                  <a:srgbClr val="042066"/>
                </a:solidFill>
              </a:ln>
            </p:spPr>
          </p:pic>
          <p:pic>
            <p:nvPicPr>
              <p:cNvPr id="15" name="Picture 14" descr="A close up of a logo&#10;&#10;Description automatically generated">
                <a:extLst>
                  <a:ext uri="{FF2B5EF4-FFF2-40B4-BE49-F238E27FC236}">
                    <a16:creationId xmlns:a16="http://schemas.microsoft.com/office/drawing/2014/main" id="{6E42EBDC-B1F1-4430-8C70-6F778E07543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115894" y="4431150"/>
                <a:ext cx="2795290" cy="366704"/>
              </a:xfrm>
              <a:prstGeom prst="rect">
                <a:avLst/>
              </a:prstGeom>
              <a:ln>
                <a:solidFill>
                  <a:srgbClr val="042066"/>
                </a:solidFill>
              </a:ln>
            </p:spPr>
          </p:pic>
          <p:pic>
            <p:nvPicPr>
              <p:cNvPr id="16" name="Picture 15" descr="A close up of a logo&#10;&#10;Description automatically generated">
                <a:extLst>
                  <a:ext uri="{FF2B5EF4-FFF2-40B4-BE49-F238E27FC236}">
                    <a16:creationId xmlns:a16="http://schemas.microsoft.com/office/drawing/2014/main" id="{5C5E6C18-4CC7-4CAC-9360-777E22FF4E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541998" y="8543543"/>
                <a:ext cx="2508632" cy="396183"/>
              </a:xfrm>
              <a:prstGeom prst="rect">
                <a:avLst/>
              </a:prstGeom>
              <a:ln>
                <a:solidFill>
                  <a:srgbClr val="042066"/>
                </a:solidFill>
              </a:ln>
            </p:spPr>
          </p:pic>
          <p:pic>
            <p:nvPicPr>
              <p:cNvPr id="17" name="Picture 16" descr="A close up of a logo&#10;&#10;Description automatically generated">
                <a:extLst>
                  <a:ext uri="{FF2B5EF4-FFF2-40B4-BE49-F238E27FC236}">
                    <a16:creationId xmlns:a16="http://schemas.microsoft.com/office/drawing/2014/main" id="{48C740EC-8D40-4DC7-80FD-95A97FDA5E4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76261" y="8642708"/>
                <a:ext cx="2779644" cy="410719"/>
              </a:xfrm>
              <a:prstGeom prst="rect">
                <a:avLst/>
              </a:prstGeom>
              <a:ln>
                <a:solidFill>
                  <a:srgbClr val="042066"/>
                </a:solidFill>
              </a:ln>
            </p:spPr>
          </p:pic>
        </p:grpSp>
        <p:pic>
          <p:nvPicPr>
            <p:cNvPr id="39" name="Picture 38" descr="A picture containing clipart&#10;&#10;Description automatically generated">
              <a:extLst>
                <a:ext uri="{FF2B5EF4-FFF2-40B4-BE49-F238E27FC236}">
                  <a16:creationId xmlns:a16="http://schemas.microsoft.com/office/drawing/2014/main" id="{917D986C-1D92-4549-9A03-CB72BBF4319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130254" y="6688301"/>
              <a:ext cx="2508632" cy="366107"/>
            </a:xfrm>
            <a:prstGeom prst="rect">
              <a:avLst/>
            </a:prstGeom>
            <a:ln>
              <a:solidFill>
                <a:schemeClr val="accent1"/>
              </a:solidFill>
            </a:ln>
          </p:spPr>
        </p:pic>
      </p:grpSp>
      <p:grpSp>
        <p:nvGrpSpPr>
          <p:cNvPr id="35" name="Group 34">
            <a:extLst>
              <a:ext uri="{FF2B5EF4-FFF2-40B4-BE49-F238E27FC236}">
                <a16:creationId xmlns:a16="http://schemas.microsoft.com/office/drawing/2014/main" id="{D9C23196-27FF-4C3B-95CB-009E0370D664}"/>
              </a:ext>
              <a:ext uri="{C183D7F6-B498-43B3-948B-1728B52AA6E4}">
                <adec:decorative xmlns:adec="http://schemas.microsoft.com/office/drawing/2017/decorative" val="1"/>
              </a:ext>
            </a:extLst>
          </p:cNvPr>
          <p:cNvGrpSpPr/>
          <p:nvPr/>
        </p:nvGrpSpPr>
        <p:grpSpPr>
          <a:xfrm>
            <a:off x="7844536" y="1590469"/>
            <a:ext cx="7226114" cy="7200143"/>
            <a:chOff x="7844534" y="1590468"/>
            <a:chExt cx="7226113" cy="7200142"/>
          </a:xfrm>
        </p:grpSpPr>
        <p:pic>
          <p:nvPicPr>
            <p:cNvPr id="34" name="Picture 33" descr="A picture containing electronics, compact disk&#10;&#10;Description automatically generated">
              <a:extLst>
                <a:ext uri="{FF2B5EF4-FFF2-40B4-BE49-F238E27FC236}">
                  <a16:creationId xmlns:a16="http://schemas.microsoft.com/office/drawing/2014/main" id="{D35F8002-8652-48DE-A4E2-97393D060625}"/>
                </a:ext>
              </a:extLst>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4534" y="1590468"/>
              <a:ext cx="7226113" cy="7200142"/>
            </a:xfrm>
            <a:prstGeom prst="rect">
              <a:avLst/>
            </a:prstGeom>
          </p:spPr>
        </p:pic>
        <p:sp>
          <p:nvSpPr>
            <p:cNvPr id="6" name="TextBox 5">
              <a:extLst>
                <a:ext uri="{FF2B5EF4-FFF2-40B4-BE49-F238E27FC236}">
                  <a16:creationId xmlns:a16="http://schemas.microsoft.com/office/drawing/2014/main" id="{C347E64F-E104-48C7-82F7-0569F7E6BFCF}"/>
                </a:ext>
              </a:extLst>
            </p:cNvPr>
            <p:cNvSpPr txBox="1"/>
            <p:nvPr/>
          </p:nvSpPr>
          <p:spPr>
            <a:xfrm>
              <a:off x="10367046" y="2511706"/>
              <a:ext cx="2248639" cy="523348"/>
            </a:xfrm>
            <a:prstGeom prst="rect">
              <a:avLst/>
            </a:prstGeom>
            <a:noFill/>
          </p:spPr>
          <p:txBody>
            <a:bodyPr wrap="square" rtlCol="0">
              <a:spAutoFit/>
            </a:bodyPr>
            <a:lstStyle/>
            <a:p>
              <a:pPr defTabSz="1371371"/>
              <a:r>
                <a:rPr lang="en-US" sz="2801" b="1" dirty="0">
                  <a:solidFill>
                    <a:prstClr val="white"/>
                  </a:solidFill>
                  <a:latin typeface="Calibri"/>
                </a:rPr>
                <a:t>Transactional</a:t>
              </a:r>
            </a:p>
          </p:txBody>
        </p:sp>
        <p:sp>
          <p:nvSpPr>
            <p:cNvPr id="36" name="TextBox 35">
              <a:extLst>
                <a:ext uri="{FF2B5EF4-FFF2-40B4-BE49-F238E27FC236}">
                  <a16:creationId xmlns:a16="http://schemas.microsoft.com/office/drawing/2014/main" id="{E01A27F1-48C3-4C40-8CA2-2208EA774907}"/>
                </a:ext>
              </a:extLst>
            </p:cNvPr>
            <p:cNvSpPr txBox="1"/>
            <p:nvPr/>
          </p:nvSpPr>
          <p:spPr>
            <a:xfrm>
              <a:off x="10967163" y="7419406"/>
              <a:ext cx="2238022" cy="523348"/>
            </a:xfrm>
            <a:prstGeom prst="rect">
              <a:avLst/>
            </a:prstGeom>
            <a:noFill/>
          </p:spPr>
          <p:txBody>
            <a:bodyPr wrap="square" rtlCol="0">
              <a:spAutoFit/>
            </a:bodyPr>
            <a:lstStyle/>
            <a:p>
              <a:pPr defTabSz="1371371"/>
              <a:r>
                <a:rPr lang="en-US" sz="2801" b="1" dirty="0">
                  <a:solidFill>
                    <a:prstClr val="white"/>
                  </a:solidFill>
                  <a:latin typeface="Calibri"/>
                </a:rPr>
                <a:t>Static</a:t>
              </a:r>
            </a:p>
          </p:txBody>
        </p:sp>
      </p:grpSp>
      <p:pic>
        <p:nvPicPr>
          <p:cNvPr id="23" name="Picture 22">
            <a:extLst>
              <a:ext uri="{FF2B5EF4-FFF2-40B4-BE49-F238E27FC236}">
                <a16:creationId xmlns:a16="http://schemas.microsoft.com/office/drawing/2014/main" id="{5FDF1391-C3CC-4775-A47D-6E4D9BA9B37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10501076" y="4282409"/>
            <a:ext cx="1913034" cy="1913034"/>
          </a:xfrm>
          <a:prstGeom prst="rect">
            <a:avLst/>
          </a:prstGeom>
        </p:spPr>
      </p:pic>
      <p:grpSp>
        <p:nvGrpSpPr>
          <p:cNvPr id="24" name="Group 23">
            <a:extLst>
              <a:ext uri="{FF2B5EF4-FFF2-40B4-BE49-F238E27FC236}">
                <a16:creationId xmlns:a16="http://schemas.microsoft.com/office/drawing/2014/main" id="{B1D635D0-DC03-40AE-94A2-A41085238D00}"/>
              </a:ext>
              <a:ext uri="{C183D7F6-B498-43B3-948B-1728B52AA6E4}">
                <adec:decorative xmlns:adec="http://schemas.microsoft.com/office/drawing/2017/decorative" val="1"/>
              </a:ext>
            </a:extLst>
          </p:cNvPr>
          <p:cNvGrpSpPr/>
          <p:nvPr/>
        </p:nvGrpSpPr>
        <p:grpSpPr>
          <a:xfrm>
            <a:off x="8428643" y="3133901"/>
            <a:ext cx="6057900" cy="4210050"/>
            <a:chOff x="8333104" y="3228152"/>
            <a:chExt cx="6057900" cy="4210050"/>
          </a:xfrm>
        </p:grpSpPr>
        <mc:AlternateContent xmlns:mc="http://schemas.openxmlformats.org/markup-compatibility/2006" xmlns:cx1="http://schemas.microsoft.com/office/drawing/2015/9/8/chartex">
          <mc:Choice Requires="cx1">
            <p:graphicFrame>
              <p:nvGraphicFramePr>
                <p:cNvPr id="25" name="Chart 24">
                  <a:extLst>
                    <a:ext uri="{FF2B5EF4-FFF2-40B4-BE49-F238E27FC236}">
                      <a16:creationId xmlns:a16="http://schemas.microsoft.com/office/drawing/2014/main" id="{AB7EF37E-40B6-418D-BBC4-DD62E71B8BC0}"/>
                    </a:ext>
                  </a:extLst>
                </p:cNvPr>
                <p:cNvGraphicFramePr/>
                <p:nvPr/>
              </p:nvGraphicFramePr>
              <p:xfrm>
                <a:off x="8333104" y="3228152"/>
                <a:ext cx="6057900" cy="4210050"/>
              </p:xfrm>
              <a:graphic>
                <a:graphicData uri="http://schemas.microsoft.com/office/drawing/2014/chartex">
                  <cx:chart xmlns:cx="http://schemas.microsoft.com/office/drawing/2014/chartex" xmlns:r="http://schemas.openxmlformats.org/officeDocument/2006/relationships" r:id="rId19"/>
                </a:graphicData>
              </a:graphic>
            </p:graphicFrame>
          </mc:Choice>
          <mc:Fallback xmlns="">
            <p:pic>
              <p:nvPicPr>
                <p:cNvPr id="8" name="Chart 7">
                  <a:extLst>
                    <a:ext uri="{FF2B5EF4-FFF2-40B4-BE49-F238E27FC236}">
                      <a16:creationId xmlns:a16="http://schemas.microsoft.com/office/drawing/2014/main" id="{BAA48C68-C585-416D-8F96-F71AC982F820}"/>
                    </a:ext>
                  </a:extLst>
                </p:cNvPr>
                <p:cNvPicPr>
                  <a:picLocks noGrp="1" noRot="1" noChangeAspect="1" noMove="1" noResize="1" noEditPoints="1" noAdjustHandles="1" noChangeArrowheads="1" noChangeShapeType="1"/>
                </p:cNvPicPr>
                <p:nvPr/>
              </p:nvPicPr>
              <p:blipFill>
                <a:blip r:embed="rId21"/>
                <a:stretch>
                  <a:fillRect/>
                </a:stretch>
              </p:blipFill>
              <p:spPr>
                <a:xfrm>
                  <a:off x="8428642" y="3133900"/>
                  <a:ext cx="6057900" cy="4210050"/>
                </a:xfrm>
                <a:prstGeom prst="rect">
                  <a:avLst/>
                </a:prstGeom>
              </p:spPr>
            </p:pic>
          </mc:Fallback>
        </mc:AlternateContent>
        <p:pic>
          <p:nvPicPr>
            <p:cNvPr id="26" name="Picture 2" descr="Image result for accessible html5 image">
              <a:extLst>
                <a:ext uri="{FF2B5EF4-FFF2-40B4-BE49-F238E27FC236}">
                  <a16:creationId xmlns:a16="http://schemas.microsoft.com/office/drawing/2014/main" id="{C081A211-C756-4D3A-BF97-C4D18F8EFA3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1744473" y="3649729"/>
              <a:ext cx="768095" cy="7843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05202D8B-9323-4CFD-9C10-8DB0999809AA}"/>
                </a:ext>
              </a:extLst>
            </p:cNvPr>
            <p:cNvPicPr>
              <a:picLocks noChangeAspect="1"/>
            </p:cNvPicPr>
            <p:nvPr/>
          </p:nvPicPr>
          <p:blipFill>
            <a:blip r:embed="rId23"/>
            <a:stretch>
              <a:fillRect/>
            </a:stretch>
          </p:blipFill>
          <p:spPr>
            <a:xfrm>
              <a:off x="12512568" y="4910183"/>
              <a:ext cx="667642" cy="752874"/>
            </a:xfrm>
            <a:prstGeom prst="rect">
              <a:avLst/>
            </a:prstGeom>
            <a:ln>
              <a:noFill/>
            </a:ln>
          </p:spPr>
        </p:pic>
        <p:pic>
          <p:nvPicPr>
            <p:cNvPr id="28" name="Picture 27">
              <a:extLst>
                <a:ext uri="{FF2B5EF4-FFF2-40B4-BE49-F238E27FC236}">
                  <a16:creationId xmlns:a16="http://schemas.microsoft.com/office/drawing/2014/main" id="{FAFFC019-4920-40F3-B8BA-0A1A131A1130}"/>
                </a:ext>
              </a:extLst>
            </p:cNvPr>
            <p:cNvPicPr>
              <a:picLocks noChangeAspect="1"/>
            </p:cNvPicPr>
            <p:nvPr/>
          </p:nvPicPr>
          <p:blipFill>
            <a:blip r:embed="rId24"/>
            <a:stretch>
              <a:fillRect/>
            </a:stretch>
          </p:blipFill>
          <p:spPr>
            <a:xfrm>
              <a:off x="9512857" y="4869443"/>
              <a:ext cx="632548" cy="830696"/>
            </a:xfrm>
            <a:prstGeom prst="rect">
              <a:avLst/>
            </a:prstGeom>
            <a:ln>
              <a:noFill/>
            </a:ln>
          </p:spPr>
        </p:pic>
        <p:pic>
          <p:nvPicPr>
            <p:cNvPr id="29" name="Picture 28">
              <a:extLst>
                <a:ext uri="{FF2B5EF4-FFF2-40B4-BE49-F238E27FC236}">
                  <a16:creationId xmlns:a16="http://schemas.microsoft.com/office/drawing/2014/main" id="{72DEAB5F-05C6-4C61-8581-0CB76B7E936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813091" y="6326216"/>
              <a:ext cx="707058" cy="644853"/>
            </a:xfrm>
            <a:prstGeom prst="rect">
              <a:avLst/>
            </a:prstGeom>
            <a:ln>
              <a:noFill/>
            </a:ln>
          </p:spPr>
        </p:pic>
        <p:pic>
          <p:nvPicPr>
            <p:cNvPr id="30" name="Picture 29" descr="A close up of a sign&#10;&#10;Description automatically generated">
              <a:extLst>
                <a:ext uri="{FF2B5EF4-FFF2-40B4-BE49-F238E27FC236}">
                  <a16:creationId xmlns:a16="http://schemas.microsoft.com/office/drawing/2014/main" id="{D3733AA3-5A1F-4AC1-91DA-6B0880D0050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271509" y="6326217"/>
              <a:ext cx="644853" cy="644853"/>
            </a:xfrm>
            <a:prstGeom prst="rect">
              <a:avLst/>
            </a:prstGeom>
            <a:ln>
              <a:noFill/>
            </a:ln>
          </p:spPr>
        </p:pic>
        <p:pic>
          <p:nvPicPr>
            <p:cNvPr id="31" name="Picture 30" descr="A close up of a logo&#10;&#10;Description automatically generated">
              <a:extLst>
                <a:ext uri="{FF2B5EF4-FFF2-40B4-BE49-F238E27FC236}">
                  <a16:creationId xmlns:a16="http://schemas.microsoft.com/office/drawing/2014/main" id="{56E439EF-3C27-4FE3-B741-2478B893CC1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271509" y="3674268"/>
              <a:ext cx="600117" cy="735278"/>
            </a:xfrm>
            <a:prstGeom prst="rect">
              <a:avLst/>
            </a:prstGeom>
            <a:ln>
              <a:noFill/>
            </a:ln>
          </p:spPr>
        </p:pic>
      </p:grpSp>
      <p:sp>
        <p:nvSpPr>
          <p:cNvPr id="41" name="TextBox 40">
            <a:extLst>
              <a:ext uri="{FF2B5EF4-FFF2-40B4-BE49-F238E27FC236}">
                <a16:creationId xmlns:a16="http://schemas.microsoft.com/office/drawing/2014/main" id="{D64422BF-286C-409D-B626-F356F845BAB8}"/>
              </a:ext>
            </a:extLst>
          </p:cNvPr>
          <p:cNvSpPr txBox="1"/>
          <p:nvPr/>
        </p:nvSpPr>
        <p:spPr>
          <a:xfrm>
            <a:off x="151217" y="3110535"/>
            <a:ext cx="5274582" cy="4832477"/>
          </a:xfrm>
          <a:prstGeom prst="rect">
            <a:avLst/>
          </a:prstGeom>
          <a:noFill/>
        </p:spPr>
        <p:txBody>
          <a:bodyPr wrap="square" rtlCol="0">
            <a:spAutoFit/>
          </a:bodyPr>
          <a:lstStyle/>
          <a:p>
            <a:pPr algn="ctr" defTabSz="1371371"/>
            <a:r>
              <a:rPr lang="en-US" sz="3200" b="1" dirty="0">
                <a:solidFill>
                  <a:srgbClr val="586187"/>
                </a:solidFill>
                <a:latin typeface="Calibri"/>
              </a:rPr>
              <a:t>Achieve Accessibility Goals</a:t>
            </a:r>
          </a:p>
          <a:p>
            <a:pPr marL="457223" indent="-457223" defTabSz="1371371">
              <a:buFont typeface="Arial" panose="020B0604020202020204" pitchFamily="34" charset="0"/>
              <a:buChar char="•"/>
            </a:pPr>
            <a:r>
              <a:rPr lang="en-US" sz="2801" dirty="0">
                <a:solidFill>
                  <a:srgbClr val="586187"/>
                </a:solidFill>
                <a:latin typeface="Calibri"/>
              </a:rPr>
              <a:t>Comply with global regulations</a:t>
            </a:r>
          </a:p>
          <a:p>
            <a:pPr marL="1142909" lvl="1" indent="-457223" defTabSz="1371371">
              <a:buFont typeface="Arial" panose="020B0604020202020204" pitchFamily="34" charset="0"/>
              <a:buChar char="•"/>
            </a:pPr>
            <a:r>
              <a:rPr lang="en-US" sz="2400" dirty="0">
                <a:solidFill>
                  <a:prstClr val="black"/>
                </a:solidFill>
                <a:latin typeface="Calibri"/>
              </a:rPr>
              <a:t>Mitigate risk</a:t>
            </a:r>
          </a:p>
          <a:p>
            <a:pPr marL="1142909" lvl="1" indent="-457223" defTabSz="1371371">
              <a:buFont typeface="Arial" panose="020B0604020202020204" pitchFamily="34" charset="0"/>
              <a:buChar char="•"/>
            </a:pPr>
            <a:r>
              <a:rPr lang="en-US" sz="2400" dirty="0">
                <a:solidFill>
                  <a:prstClr val="black"/>
                </a:solidFill>
                <a:latin typeface="Calibri"/>
              </a:rPr>
              <a:t>Mitigate cost</a:t>
            </a:r>
          </a:p>
          <a:p>
            <a:pPr marL="1142909" lvl="1" indent="-457223" defTabSz="1371371">
              <a:buFont typeface="Arial" panose="020B0604020202020204" pitchFamily="34" charset="0"/>
              <a:buChar char="•"/>
            </a:pPr>
            <a:r>
              <a:rPr lang="en-US" sz="2400" dirty="0">
                <a:solidFill>
                  <a:prstClr val="black"/>
                </a:solidFill>
                <a:latin typeface="Calibri"/>
              </a:rPr>
              <a:t>Support all formats</a:t>
            </a:r>
          </a:p>
          <a:p>
            <a:pPr marL="457223" indent="-457223" defTabSz="1371371">
              <a:buFont typeface="Arial" panose="020B0604020202020204" pitchFamily="34" charset="0"/>
              <a:buChar char="•"/>
            </a:pPr>
            <a:r>
              <a:rPr lang="en-US" sz="2801" dirty="0">
                <a:solidFill>
                  <a:srgbClr val="586187"/>
                </a:solidFill>
                <a:latin typeface="Calibri"/>
              </a:rPr>
              <a:t>Meet customers’ A11y needs</a:t>
            </a:r>
          </a:p>
          <a:p>
            <a:pPr marL="1142909" lvl="1" indent="-457223" defTabSz="1371371">
              <a:buFont typeface="Arial" panose="020B0604020202020204" pitchFamily="34" charset="0"/>
              <a:buChar char="•"/>
            </a:pPr>
            <a:r>
              <a:rPr lang="en-US" sz="2400" dirty="0">
                <a:solidFill>
                  <a:prstClr val="black"/>
                </a:solidFill>
                <a:latin typeface="Calibri"/>
              </a:rPr>
              <a:t>Over 1.3 billion people globally</a:t>
            </a:r>
          </a:p>
          <a:p>
            <a:pPr marL="1142909" lvl="1" indent="-457223" defTabSz="1371371">
              <a:buFont typeface="Arial" panose="020B0604020202020204" pitchFamily="34" charset="0"/>
              <a:buChar char="•"/>
            </a:pPr>
            <a:r>
              <a:rPr lang="en-US" sz="2400" dirty="0">
                <a:solidFill>
                  <a:prstClr val="black"/>
                </a:solidFill>
                <a:latin typeface="Calibri"/>
              </a:rPr>
              <a:t>Right format, channel</a:t>
            </a:r>
          </a:p>
          <a:p>
            <a:pPr marL="1142909" lvl="1" indent="-457223" defTabSz="1371371">
              <a:buFont typeface="Arial" panose="020B0604020202020204" pitchFamily="34" charset="0"/>
              <a:buChar char="•"/>
            </a:pPr>
            <a:r>
              <a:rPr lang="en-US" sz="2400" dirty="0">
                <a:solidFill>
                  <a:prstClr val="black"/>
                </a:solidFill>
                <a:latin typeface="Calibri"/>
              </a:rPr>
              <a:t>Improve CX</a:t>
            </a:r>
          </a:p>
          <a:p>
            <a:pPr marL="457223" indent="-457223" defTabSz="1371371">
              <a:buFont typeface="Arial" panose="020B0604020202020204" pitchFamily="34" charset="0"/>
              <a:buChar char="•"/>
            </a:pPr>
            <a:r>
              <a:rPr lang="en-US" sz="2801" dirty="0">
                <a:solidFill>
                  <a:srgbClr val="586187"/>
                </a:solidFill>
                <a:latin typeface="Calibri"/>
              </a:rPr>
              <a:t>Timely and relevant</a:t>
            </a:r>
          </a:p>
          <a:p>
            <a:pPr marL="1142909" lvl="1" indent="-457223" defTabSz="1371371">
              <a:buFont typeface="Arial" panose="020B0604020202020204" pitchFamily="34" charset="0"/>
              <a:buChar char="•"/>
            </a:pPr>
            <a:r>
              <a:rPr lang="en-US" sz="2400" dirty="0">
                <a:solidFill>
                  <a:prstClr val="black"/>
                </a:solidFill>
                <a:latin typeface="Calibri"/>
              </a:rPr>
              <a:t>Automated</a:t>
            </a:r>
          </a:p>
          <a:p>
            <a:pPr marL="1142909" lvl="1" indent="-457223" defTabSz="1371371">
              <a:buFont typeface="Arial" panose="020B0604020202020204" pitchFamily="34" charset="0"/>
              <a:buChar char="•"/>
            </a:pPr>
            <a:r>
              <a:rPr lang="en-US" sz="2400" dirty="0">
                <a:solidFill>
                  <a:prstClr val="black"/>
                </a:solidFill>
                <a:latin typeface="Calibri"/>
              </a:rPr>
              <a:t>On demand</a:t>
            </a:r>
          </a:p>
        </p:txBody>
      </p:sp>
      <p:grpSp>
        <p:nvGrpSpPr>
          <p:cNvPr id="42" name="Group 41" descr="AccessibilityNow Logo">
            <a:extLst>
              <a:ext uri="{FF2B5EF4-FFF2-40B4-BE49-F238E27FC236}">
                <a16:creationId xmlns:a16="http://schemas.microsoft.com/office/drawing/2014/main" id="{B407300E-6F13-4334-8F54-81FBD0A3A1EA}"/>
              </a:ext>
            </a:extLst>
          </p:cNvPr>
          <p:cNvGrpSpPr/>
          <p:nvPr/>
        </p:nvGrpSpPr>
        <p:grpSpPr>
          <a:xfrm>
            <a:off x="0" y="393118"/>
            <a:ext cx="6747738" cy="1559489"/>
            <a:chOff x="0" y="412456"/>
            <a:chExt cx="6747738" cy="1559488"/>
          </a:xfrm>
        </p:grpSpPr>
        <p:pic>
          <p:nvPicPr>
            <p:cNvPr id="43" name="Picture 42">
              <a:extLst>
                <a:ext uri="{FF2B5EF4-FFF2-40B4-BE49-F238E27FC236}">
                  <a16:creationId xmlns:a16="http://schemas.microsoft.com/office/drawing/2014/main" id="{4D0FCD57-44A6-4372-B6BA-FBA3C21495DE}"/>
                </a:ext>
              </a:extLst>
            </p:cNvPr>
            <p:cNvPicPr>
              <a:picLocks noChangeAspect="1"/>
            </p:cNvPicPr>
            <p:nvPr/>
          </p:nvPicPr>
          <p:blipFill>
            <a:blip r:embed="rId28"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412456"/>
              <a:ext cx="6747738" cy="1559488"/>
            </a:xfrm>
            <a:prstGeom prst="rect">
              <a:avLst/>
            </a:prstGeom>
          </p:spPr>
        </p:pic>
        <p:sp>
          <p:nvSpPr>
            <p:cNvPr id="44" name="Rectangle 43">
              <a:extLst>
                <a:ext uri="{FF2B5EF4-FFF2-40B4-BE49-F238E27FC236}">
                  <a16:creationId xmlns:a16="http://schemas.microsoft.com/office/drawing/2014/main" id="{C46CB895-8150-4CFF-A57D-BB8DA4751365}"/>
                </a:ext>
              </a:extLst>
            </p:cNvPr>
            <p:cNvSpPr/>
            <p:nvPr/>
          </p:nvSpPr>
          <p:spPr>
            <a:xfrm>
              <a:off x="2051758" y="1433270"/>
              <a:ext cx="4145508" cy="28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71"/>
              <a:endParaRPr lang="en-US" sz="2599">
                <a:solidFill>
                  <a:prstClr val="white"/>
                </a:solidFill>
                <a:latin typeface="Calibri"/>
              </a:endParaRPr>
            </a:p>
          </p:txBody>
        </p:sp>
      </p:grpSp>
      <p:sp>
        <p:nvSpPr>
          <p:cNvPr id="2" name="Title 1">
            <a:extLst>
              <a:ext uri="{FF2B5EF4-FFF2-40B4-BE49-F238E27FC236}">
                <a16:creationId xmlns:a16="http://schemas.microsoft.com/office/drawing/2014/main" id="{7A9FD28E-E66E-4F06-9660-5D222C08B749}"/>
              </a:ext>
            </a:extLst>
          </p:cNvPr>
          <p:cNvSpPr>
            <a:spLocks noGrp="1"/>
          </p:cNvSpPr>
          <p:nvPr>
            <p:ph type="title" idx="4294967295"/>
          </p:nvPr>
        </p:nvSpPr>
        <p:spPr>
          <a:xfrm>
            <a:off x="1385385" y="1226636"/>
            <a:ext cx="4393223" cy="1404919"/>
          </a:xfrm>
        </p:spPr>
        <p:txBody>
          <a:bodyPr>
            <a:normAutofit/>
          </a:bodyPr>
          <a:lstStyle/>
          <a:p>
            <a:pPr defTabSz="1371371"/>
            <a:r>
              <a:rPr lang="en-US" sz="2000" b="1" dirty="0">
                <a:latin typeface="Calibri"/>
              </a:rPr>
              <a:t>Achieve Accessibility Goals</a:t>
            </a:r>
          </a:p>
        </p:txBody>
      </p:sp>
    </p:spTree>
    <p:extLst>
      <p:ext uri="{BB962C8B-B14F-4D97-AF65-F5344CB8AC3E}">
        <p14:creationId xmlns:p14="http://schemas.microsoft.com/office/powerpoint/2010/main" val="84039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heel(1)">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heel(1)">
                                      <p:cBhvr>
                                        <p:cTn id="22" dur="2000"/>
                                        <p:tgtEl>
                                          <p:spTgt spid="4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1">
                                            <p:txEl>
                                              <p:pRg st="0" end="0"/>
                                            </p:txEl>
                                          </p:spTgt>
                                        </p:tgtEl>
                                        <p:attrNameLst>
                                          <p:attrName>style.visibility</p:attrName>
                                        </p:attrNameLst>
                                      </p:cBhvr>
                                      <p:to>
                                        <p:strVal val="visible"/>
                                      </p:to>
                                    </p:set>
                                    <p:animEffect transition="in" filter="fade">
                                      <p:cBhvr>
                                        <p:cTn id="26" dur="500"/>
                                        <p:tgtEl>
                                          <p:spTgt spid="4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1000"/>
                                  </p:stCondLst>
                                  <p:childTnLst>
                                    <p:set>
                                      <p:cBhvr>
                                        <p:cTn id="30" dur="1" fill="hold">
                                          <p:stCondLst>
                                            <p:cond delay="0"/>
                                          </p:stCondLst>
                                        </p:cTn>
                                        <p:tgtEl>
                                          <p:spTgt spid="41">
                                            <p:txEl>
                                              <p:pRg st="1" end="1"/>
                                            </p:txEl>
                                          </p:spTgt>
                                        </p:tgtEl>
                                        <p:attrNameLst>
                                          <p:attrName>style.visibility</p:attrName>
                                        </p:attrNameLst>
                                      </p:cBhvr>
                                      <p:to>
                                        <p:strVal val="visible"/>
                                      </p:to>
                                    </p:set>
                                    <p:animEffect transition="in" filter="fade">
                                      <p:cBhvr>
                                        <p:cTn id="31" dur="500"/>
                                        <p:tgtEl>
                                          <p:spTgt spid="41">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xEl>
                                              <p:pRg st="2" end="2"/>
                                            </p:txEl>
                                          </p:spTgt>
                                        </p:tgtEl>
                                        <p:attrNameLst>
                                          <p:attrName>style.visibility</p:attrName>
                                        </p:attrNameLst>
                                      </p:cBhvr>
                                      <p:to>
                                        <p:strVal val="visible"/>
                                      </p:to>
                                    </p:set>
                                    <p:animEffect transition="in" filter="fade">
                                      <p:cBhvr>
                                        <p:cTn id="34" dur="500"/>
                                        <p:tgtEl>
                                          <p:spTgt spid="41">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xEl>
                                              <p:pRg st="3" end="3"/>
                                            </p:txEl>
                                          </p:spTgt>
                                        </p:tgtEl>
                                        <p:attrNameLst>
                                          <p:attrName>style.visibility</p:attrName>
                                        </p:attrNameLst>
                                      </p:cBhvr>
                                      <p:to>
                                        <p:strVal val="visible"/>
                                      </p:to>
                                    </p:set>
                                    <p:animEffect transition="in" filter="fade">
                                      <p:cBhvr>
                                        <p:cTn id="37" dur="500"/>
                                        <p:tgtEl>
                                          <p:spTgt spid="41">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xEl>
                                              <p:pRg st="4" end="4"/>
                                            </p:txEl>
                                          </p:spTgt>
                                        </p:tgtEl>
                                        <p:attrNameLst>
                                          <p:attrName>style.visibility</p:attrName>
                                        </p:attrNameLst>
                                      </p:cBhvr>
                                      <p:to>
                                        <p:strVal val="visible"/>
                                      </p:to>
                                    </p:set>
                                    <p:animEffect transition="in" filter="fade">
                                      <p:cBhvr>
                                        <p:cTn id="40" dur="500"/>
                                        <p:tgtEl>
                                          <p:spTgt spid="4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1">
                                            <p:txEl>
                                              <p:pRg st="5" end="5"/>
                                            </p:txEl>
                                          </p:spTgt>
                                        </p:tgtEl>
                                        <p:attrNameLst>
                                          <p:attrName>style.visibility</p:attrName>
                                        </p:attrNameLst>
                                      </p:cBhvr>
                                      <p:to>
                                        <p:strVal val="visible"/>
                                      </p:to>
                                    </p:set>
                                    <p:animEffect transition="in" filter="fade">
                                      <p:cBhvr>
                                        <p:cTn id="45" dur="500"/>
                                        <p:tgtEl>
                                          <p:spTgt spid="41">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xEl>
                                              <p:pRg st="6" end="6"/>
                                            </p:txEl>
                                          </p:spTgt>
                                        </p:tgtEl>
                                        <p:attrNameLst>
                                          <p:attrName>style.visibility</p:attrName>
                                        </p:attrNameLst>
                                      </p:cBhvr>
                                      <p:to>
                                        <p:strVal val="visible"/>
                                      </p:to>
                                    </p:set>
                                    <p:animEffect transition="in" filter="fade">
                                      <p:cBhvr>
                                        <p:cTn id="48" dur="500"/>
                                        <p:tgtEl>
                                          <p:spTgt spid="41">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1">
                                            <p:txEl>
                                              <p:pRg st="7" end="7"/>
                                            </p:txEl>
                                          </p:spTgt>
                                        </p:tgtEl>
                                        <p:attrNameLst>
                                          <p:attrName>style.visibility</p:attrName>
                                        </p:attrNameLst>
                                      </p:cBhvr>
                                      <p:to>
                                        <p:strVal val="visible"/>
                                      </p:to>
                                    </p:set>
                                    <p:animEffect transition="in" filter="fade">
                                      <p:cBhvr>
                                        <p:cTn id="51" dur="500"/>
                                        <p:tgtEl>
                                          <p:spTgt spid="41">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xEl>
                                              <p:pRg st="8" end="8"/>
                                            </p:txEl>
                                          </p:spTgt>
                                        </p:tgtEl>
                                        <p:attrNameLst>
                                          <p:attrName>style.visibility</p:attrName>
                                        </p:attrNameLst>
                                      </p:cBhvr>
                                      <p:to>
                                        <p:strVal val="visible"/>
                                      </p:to>
                                    </p:set>
                                    <p:animEffect transition="in" filter="fade">
                                      <p:cBhvr>
                                        <p:cTn id="54" dur="500"/>
                                        <p:tgtEl>
                                          <p:spTgt spid="41">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xEl>
                                              <p:pRg st="9" end="9"/>
                                            </p:txEl>
                                          </p:spTgt>
                                        </p:tgtEl>
                                        <p:attrNameLst>
                                          <p:attrName>style.visibility</p:attrName>
                                        </p:attrNameLst>
                                      </p:cBhvr>
                                      <p:to>
                                        <p:strVal val="visible"/>
                                      </p:to>
                                    </p:set>
                                    <p:animEffect transition="in" filter="fade">
                                      <p:cBhvr>
                                        <p:cTn id="59" dur="500"/>
                                        <p:tgtEl>
                                          <p:spTgt spid="41">
                                            <p:txEl>
                                              <p:pRg st="9" end="9"/>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xEl>
                                              <p:pRg st="10" end="10"/>
                                            </p:txEl>
                                          </p:spTgt>
                                        </p:tgtEl>
                                        <p:attrNameLst>
                                          <p:attrName>style.visibility</p:attrName>
                                        </p:attrNameLst>
                                      </p:cBhvr>
                                      <p:to>
                                        <p:strVal val="visible"/>
                                      </p:to>
                                    </p:set>
                                    <p:animEffect transition="in" filter="fade">
                                      <p:cBhvr>
                                        <p:cTn id="62" dur="500"/>
                                        <p:tgtEl>
                                          <p:spTgt spid="41">
                                            <p:txEl>
                                              <p:pRg st="10" end="1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xEl>
                                              <p:pRg st="11" end="11"/>
                                            </p:txEl>
                                          </p:spTgt>
                                        </p:tgtEl>
                                        <p:attrNameLst>
                                          <p:attrName>style.visibility</p:attrName>
                                        </p:attrNameLst>
                                      </p:cBhvr>
                                      <p:to>
                                        <p:strVal val="visible"/>
                                      </p:to>
                                    </p:set>
                                    <p:animEffect transition="in" filter="fade">
                                      <p:cBhvr>
                                        <p:cTn id="65" dur="500"/>
                                        <p:tgtEl>
                                          <p:spTgt spid="4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D7828-C01A-4741-B24A-4BD2C7CEE854}"/>
              </a:ext>
            </a:extLst>
          </p:cNvPr>
          <p:cNvSpPr txBox="1">
            <a:spLocks noGrp="1"/>
          </p:cNvSpPr>
          <p:nvPr>
            <p:ph type="title" idx="4294967295"/>
          </p:nvPr>
        </p:nvSpPr>
        <p:spPr>
          <a:xfrm>
            <a:off x="2268855" y="1143001"/>
            <a:ext cx="3314700" cy="11394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371302" rtl="0" eaLnBrk="1" fontAlgn="auto" latinLnBrk="0" hangingPunct="1">
              <a:lnSpc>
                <a:spcPct val="8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1D4288"/>
                </a:solidFill>
                <a:effectLst/>
                <a:uLnTx/>
                <a:uFillTx/>
                <a:latin typeface="+mn-lt"/>
                <a:ea typeface="+mn-ea"/>
                <a:cs typeface="+mn-cs"/>
              </a:rPr>
              <a:t>Crawford Technologies</a:t>
            </a:r>
          </a:p>
        </p:txBody>
      </p:sp>
      <p:sp>
        <p:nvSpPr>
          <p:cNvPr id="7" name="Rectangle 6">
            <a:extLst>
              <a:ext uri="{FF2B5EF4-FFF2-40B4-BE49-F238E27FC236}">
                <a16:creationId xmlns:a16="http://schemas.microsoft.com/office/drawing/2014/main" id="{F51D3AD8-96D7-4C3F-B534-6F904914523E}"/>
              </a:ext>
            </a:extLst>
          </p:cNvPr>
          <p:cNvSpPr/>
          <p:nvPr/>
        </p:nvSpPr>
        <p:spPr>
          <a:xfrm>
            <a:off x="2068685" y="2388620"/>
            <a:ext cx="3224160" cy="7153946"/>
          </a:xfrm>
          <a:prstGeom prst="rect">
            <a:avLst/>
          </a:prstGeom>
        </p:spPr>
        <p:txBody>
          <a:bodyPr wrap="square">
            <a:spAutoFit/>
          </a:bodyPr>
          <a:lstStyle/>
          <a:p>
            <a:pPr marL="428625" indent="-428625">
              <a:lnSpc>
                <a:spcPct val="120000"/>
              </a:lnSpc>
              <a:buFont typeface="Arial" panose="020B0604020202020204" pitchFamily="34" charset="0"/>
              <a:buChar char="•"/>
            </a:pPr>
            <a:r>
              <a:rPr lang="en-US" sz="2400" dirty="0">
                <a:solidFill>
                  <a:srgbClr val="000000"/>
                </a:solidFill>
                <a:latin typeface="+mj-lt"/>
                <a:cs typeface="Segoe UI Light" panose="020B0502040204020203" pitchFamily="34" charset="0"/>
              </a:rPr>
              <a:t>CrawfordTech is a global software company focused on helping enterprises output, digitize and deliver customer communications</a:t>
            </a:r>
          </a:p>
          <a:p>
            <a:pPr marL="428625" indent="-428625">
              <a:lnSpc>
                <a:spcPct val="120000"/>
              </a:lnSpc>
              <a:buFont typeface="Arial" panose="020B0604020202020204" pitchFamily="34" charset="0"/>
              <a:buChar char="•"/>
            </a:pPr>
            <a:r>
              <a:rPr lang="en-US" sz="2400" dirty="0">
                <a:solidFill>
                  <a:srgbClr val="000000"/>
                </a:solidFill>
                <a:latin typeface="+mj-lt"/>
                <a:cs typeface="Segoe UI Light" panose="020B0502040204020203" pitchFamily="34" charset="0"/>
              </a:rPr>
              <a:t>Our portfolio and know-how span </a:t>
            </a:r>
            <a:br>
              <a:rPr lang="en-US" sz="2400" dirty="0">
                <a:solidFill>
                  <a:srgbClr val="000000"/>
                </a:solidFill>
                <a:latin typeface="+mj-lt"/>
                <a:cs typeface="Segoe UI Light" panose="020B0502040204020203" pitchFamily="34" charset="0"/>
              </a:rPr>
            </a:br>
            <a:r>
              <a:rPr lang="en-US" sz="2400" dirty="0">
                <a:solidFill>
                  <a:srgbClr val="000000"/>
                </a:solidFill>
                <a:latin typeface="+mj-lt"/>
                <a:cs typeface="Segoe UI Light" panose="020B0502040204020203" pitchFamily="34" charset="0"/>
              </a:rPr>
              <a:t>the intersection of digital output, content </a:t>
            </a:r>
            <a:br>
              <a:rPr lang="en-US" sz="2400" dirty="0">
                <a:solidFill>
                  <a:srgbClr val="000000"/>
                </a:solidFill>
                <a:latin typeface="+mj-lt"/>
                <a:cs typeface="Segoe UI Light" panose="020B0502040204020203" pitchFamily="34" charset="0"/>
              </a:rPr>
            </a:br>
            <a:r>
              <a:rPr lang="en-US" sz="2400" dirty="0">
                <a:solidFill>
                  <a:srgbClr val="000000"/>
                </a:solidFill>
                <a:latin typeface="+mj-lt"/>
                <a:cs typeface="Segoe UI Light" panose="020B0502040204020203" pitchFamily="34" charset="0"/>
              </a:rPr>
              <a:t>management and analytics applications</a:t>
            </a:r>
          </a:p>
          <a:p>
            <a:pPr marL="428625" indent="-428625">
              <a:lnSpc>
                <a:spcPct val="120000"/>
              </a:lnSpc>
              <a:buFont typeface="Arial" panose="020B0604020202020204" pitchFamily="34" charset="0"/>
              <a:buChar char="•"/>
            </a:pPr>
            <a:r>
              <a:rPr lang="en-US" sz="2400" b="1" dirty="0">
                <a:solidFill>
                  <a:srgbClr val="000000"/>
                </a:solidFill>
                <a:latin typeface="+mj-lt"/>
                <a:cs typeface="Segoe UI Light" panose="020B0502040204020203" pitchFamily="34" charset="0"/>
              </a:rPr>
              <a:t>“The work behind the workflow”</a:t>
            </a:r>
          </a:p>
        </p:txBody>
      </p:sp>
      <p:pic>
        <p:nvPicPr>
          <p:cNvPr id="8" name="Picture Placeholder 7" descr="Braille Image"/>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886" r="23886"/>
          <a:stretch>
            <a:fillRect/>
          </a:stretch>
        </p:blipFill>
        <p:spPr>
          <a:xfrm>
            <a:off x="5774875" y="1828800"/>
            <a:ext cx="3753191" cy="4914900"/>
          </a:xfrm>
        </p:spPr>
      </p:pic>
      <p:sp>
        <p:nvSpPr>
          <p:cNvPr id="11" name="TextBox 10">
            <a:extLst>
              <a:ext uri="{FF2B5EF4-FFF2-40B4-BE49-F238E27FC236}">
                <a16:creationId xmlns:a16="http://schemas.microsoft.com/office/drawing/2014/main" id="{1B2D7828-C01A-4741-B24A-4BD2C7CEE854}"/>
              </a:ext>
            </a:extLst>
          </p:cNvPr>
          <p:cNvSpPr txBox="1"/>
          <p:nvPr/>
        </p:nvSpPr>
        <p:spPr>
          <a:xfrm>
            <a:off x="6055533" y="6836741"/>
            <a:ext cx="3314700" cy="546625"/>
          </a:xfrm>
          <a:prstGeom prst="rect">
            <a:avLst/>
          </a:prstGeom>
          <a:noFill/>
        </p:spPr>
        <p:txBody>
          <a:bodyPr wrap="square" rtlCol="0">
            <a:spAutoFit/>
          </a:bodyPr>
          <a:lstStyle/>
          <a:p>
            <a:pPr algn="ctr">
              <a:lnSpc>
                <a:spcPct val="80000"/>
              </a:lnSpc>
            </a:pPr>
            <a:r>
              <a:rPr lang="en-US" sz="3600" b="1" dirty="0">
                <a:solidFill>
                  <a:srgbClr val="194792"/>
                </a:solidFill>
                <a:latin typeface="+mj-lt"/>
              </a:rPr>
              <a:t>Accessibility</a:t>
            </a:r>
          </a:p>
        </p:txBody>
      </p:sp>
      <p:sp>
        <p:nvSpPr>
          <p:cNvPr id="14" name="Rectangle 13">
            <a:extLst>
              <a:ext uri="{FF2B5EF4-FFF2-40B4-BE49-F238E27FC236}">
                <a16:creationId xmlns:a16="http://schemas.microsoft.com/office/drawing/2014/main" id="{F51D3AD8-96D7-4C3F-B534-6F904914523E}"/>
              </a:ext>
            </a:extLst>
          </p:cNvPr>
          <p:cNvSpPr/>
          <p:nvPr/>
        </p:nvSpPr>
        <p:spPr>
          <a:xfrm>
            <a:off x="5899300" y="7442494"/>
            <a:ext cx="3753191" cy="1392369"/>
          </a:xfrm>
          <a:prstGeom prst="rect">
            <a:avLst/>
          </a:prstGeom>
        </p:spPr>
        <p:txBody>
          <a:bodyPr wrap="square">
            <a:spAutoFit/>
          </a:bodyPr>
          <a:lstStyle/>
          <a:p>
            <a:pPr>
              <a:lnSpc>
                <a:spcPct val="120000"/>
              </a:lnSpc>
            </a:pPr>
            <a:r>
              <a:rPr lang="en-US" sz="2400" dirty="0">
                <a:solidFill>
                  <a:srgbClr val="000000"/>
                </a:solidFill>
                <a:latin typeface="+mj-lt"/>
                <a:cs typeface="Segoe UI Light" panose="020B0502040204020203" pitchFamily="34" charset="0"/>
              </a:rPr>
              <a:t>Software and services provider for accessibility strategies and solutions</a:t>
            </a:r>
          </a:p>
        </p:txBody>
      </p:sp>
      <p:pic>
        <p:nvPicPr>
          <p:cNvPr id="17" name="Picture Placeholder 17" descr="Tablet with information on it">
            <a:extLst>
              <a:ext uri="{FF2B5EF4-FFF2-40B4-BE49-F238E27FC236}">
                <a16:creationId xmlns:a16="http://schemas.microsoft.com/office/drawing/2014/main" id="{3698C0E0-A691-4387-8AAB-2330C824603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9705238" y="18288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pic>
      <p:sp>
        <p:nvSpPr>
          <p:cNvPr id="12" name="TextBox 11">
            <a:extLst>
              <a:ext uri="{FF2B5EF4-FFF2-40B4-BE49-F238E27FC236}">
                <a16:creationId xmlns:a16="http://schemas.microsoft.com/office/drawing/2014/main" id="{1B2D7828-C01A-4741-B24A-4BD2C7CEE854}"/>
              </a:ext>
            </a:extLst>
          </p:cNvPr>
          <p:cNvSpPr txBox="1"/>
          <p:nvPr/>
        </p:nvSpPr>
        <p:spPr>
          <a:xfrm>
            <a:off x="9852263" y="6836741"/>
            <a:ext cx="3522005" cy="546625"/>
          </a:xfrm>
          <a:prstGeom prst="rect">
            <a:avLst/>
          </a:prstGeom>
          <a:noFill/>
        </p:spPr>
        <p:txBody>
          <a:bodyPr wrap="square" rtlCol="0">
            <a:spAutoFit/>
          </a:bodyPr>
          <a:lstStyle/>
          <a:p>
            <a:pPr algn="ctr">
              <a:lnSpc>
                <a:spcPct val="80000"/>
              </a:lnSpc>
            </a:pPr>
            <a:r>
              <a:rPr lang="en-US" sz="3600" b="1" dirty="0">
                <a:solidFill>
                  <a:srgbClr val="194792"/>
                </a:solidFill>
                <a:latin typeface="+mj-lt"/>
              </a:rPr>
              <a:t>Content Services</a:t>
            </a:r>
          </a:p>
        </p:txBody>
      </p:sp>
      <p:sp>
        <p:nvSpPr>
          <p:cNvPr id="15" name="Rectangle 14">
            <a:extLst>
              <a:ext uri="{FF2B5EF4-FFF2-40B4-BE49-F238E27FC236}">
                <a16:creationId xmlns:a16="http://schemas.microsoft.com/office/drawing/2014/main" id="{F51D3AD8-96D7-4C3F-B534-6F904914523E}"/>
              </a:ext>
            </a:extLst>
          </p:cNvPr>
          <p:cNvSpPr/>
          <p:nvPr/>
        </p:nvSpPr>
        <p:spPr>
          <a:xfrm>
            <a:off x="9909413" y="7442493"/>
            <a:ext cx="3577590" cy="2278765"/>
          </a:xfrm>
          <a:prstGeom prst="rect">
            <a:avLst/>
          </a:prstGeom>
        </p:spPr>
        <p:txBody>
          <a:bodyPr wrap="square">
            <a:spAutoFit/>
          </a:bodyPr>
          <a:lstStyle/>
          <a:p>
            <a:pPr>
              <a:lnSpc>
                <a:spcPct val="120000"/>
              </a:lnSpc>
            </a:pPr>
            <a:r>
              <a:rPr lang="en-US" sz="2400" dirty="0">
                <a:solidFill>
                  <a:srgbClr val="000000"/>
                </a:solidFill>
                <a:latin typeface="+mj-lt"/>
                <a:cs typeface="Segoe UI Light" panose="020B0502040204020203" pitchFamily="34" charset="0"/>
              </a:rPr>
              <a:t>Optimizing content distribution strategy and</a:t>
            </a:r>
          </a:p>
          <a:p>
            <a:pPr>
              <a:lnSpc>
                <a:spcPct val="120000"/>
              </a:lnSpc>
            </a:pPr>
            <a:r>
              <a:rPr lang="en-US" sz="2400" dirty="0">
                <a:solidFill>
                  <a:srgbClr val="000000"/>
                </a:solidFill>
                <a:latin typeface="+mj-lt"/>
                <a:cs typeface="Segoe UI Light" panose="020B0502040204020203" pitchFamily="34" charset="0"/>
              </a:rPr>
              <a:t>delivering high-value customer communication archive solutions</a:t>
            </a:r>
          </a:p>
        </p:txBody>
      </p:sp>
      <p:pic>
        <p:nvPicPr>
          <p:cNvPr id="10" name="Picture Placeholder 9" descr="Depiction of enterprise workflow"/>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24552" r="24552"/>
          <a:stretch>
            <a:fillRect/>
          </a:stretch>
        </p:blipFill>
        <p:spPr>
          <a:xfrm>
            <a:off x="13656127" y="1828800"/>
            <a:ext cx="3753191" cy="4914900"/>
          </a:xfrm>
        </p:spPr>
      </p:pic>
      <p:sp>
        <p:nvSpPr>
          <p:cNvPr id="13" name="TextBox 12">
            <a:extLst>
              <a:ext uri="{FF2B5EF4-FFF2-40B4-BE49-F238E27FC236}">
                <a16:creationId xmlns:a16="http://schemas.microsoft.com/office/drawing/2014/main" id="{1B2D7828-C01A-4741-B24A-4BD2C7CEE854}"/>
              </a:ext>
            </a:extLst>
          </p:cNvPr>
          <p:cNvSpPr txBox="1"/>
          <p:nvPr/>
        </p:nvSpPr>
        <p:spPr>
          <a:xfrm>
            <a:off x="13656127" y="6836741"/>
            <a:ext cx="3753191" cy="546625"/>
          </a:xfrm>
          <a:prstGeom prst="rect">
            <a:avLst/>
          </a:prstGeom>
          <a:noFill/>
        </p:spPr>
        <p:txBody>
          <a:bodyPr wrap="square" rtlCol="0">
            <a:spAutoFit/>
          </a:bodyPr>
          <a:lstStyle/>
          <a:p>
            <a:pPr algn="ctr">
              <a:lnSpc>
                <a:spcPct val="80000"/>
              </a:lnSpc>
            </a:pPr>
            <a:r>
              <a:rPr lang="en-US" sz="3600" b="1" dirty="0">
                <a:solidFill>
                  <a:srgbClr val="194792"/>
                </a:solidFill>
                <a:latin typeface="+mj-lt"/>
              </a:rPr>
              <a:t>Enterprise Output</a:t>
            </a:r>
          </a:p>
        </p:txBody>
      </p:sp>
      <p:sp>
        <p:nvSpPr>
          <p:cNvPr id="16" name="Rectangle 15">
            <a:extLst>
              <a:ext uri="{FF2B5EF4-FFF2-40B4-BE49-F238E27FC236}">
                <a16:creationId xmlns:a16="http://schemas.microsoft.com/office/drawing/2014/main" id="{F51D3AD8-96D7-4C3F-B534-6F904914523E}"/>
              </a:ext>
            </a:extLst>
          </p:cNvPr>
          <p:cNvSpPr/>
          <p:nvPr/>
        </p:nvSpPr>
        <p:spPr>
          <a:xfrm>
            <a:off x="13743926" y="7442494"/>
            <a:ext cx="3577590" cy="1392369"/>
          </a:xfrm>
          <a:prstGeom prst="rect">
            <a:avLst/>
          </a:prstGeom>
        </p:spPr>
        <p:txBody>
          <a:bodyPr wrap="square">
            <a:spAutoFit/>
          </a:bodyPr>
          <a:lstStyle/>
          <a:p>
            <a:pPr>
              <a:lnSpc>
                <a:spcPct val="120000"/>
              </a:lnSpc>
            </a:pPr>
            <a:r>
              <a:rPr lang="en-US" sz="2400" dirty="0">
                <a:solidFill>
                  <a:srgbClr val="000000"/>
                </a:solidFill>
                <a:latin typeface="+mj-lt"/>
                <a:cs typeface="Segoe UI Light" panose="020B0502040204020203" pitchFamily="34" charset="0"/>
              </a:rPr>
              <a:t>Transforming and optimizing workflows for all output processes</a:t>
            </a:r>
          </a:p>
        </p:txBody>
      </p:sp>
    </p:spTree>
    <p:extLst>
      <p:ext uri="{BB962C8B-B14F-4D97-AF65-F5344CB8AC3E}">
        <p14:creationId xmlns:p14="http://schemas.microsoft.com/office/powerpoint/2010/main" val="419288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3200400" y="2659224"/>
            <a:ext cx="12344400" cy="108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baseline="0"/>
            </a:lvl1pPr>
          </a:lstStyle>
          <a:p>
            <a:pPr marL="0" marR="0" lvl="0" indent="0" algn="l" defTabSz="1371302" rtl="0" eaLnBrk="1" fontAlgn="auto" latinLnBrk="0" hangingPunct="1">
              <a:lnSpc>
                <a:spcPct val="100000"/>
              </a:lnSpc>
              <a:spcBef>
                <a:spcPct val="0"/>
              </a:spcBef>
              <a:spcAft>
                <a:spcPts val="0"/>
              </a:spcAft>
              <a:buClrTx/>
              <a:buSzTx/>
              <a:buFontTx/>
              <a:buNone/>
              <a:tabLst/>
              <a:defRPr/>
            </a:pPr>
            <a:r>
              <a:rPr kumimoji="0" lang="en-CA" sz="60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Learn More</a:t>
            </a:r>
            <a:endParaRPr kumimoji="0" lang="en-US" sz="60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
        <p:nvSpPr>
          <p:cNvPr id="9" name="TextBox 8"/>
          <p:cNvSpPr txBox="1"/>
          <p:nvPr/>
        </p:nvSpPr>
        <p:spPr>
          <a:xfrm>
            <a:off x="3323928" y="4063380"/>
            <a:ext cx="11970852" cy="2308324"/>
          </a:xfrm>
          <a:prstGeom prst="rect">
            <a:avLst/>
          </a:prstGeom>
          <a:noFill/>
        </p:spPr>
        <p:txBody>
          <a:bodyPr wrap="square" rtlCol="0">
            <a:spAutoFit/>
          </a:bodyPr>
          <a:lstStyle/>
          <a:p>
            <a:r>
              <a:rPr lang="en-GB" sz="3600" dirty="0">
                <a:latin typeface="Arial Narrow" pitchFamily="34" charset="0"/>
              </a:rPr>
              <a:t>Find us on Facebook, LinkedIn, Twitter and Google+</a:t>
            </a:r>
            <a:br>
              <a:rPr lang="en-GB" sz="3600" dirty="0">
                <a:latin typeface="Arial Narrow" pitchFamily="34" charset="0"/>
              </a:rPr>
            </a:br>
            <a:r>
              <a:rPr lang="en-GB" sz="3600" dirty="0">
                <a:latin typeface="Arial" pitchFamily="34" charset="0"/>
                <a:cs typeface="Arial" pitchFamily="34" charset="0"/>
              </a:rPr>
              <a:t>Visit: </a:t>
            </a:r>
            <a:r>
              <a:rPr lang="en-GB" sz="3600" b="1" dirty="0">
                <a:latin typeface="Arial Narrow" pitchFamily="34" charset="0"/>
                <a:hlinkClick r:id="rId2" tooltip="Crawford Tech website"/>
              </a:rPr>
              <a:t>www.crawfordtech.com</a:t>
            </a:r>
            <a:r>
              <a:rPr lang="en-GB" sz="3600" dirty="0">
                <a:latin typeface="Arial Narrow" pitchFamily="34" charset="0"/>
              </a:rPr>
              <a:t> or </a:t>
            </a:r>
            <a:br>
              <a:rPr lang="en-GB" sz="3600" dirty="0">
                <a:latin typeface="Arial Narrow" pitchFamily="34" charset="0"/>
              </a:rPr>
            </a:br>
            <a:r>
              <a:rPr lang="en-GB" sz="3600" dirty="0">
                <a:latin typeface="Arial" pitchFamily="34" charset="0"/>
                <a:cs typeface="Arial" pitchFamily="34" charset="0"/>
              </a:rPr>
              <a:t>e-mail: </a:t>
            </a:r>
            <a:r>
              <a:rPr lang="en-GB" sz="3600" b="1" dirty="0">
                <a:latin typeface="Arial Narrow" pitchFamily="34" charset="0"/>
                <a:cs typeface="Arial" pitchFamily="34" charset="0"/>
                <a:hlinkClick r:id="rId3" tooltip="Matt's email"/>
              </a:rPr>
              <a:t>dquon@crawfordtech.com</a:t>
            </a:r>
            <a:endParaRPr lang="en-GB" sz="3600" b="1" dirty="0">
              <a:latin typeface="Arial Narrow" pitchFamily="34" charset="0"/>
            </a:endParaRPr>
          </a:p>
          <a:p>
            <a:r>
              <a:rPr lang="en-GB" sz="3600" dirty="0">
                <a:latin typeface="Arial" pitchFamily="34" charset="0"/>
                <a:cs typeface="Arial" pitchFamily="34" charset="0"/>
              </a:rPr>
              <a:t>Phone: </a:t>
            </a:r>
            <a:r>
              <a:rPr lang="en-GB" sz="3600" b="1" dirty="0">
                <a:latin typeface="Arial" pitchFamily="34" charset="0"/>
                <a:cs typeface="Arial" pitchFamily="34" charset="0"/>
              </a:rPr>
              <a:t>647-928-9008</a:t>
            </a:r>
          </a:p>
        </p:txBody>
      </p:sp>
      <p:pic>
        <p:nvPicPr>
          <p:cNvPr id="8" name="Picture 2" descr="Find us on Facebook, Linkedin, Twitter" title="Find us on Facebook, Linkedin, Twitte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29902" y="7772400"/>
            <a:ext cx="4245989" cy="10801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Slide Number Placeholder 6"/>
          <p:cNvSpPr>
            <a:spLocks noGrp="1"/>
          </p:cNvSpPr>
          <p:nvPr>
            <p:ph type="sldNum" sz="quarter" idx="12"/>
          </p:nvPr>
        </p:nvSpPr>
        <p:spPr/>
        <p:txBody>
          <a:bodyPr/>
          <a:lstStyle/>
          <a:p>
            <a:fld id="{C9E3AFC7-270A-4247-83D7-4F2F6CE52981}" type="slidenum">
              <a:rPr lang="en-US" smtClean="0"/>
              <a:pPr/>
              <a:t>43</a:t>
            </a:fld>
            <a:endParaRPr lang="en-US"/>
          </a:p>
        </p:txBody>
      </p:sp>
    </p:spTree>
    <p:extLst>
      <p:ext uri="{BB962C8B-B14F-4D97-AF65-F5344CB8AC3E}">
        <p14:creationId xmlns:p14="http://schemas.microsoft.com/office/powerpoint/2010/main" val="779015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062535" y="5264944"/>
            <a:ext cx="10638323" cy="445175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BEF83-61AA-42DB-8E0E-5D70BE0FFE07}"/>
              </a:ext>
            </a:extLst>
          </p:cNvPr>
          <p:cNvSpPr>
            <a:spLocks noGrp="1"/>
          </p:cNvSpPr>
          <p:nvPr>
            <p:ph type="title"/>
          </p:nvPr>
        </p:nvSpPr>
        <p:spPr>
          <a:xfrm>
            <a:off x="7532731" y="5719431"/>
            <a:ext cx="9697931" cy="2274021"/>
          </a:xfrm>
        </p:spPr>
        <p:txBody>
          <a:bodyPr vert="horz" lIns="91440" tIns="45720" rIns="91440" bIns="45720" rtlCol="0" anchor="b">
            <a:normAutofit/>
          </a:bodyPr>
          <a:lstStyle/>
          <a:p>
            <a:pPr defTabSz="914400"/>
            <a:r>
              <a:rPr lang="en-US" sz="7200" kern="1200" dirty="0">
                <a:solidFill>
                  <a:srgbClr val="FFFFFF"/>
                </a:solidFill>
                <a:latin typeface="+mj-lt"/>
                <a:ea typeface="+mj-ea"/>
                <a:cs typeface="+mj-cs"/>
              </a:rPr>
              <a:t>Disability Rights Activism</a:t>
            </a:r>
          </a:p>
        </p:txBody>
      </p:sp>
      <p:cxnSp>
        <p:nvCxnSpPr>
          <p:cNvPr id="75" name="Straight Connector 74">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07430" y="8164629"/>
            <a:ext cx="96012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51418B7-A8BD-4EF8-8777-8518D8FBD693}"/>
              </a:ext>
            </a:extLst>
          </p:cNvPr>
          <p:cNvSpPr>
            <a:spLocks noGrp="1"/>
          </p:cNvSpPr>
          <p:nvPr>
            <p:ph type="ftr" sz="quarter" idx="11"/>
          </p:nvPr>
        </p:nvSpPr>
        <p:spPr>
          <a:xfrm>
            <a:off x="5474368" y="9804400"/>
            <a:ext cx="7339263" cy="460392"/>
          </a:xfrm>
        </p:spPr>
        <p:txBody>
          <a:bodyPr vert="horz" lIns="91440" tIns="45720" rIns="91440" bIns="45720" rtlCol="0" anchor="ctr">
            <a:normAutofit/>
          </a:bodyPr>
          <a:lstStyle/>
          <a:p>
            <a:pPr defTabSz="914400">
              <a:spcAft>
                <a:spcPts val="600"/>
              </a:spcAft>
            </a:pPr>
            <a:r>
              <a:rPr lang="en-US" sz="1200" kern="1200">
                <a:solidFill>
                  <a:schemeClr val="tx1">
                    <a:tint val="75000"/>
                  </a:schemeClr>
                </a:solidFill>
                <a:latin typeface="+mn-lt"/>
                <a:ea typeface="+mn-ea"/>
                <a:cs typeface="+mn-cs"/>
              </a:rPr>
              <a:t>www.crawfordtech.com</a:t>
            </a:r>
          </a:p>
        </p:txBody>
      </p:sp>
      <p:pic>
        <p:nvPicPr>
          <p:cNvPr id="2052" name="Picture 4" descr="rally on Parliament Hill">
            <a:extLst>
              <a:ext uri="{FF2B5EF4-FFF2-40B4-BE49-F238E27FC236}">
                <a16:creationId xmlns:a16="http://schemas.microsoft.com/office/drawing/2014/main" id="{BD712B9E-628B-4669-8F9E-62A1CC3210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87" b="2"/>
          <a:stretch/>
        </p:blipFill>
        <p:spPr bwMode="auto">
          <a:xfrm>
            <a:off x="476452" y="482599"/>
            <a:ext cx="6240678" cy="93218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a:extLst>
              <a:ext uri="{FF2B5EF4-FFF2-40B4-BE49-F238E27FC236}">
                <a16:creationId xmlns:a16="http://schemas.microsoft.com/office/drawing/2014/main" id="{256AEFE0-6215-4399-97D3-20D86587EE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270" b="24980"/>
          <a:stretch/>
        </p:blipFill>
        <p:spPr bwMode="auto">
          <a:xfrm>
            <a:off x="6981444" y="449044"/>
            <a:ext cx="10825627" cy="45122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EAF7F3C-0894-4B0B-9978-32AFB8AA2478}"/>
              </a:ext>
              <a:ext uri="{C183D7F6-B498-43B3-948B-1728B52AA6E4}">
                <adec:decorative xmlns:adec="http://schemas.microsoft.com/office/drawing/2017/decorative" val="1"/>
              </a:ext>
            </a:extLst>
          </p:cNvPr>
          <p:cNvSpPr>
            <a:spLocks noGrp="1"/>
          </p:cNvSpPr>
          <p:nvPr>
            <p:ph type="sldNum" sz="quarter" idx="12"/>
          </p:nvPr>
        </p:nvSpPr>
        <p:spPr>
          <a:xfrm>
            <a:off x="13586058" y="9804400"/>
            <a:ext cx="4114800" cy="460392"/>
          </a:xfrm>
        </p:spPr>
        <p:txBody>
          <a:bodyPr vert="horz" lIns="91440" tIns="45720" rIns="91440" bIns="45720" rtlCol="0" anchor="ctr">
            <a:normAutofit/>
          </a:bodyPr>
          <a:lstStyle/>
          <a:p>
            <a:pPr defTabSz="914400">
              <a:spcAft>
                <a:spcPts val="600"/>
              </a:spcAft>
            </a:pPr>
            <a:fld id="{C9F2E319-0919-499D-AD1F-7963255D1003}" type="slidenum">
              <a:rPr lang="en-US" sz="1200" kern="1200" smtClean="0">
                <a:solidFill>
                  <a:schemeClr val="tx1">
                    <a:tint val="75000"/>
                  </a:schemeClr>
                </a:solidFill>
                <a:latin typeface="+mn-lt"/>
                <a:ea typeface="+mn-ea"/>
                <a:cs typeface="+mn-cs"/>
              </a:rPr>
              <a:pPr defTabSz="914400">
                <a:spcAft>
                  <a:spcPts val="600"/>
                </a:spcAft>
              </a:pPr>
              <a:t>5</a:t>
            </a:fld>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44487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2493A7-EE73-43D1-87B8-7431DCA9BDF4}"/>
              </a:ext>
            </a:extLst>
          </p:cNvPr>
          <p:cNvSpPr>
            <a:spLocks noGrp="1"/>
          </p:cNvSpPr>
          <p:nvPr>
            <p:ph type="title"/>
          </p:nvPr>
        </p:nvSpPr>
        <p:spPr/>
        <p:txBody>
          <a:bodyPr>
            <a:noAutofit/>
          </a:bodyPr>
          <a:lstStyle/>
          <a:p>
            <a:r>
              <a:rPr lang="en-US" sz="4800" dirty="0"/>
              <a:t>With the Recent String of Legal Activity</a:t>
            </a:r>
          </a:p>
        </p:txBody>
      </p:sp>
      <p:sp>
        <p:nvSpPr>
          <p:cNvPr id="2" name="Content Placeholder 1">
            <a:extLst>
              <a:ext uri="{FF2B5EF4-FFF2-40B4-BE49-F238E27FC236}">
                <a16:creationId xmlns:a16="http://schemas.microsoft.com/office/drawing/2014/main" id="{8E6B0A13-F050-4759-B0B8-D3CDC272ECE6}"/>
              </a:ext>
            </a:extLst>
          </p:cNvPr>
          <p:cNvSpPr>
            <a:spLocks noGrp="1"/>
          </p:cNvSpPr>
          <p:nvPr>
            <p:ph idx="1"/>
          </p:nvPr>
        </p:nvSpPr>
        <p:spPr/>
        <p:txBody>
          <a:bodyPr/>
          <a:lstStyle/>
          <a:p>
            <a:r>
              <a:rPr lang="en-US" dirty="0"/>
              <a:t>Demand Letters</a:t>
            </a:r>
          </a:p>
          <a:p>
            <a:r>
              <a:rPr lang="en-US" dirty="0"/>
              <a:t>Lawsuits</a:t>
            </a:r>
          </a:p>
          <a:p>
            <a:r>
              <a:rPr lang="en-US" dirty="0"/>
              <a:t>“Legal Extortion”</a:t>
            </a:r>
          </a:p>
          <a:p>
            <a:pPr lvl="1"/>
            <a:r>
              <a:rPr lang="en-US" dirty="0"/>
              <a:t>People making a career of litigation / settlements</a:t>
            </a:r>
          </a:p>
        </p:txBody>
      </p:sp>
      <p:sp>
        <p:nvSpPr>
          <p:cNvPr id="4" name="Footer Placeholder 3">
            <a:extLst>
              <a:ext uri="{FF2B5EF4-FFF2-40B4-BE49-F238E27FC236}">
                <a16:creationId xmlns:a16="http://schemas.microsoft.com/office/drawing/2014/main" id="{9F7225F0-C9BF-43DC-826C-19EB58743ED0}"/>
              </a:ext>
              <a:ext uri="{C183D7F6-B498-43B3-948B-1728B52AA6E4}">
                <adec:decorative xmlns:adec="http://schemas.microsoft.com/office/drawing/2017/decorative" val="1"/>
              </a:ext>
            </a:extLst>
          </p:cNvPr>
          <p:cNvSpPr>
            <a:spLocks noGrp="1"/>
          </p:cNvSpPr>
          <p:nvPr>
            <p:ph type="ftr" sz="quarter" idx="4294967295"/>
          </p:nvPr>
        </p:nvSpPr>
        <p:spPr>
          <a:xfrm>
            <a:off x="0" y="9534525"/>
            <a:ext cx="6172200" cy="547688"/>
          </a:xfrm>
          <a:prstGeom prst="rect">
            <a:avLst/>
          </a:prstGeom>
        </p:spPr>
        <p:txBody>
          <a:bodyPr/>
          <a:lstStyle/>
          <a:p>
            <a:r>
              <a:rPr lang="en-US"/>
              <a:t>www.crawfordtech.com</a:t>
            </a:r>
            <a:endParaRPr lang="id-ID" dirty="0"/>
          </a:p>
        </p:txBody>
      </p:sp>
      <p:sp>
        <p:nvSpPr>
          <p:cNvPr id="5" name="Slide Number Placeholder 4">
            <a:extLst>
              <a:ext uri="{FF2B5EF4-FFF2-40B4-BE49-F238E27FC236}">
                <a16:creationId xmlns:a16="http://schemas.microsoft.com/office/drawing/2014/main" id="{0313C74C-8778-473A-99F0-2655B9220726}"/>
              </a:ext>
              <a:ext uri="{C183D7F6-B498-43B3-948B-1728B52AA6E4}">
                <adec:decorative xmlns:adec="http://schemas.microsoft.com/office/drawing/2017/decorative" val="1"/>
              </a:ext>
            </a:extLst>
          </p:cNvPr>
          <p:cNvSpPr>
            <a:spLocks noGrp="1"/>
          </p:cNvSpPr>
          <p:nvPr>
            <p:ph type="sldNum" sz="quarter" idx="4294967295"/>
          </p:nvPr>
        </p:nvSpPr>
        <p:spPr>
          <a:xfrm>
            <a:off x="14173200" y="9534525"/>
            <a:ext cx="4114800" cy="547688"/>
          </a:xfrm>
          <a:prstGeom prst="rect">
            <a:avLst/>
          </a:prstGeom>
        </p:spPr>
        <p:txBody>
          <a:bodyPr/>
          <a:lstStyle/>
          <a:p>
            <a:fld id="{C9F2E319-0919-499D-AD1F-7963255D1003}" type="slidenum">
              <a:rPr lang="id-ID" smtClean="0"/>
              <a:pPr/>
              <a:t>6</a:t>
            </a:fld>
            <a:endParaRPr lang="id-ID" dirty="0"/>
          </a:p>
        </p:txBody>
      </p:sp>
    </p:spTree>
    <p:extLst>
      <p:ext uri="{BB962C8B-B14F-4D97-AF65-F5344CB8AC3E}">
        <p14:creationId xmlns:p14="http://schemas.microsoft.com/office/powerpoint/2010/main" val="81457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Regulations</a:t>
            </a:r>
          </a:p>
        </p:txBody>
      </p:sp>
      <p:sp>
        <p:nvSpPr>
          <p:cNvPr id="3" name="Content Placeholder 2"/>
          <p:cNvSpPr>
            <a:spLocks noGrp="1"/>
          </p:cNvSpPr>
          <p:nvPr>
            <p:ph idx="1"/>
          </p:nvPr>
        </p:nvSpPr>
        <p:spPr>
          <a:xfrm>
            <a:off x="1257300" y="1828800"/>
            <a:ext cx="9621371" cy="7076661"/>
          </a:xfrm>
        </p:spPr>
        <p:txBody>
          <a:bodyPr>
            <a:normAutofit fontScale="85000" lnSpcReduction="20000"/>
          </a:bodyPr>
          <a:lstStyle/>
          <a:p>
            <a:pPr>
              <a:lnSpc>
                <a:spcPct val="120000"/>
              </a:lnSpc>
            </a:pPr>
            <a:r>
              <a:rPr lang="en-US" sz="3900" dirty="0"/>
              <a:t>American Disabilities Act (ADA) - Anti-Discrimination Law – Title III/II				</a:t>
            </a:r>
          </a:p>
          <a:p>
            <a:pPr>
              <a:lnSpc>
                <a:spcPct val="120000"/>
              </a:lnSpc>
            </a:pPr>
            <a:r>
              <a:rPr lang="en-US" sz="3900" dirty="0"/>
              <a:t>Section 508 RULE for doing business with the US GOV	</a:t>
            </a:r>
          </a:p>
          <a:p>
            <a:pPr>
              <a:lnSpc>
                <a:spcPct val="120000"/>
              </a:lnSpc>
            </a:pPr>
            <a:r>
              <a:rPr lang="en-US" sz="3900" dirty="0"/>
              <a:t>Federal Employment (501/503)</a:t>
            </a:r>
          </a:p>
          <a:p>
            <a:pPr>
              <a:lnSpc>
                <a:spcPct val="120000"/>
              </a:lnSpc>
            </a:pPr>
            <a:r>
              <a:rPr lang="en-US" sz="3900" dirty="0"/>
              <a:t>Federally funded - 504		</a:t>
            </a:r>
          </a:p>
          <a:p>
            <a:pPr>
              <a:lnSpc>
                <a:spcPct val="120000"/>
              </a:lnSpc>
            </a:pPr>
            <a:r>
              <a:rPr lang="en-US" sz="3900" dirty="0"/>
              <a:t>Affordable Heath Care Act (1557) Health IT	</a:t>
            </a:r>
          </a:p>
          <a:p>
            <a:pPr>
              <a:lnSpc>
                <a:spcPct val="120000"/>
              </a:lnSpc>
            </a:pPr>
            <a:r>
              <a:rPr lang="en-US" sz="3900" dirty="0"/>
              <a:t>Food and Drug Safety Innovation Act (904) </a:t>
            </a:r>
          </a:p>
          <a:p>
            <a:pPr>
              <a:lnSpc>
                <a:spcPct val="120000"/>
              </a:lnSpc>
            </a:pPr>
            <a:r>
              <a:rPr lang="en-US" sz="3900" dirty="0"/>
              <a:t>Telecom Act Section 255			</a:t>
            </a:r>
          </a:p>
          <a:p>
            <a:pPr>
              <a:lnSpc>
                <a:spcPct val="120000"/>
              </a:lnSpc>
            </a:pPr>
            <a:r>
              <a:rPr lang="en-US" sz="3900" dirty="0"/>
              <a:t>Air Carrier Access Act Airline accessibility DOT rule Title 14 CFR Par 32</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15201900" y="9748838"/>
            <a:ext cx="3086100" cy="547687"/>
          </a:xfrm>
          <a:prstGeom prst="rect">
            <a:avLst/>
          </a:prstGeom>
        </p:spPr>
        <p:txBody>
          <a:bodyPr/>
          <a:lstStyle/>
          <a:p>
            <a:pPr>
              <a:defRPr/>
            </a:pPr>
            <a:fld id="{2B004224-6445-4177-AEBD-F85BECFD19D5}" type="slidenum">
              <a:rPr lang="en-US" smtClean="0">
                <a:solidFill>
                  <a:srgbClr val="012169"/>
                </a:solidFill>
              </a:rPr>
              <a:pPr>
                <a:defRPr/>
              </a:pPr>
              <a:t>7</a:t>
            </a:fld>
            <a:endParaRPr lang="en-US" dirty="0">
              <a:solidFill>
                <a:srgbClr val="012169"/>
              </a:solidFill>
            </a:endParaRPr>
          </a:p>
        </p:txBody>
      </p:sp>
      <p:pic>
        <p:nvPicPr>
          <p:cNvPr id="6" name="Picture 5" descr="Law Library">
            <a:extLst>
              <a:ext uri="{FF2B5EF4-FFF2-40B4-BE49-F238E27FC236}">
                <a16:creationId xmlns:a16="http://schemas.microsoft.com/office/drawing/2014/main" id="{78A4E9F0-9B23-429F-8FBE-E93B09F9B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1" y="1828800"/>
            <a:ext cx="5847908" cy="8611221"/>
          </a:xfrm>
          <a:prstGeom prst="rect">
            <a:avLst/>
          </a:prstGeom>
        </p:spPr>
      </p:pic>
    </p:spTree>
    <p:extLst>
      <p:ext uri="{BB962C8B-B14F-4D97-AF65-F5344CB8AC3E}">
        <p14:creationId xmlns:p14="http://schemas.microsoft.com/office/powerpoint/2010/main" val="2145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1319" y="6858000"/>
            <a:ext cx="10587460" cy="2946399"/>
          </a:xfrm>
          <a:prstGeom prst="rect">
            <a:avLst/>
          </a:prstGeom>
          <a:solidFill>
            <a:srgbClr val="726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86384" y="7150608"/>
            <a:ext cx="9891283" cy="2437815"/>
          </a:xfrm>
        </p:spPr>
        <p:txBody>
          <a:bodyPr vert="horz" lIns="91440" tIns="45720" rIns="91440" bIns="45720" rtlCol="0" anchor="ctr">
            <a:normAutofit/>
          </a:bodyPr>
          <a:lstStyle/>
          <a:p>
            <a:pPr algn="r" defTabSz="914400"/>
            <a:r>
              <a:rPr lang="en-US" sz="4400" kern="1200">
                <a:solidFill>
                  <a:srgbClr val="FFFFFF"/>
                </a:solidFill>
                <a:latin typeface="+mj-lt"/>
                <a:ea typeface="+mj-ea"/>
                <a:cs typeface="+mj-cs"/>
              </a:rPr>
              <a:t>Canadian Regulations</a:t>
            </a:r>
          </a:p>
        </p:txBody>
      </p:sp>
      <p:pic>
        <p:nvPicPr>
          <p:cNvPr id="7170" name="Picture 2" descr="Image result for blind disability civil rights photos canada">
            <a:extLst>
              <a:ext uri="{FF2B5EF4-FFF2-40B4-BE49-F238E27FC236}">
                <a16:creationId xmlns:a16="http://schemas.microsoft.com/office/drawing/2014/main" id="{423E372E-81DB-4B25-A86C-D919A8DF9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61" r="4225" b="-1"/>
          <a:stretch/>
        </p:blipFill>
        <p:spPr bwMode="auto">
          <a:xfrm>
            <a:off x="491320" y="482599"/>
            <a:ext cx="10587459" cy="6161088"/>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1982" y="482598"/>
            <a:ext cx="6503420" cy="93218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2043978" y="1376587"/>
            <a:ext cx="5137109" cy="7278543"/>
          </a:xfrm>
        </p:spPr>
        <p:txBody>
          <a:bodyPr vert="horz" lIns="91440" tIns="45720" rIns="91440" bIns="45720" rtlCol="0" anchor="ctr">
            <a:normAutofit/>
          </a:bodyPr>
          <a:lstStyle/>
          <a:p>
            <a:pPr indent="-228600" defTabSz="914400"/>
            <a:r>
              <a:rPr lang="en-US" sz="3000" kern="1200">
                <a:solidFill>
                  <a:srgbClr val="FFFFFF"/>
                </a:solidFill>
                <a:latin typeface="+mn-lt"/>
                <a:ea typeface="+mn-ea"/>
                <a:cs typeface="+mn-cs"/>
              </a:rPr>
              <a:t>Bill C-81 – Accessible Canada Act</a:t>
            </a:r>
          </a:p>
          <a:p>
            <a:pPr indent="-228600" defTabSz="914400"/>
            <a:r>
              <a:rPr lang="en-US" sz="3000" kern="1200">
                <a:solidFill>
                  <a:srgbClr val="FFFFFF"/>
                </a:solidFill>
                <a:latin typeface="+mn-lt"/>
                <a:ea typeface="+mn-ea"/>
                <a:cs typeface="+mn-cs"/>
              </a:rPr>
              <a:t>AODA - Accessibilities for Ontarians with Disabilities	</a:t>
            </a:r>
          </a:p>
          <a:p>
            <a:pPr indent="-228600" defTabSz="914400"/>
            <a:r>
              <a:rPr lang="en-US" sz="3000" kern="1200">
                <a:solidFill>
                  <a:srgbClr val="FFFFFF"/>
                </a:solidFill>
                <a:latin typeface="+mn-lt"/>
                <a:ea typeface="+mn-ea"/>
                <a:cs typeface="+mn-cs"/>
              </a:rPr>
              <a:t>AMA - Accessibility for Manitobans Act</a:t>
            </a:r>
          </a:p>
          <a:p>
            <a:pPr indent="-228600" defTabSz="914400"/>
            <a:r>
              <a:rPr lang="en-US" sz="3000" kern="1200">
                <a:solidFill>
                  <a:srgbClr val="FFFFFF"/>
                </a:solidFill>
                <a:latin typeface="+mn-lt"/>
                <a:ea typeface="+mn-ea"/>
                <a:cs typeface="+mn-cs"/>
              </a:rPr>
              <a:t>The Act – Nova Scotia</a:t>
            </a:r>
          </a:p>
          <a:p>
            <a:pPr indent="-228600" defTabSz="914400"/>
            <a:r>
              <a:rPr lang="en-US" sz="3000" kern="1200">
                <a:solidFill>
                  <a:srgbClr val="FFFFFF"/>
                </a:solidFill>
                <a:latin typeface="+mn-lt"/>
                <a:ea typeface="+mn-ea"/>
                <a:cs typeface="+mn-cs"/>
              </a:rPr>
              <a:t>Canadian Human Rights Act 1977</a:t>
            </a:r>
          </a:p>
          <a:p>
            <a:pPr indent="-228600" defTabSz="914400"/>
            <a:r>
              <a:rPr lang="en-US" sz="3000" kern="1200">
                <a:solidFill>
                  <a:srgbClr val="FFFFFF"/>
                </a:solidFill>
                <a:latin typeface="+mn-lt"/>
                <a:ea typeface="+mn-ea"/>
                <a:cs typeface="+mn-cs"/>
              </a:rPr>
              <a:t>	Charter of Rights and Freedoms 1982</a:t>
            </a:r>
          </a:p>
          <a:p>
            <a:pPr indent="-228600" defTabSz="914400"/>
            <a:r>
              <a:rPr lang="en-US" sz="3000" kern="1200">
                <a:solidFill>
                  <a:srgbClr val="FFFFFF"/>
                </a:solidFill>
                <a:latin typeface="+mn-lt"/>
                <a:ea typeface="+mn-ea"/>
                <a:cs typeface="+mn-cs"/>
              </a:rPr>
              <a:t>Omnibus C78	</a:t>
            </a:r>
          </a:p>
          <a:p>
            <a:pPr marL="0" indent="-228600" defTabSz="914400"/>
            <a:endParaRPr lang="en-US" sz="3000" kern="1200">
              <a:solidFill>
                <a:srgbClr val="FFFFFF"/>
              </a:solidFill>
              <a:latin typeface="+mn-lt"/>
              <a:ea typeface="+mn-ea"/>
              <a:cs typeface="+mn-cs"/>
            </a:endParaRPr>
          </a:p>
          <a:p>
            <a:pPr indent="-228600" defTabSz="914400"/>
            <a:endParaRPr lang="en-US" sz="3000" kern="1200">
              <a:solidFill>
                <a:srgbClr val="FFFFFF"/>
              </a:solidFill>
              <a:latin typeface="+mn-lt"/>
              <a:ea typeface="+mn-ea"/>
              <a:cs typeface="+mn-cs"/>
            </a:endParaRPr>
          </a:p>
          <a:p>
            <a:pPr indent="-228600" defTabSz="914400"/>
            <a:endParaRPr lang="en-US" sz="3000" kern="1200">
              <a:solidFill>
                <a:srgbClr val="FFFFFF"/>
              </a:solidFill>
              <a:latin typeface="+mn-lt"/>
              <a:ea typeface="+mn-ea"/>
              <a:cs typeface="+mn-cs"/>
            </a:endParaRPr>
          </a:p>
        </p:txBody>
      </p:sp>
      <p:sp>
        <p:nvSpPr>
          <p:cNvPr id="4" name="Slide Number Placeholder 3"/>
          <p:cNvSpPr>
            <a:spLocks noGrp="1"/>
          </p:cNvSpPr>
          <p:nvPr>
            <p:ph type="sldNum" sz="quarter" idx="12"/>
          </p:nvPr>
        </p:nvSpPr>
        <p:spPr>
          <a:xfrm>
            <a:off x="16255999" y="9802735"/>
            <a:ext cx="1460501" cy="411480"/>
          </a:xfrm>
        </p:spPr>
        <p:txBody>
          <a:bodyPr vert="horz" lIns="91440" tIns="45720" rIns="91440" bIns="45720" rtlCol="0" anchor="ctr">
            <a:normAutofit/>
          </a:bodyPr>
          <a:lstStyle/>
          <a:p>
            <a:pPr defTabSz="914400">
              <a:spcAft>
                <a:spcPts val="600"/>
              </a:spcAft>
              <a:defRPr/>
            </a:pPr>
            <a:fld id="{2B004224-6445-4177-AEBD-F85BECFD19D5}" type="slidenum">
              <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defTabSz="914400">
                <a:spcAft>
                  <a:spcPts val="600"/>
                </a:spcAft>
                <a:defRPr/>
              </a:pPr>
              <a:t>8</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83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3E797E-9467-4314-814B-CAAA04FAFF0B}"/>
              </a:ext>
            </a:extLst>
          </p:cNvPr>
          <p:cNvSpPr>
            <a:spLocks noGrp="1"/>
          </p:cNvSpPr>
          <p:nvPr>
            <p:ph type="title" idx="4294967295"/>
          </p:nvPr>
        </p:nvSpPr>
        <p:spPr/>
        <p:txBody>
          <a:bodyPr/>
          <a:lstStyle/>
          <a:p>
            <a:r>
              <a:rPr lang="en-US" sz="1000" dirty="0"/>
              <a:t>Website Accessibility Law </a:t>
            </a:r>
            <a:r>
              <a:rPr lang="en-US" sz="1000" dirty="0" err="1"/>
              <a:t>tsuits</a:t>
            </a:r>
            <a:r>
              <a:rPr lang="en-US" sz="1000" baseline="0" dirty="0"/>
              <a:t> Over Time</a:t>
            </a:r>
            <a:endParaRPr lang="en-US" sz="1000" dirty="0"/>
          </a:p>
        </p:txBody>
      </p:sp>
      <p:sp>
        <p:nvSpPr>
          <p:cNvPr id="2" name="Footer Placeholder 1">
            <a:extLst>
              <a:ext uri="{FF2B5EF4-FFF2-40B4-BE49-F238E27FC236}">
                <a16:creationId xmlns:a16="http://schemas.microsoft.com/office/drawing/2014/main" id="{E3547534-2562-4BDC-93F8-2695EBE9BF0F}"/>
              </a:ext>
            </a:extLst>
          </p:cNvPr>
          <p:cNvSpPr>
            <a:spLocks noGrp="1"/>
          </p:cNvSpPr>
          <p:nvPr>
            <p:ph type="ftr" sz="quarter" idx="11"/>
          </p:nvPr>
        </p:nvSpPr>
        <p:spPr/>
        <p:txBody>
          <a:bodyPr/>
          <a:lstStyle/>
          <a:p>
            <a:r>
              <a:rPr lang="en-US"/>
              <a:t>www.crawfordtech.com</a:t>
            </a:r>
            <a:endParaRPr lang="id-ID" dirty="0"/>
          </a:p>
        </p:txBody>
      </p:sp>
      <p:sp>
        <p:nvSpPr>
          <p:cNvPr id="3" name="Slide Number Placeholder 2">
            <a:extLst>
              <a:ext uri="{FF2B5EF4-FFF2-40B4-BE49-F238E27FC236}">
                <a16:creationId xmlns:a16="http://schemas.microsoft.com/office/drawing/2014/main" id="{A9B63969-78F6-451D-B49C-AE31E0EF84D7}"/>
              </a:ext>
            </a:extLst>
          </p:cNvPr>
          <p:cNvSpPr>
            <a:spLocks noGrp="1"/>
          </p:cNvSpPr>
          <p:nvPr>
            <p:ph type="sldNum" sz="quarter" idx="12"/>
          </p:nvPr>
        </p:nvSpPr>
        <p:spPr/>
        <p:txBody>
          <a:bodyPr/>
          <a:lstStyle/>
          <a:p>
            <a:fld id="{C9F2E319-0919-499D-AD1F-7963255D1003}" type="slidenum">
              <a:rPr lang="id-ID" smtClean="0"/>
              <a:t>9</a:t>
            </a:fld>
            <a:endParaRPr lang="id-ID"/>
          </a:p>
        </p:txBody>
      </p:sp>
      <p:pic>
        <p:nvPicPr>
          <p:cNvPr id="1026" name="Picture 2" descr="Chart showing IntegerGroup Website Accessibility Lawsuits Over Time ranging from 2013 to 2019">
            <a:extLst>
              <a:ext uri="{FF2B5EF4-FFF2-40B4-BE49-F238E27FC236}">
                <a16:creationId xmlns:a16="http://schemas.microsoft.com/office/drawing/2014/main" id="{EA59CE99-D3F2-4AFF-8A67-11E8E917D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64965"/>
            <a:ext cx="15335250" cy="855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402841"/>
      </p:ext>
    </p:extLst>
  </p:cSld>
  <p:clrMapOvr>
    <a:masterClrMapping/>
  </p:clrMapOvr>
</p:sld>
</file>

<file path=ppt/theme/theme1.xml><?xml version="1.0" encoding="utf-8"?>
<a:theme xmlns:a="http://schemas.openxmlformats.org/drawingml/2006/main" name="Total Document Accessibility Platfor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a:defPPr>
      </a:lstStyle>
    </a:txDef>
  </a:objectDefaults>
  <a:extraClrSchemeLst/>
  <a:extLst>
    <a:ext uri="{05A4C25C-085E-4340-85A3-A5531E510DB2}">
      <thm15:themeFamily xmlns:thm15="http://schemas.microsoft.com/office/thememl/2012/main" name="ANow Template 2020.02.06 for CSUN.potx  -  Read-Only" id="{EE54D69C-AA61-4797-BF82-D12736DB03AE}" vid="{AEED46E6-6015-41B3-9D12-03960756A4C8}"/>
    </a:ext>
  </a:extLst>
</a:theme>
</file>

<file path=ppt/theme/theme2.xml><?xml version="1.0" encoding="utf-8"?>
<a:theme xmlns:a="http://schemas.openxmlformats.org/drawingml/2006/main" name="Office Theme">
  <a:themeElements>
    <a:clrScheme name="Custom 3">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0000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1257</Words>
  <Application>Microsoft Office PowerPoint</Application>
  <PresentationFormat>Custom</PresentationFormat>
  <Paragraphs>274</Paragraphs>
  <Slides>43</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43</vt:i4>
      </vt:variant>
    </vt:vector>
  </HeadingPairs>
  <TitlesOfParts>
    <vt:vector size="50" baseType="lpstr">
      <vt:lpstr>Arial</vt:lpstr>
      <vt:lpstr>Arial Narrow</vt:lpstr>
      <vt:lpstr>Calibri</vt:lpstr>
      <vt:lpstr>Calibri Light</vt:lpstr>
      <vt:lpstr>Total Document Accessibility Platform</vt:lpstr>
      <vt:lpstr>Office Theme</vt:lpstr>
      <vt:lpstr>Custom Design</vt:lpstr>
      <vt:lpstr>Document Accessibility Infrastructure to Avoid Litigation</vt:lpstr>
      <vt:lpstr>What you will learn</vt:lpstr>
      <vt:lpstr>Barriers</vt:lpstr>
      <vt:lpstr>Rights for the Disabled</vt:lpstr>
      <vt:lpstr>Disability Rights Activism</vt:lpstr>
      <vt:lpstr>With the Recent String of Legal Activity</vt:lpstr>
      <vt:lpstr>US Regulations</vt:lpstr>
      <vt:lpstr>Canadian Regulations</vt:lpstr>
      <vt:lpstr>Website Accessibility Law tsuits Over Time</vt:lpstr>
      <vt:lpstr>Legal Settlements / Fines - USA</vt:lpstr>
      <vt:lpstr>CRPD</vt:lpstr>
      <vt:lpstr>Accessibility Goals</vt:lpstr>
      <vt:lpstr>State of Accessible Documents</vt:lpstr>
      <vt:lpstr>Problem with Documents</vt:lpstr>
      <vt:lpstr>The Challenge</vt:lpstr>
      <vt:lpstr>Plan</vt:lpstr>
      <vt:lpstr>Critical Organizational Requirements</vt:lpstr>
      <vt:lpstr>Success</vt:lpstr>
      <vt:lpstr>Things to implement</vt:lpstr>
      <vt:lpstr>What else?</vt:lpstr>
      <vt:lpstr>Prepare for Document Accommodations</vt:lpstr>
      <vt:lpstr>Braille</vt:lpstr>
      <vt:lpstr>Large Print</vt:lpstr>
      <vt:lpstr>Audio</vt:lpstr>
      <vt:lpstr>ACCESSIBLE PDF</vt:lpstr>
      <vt:lpstr>HTML 5 Accessible</vt:lpstr>
      <vt:lpstr>The Solution – Apply Technology</vt:lpstr>
      <vt:lpstr>Digital Solutions</vt:lpstr>
      <vt:lpstr>Automation to Accessible Digital Formats</vt:lpstr>
      <vt:lpstr>AccessibilityNow Website</vt:lpstr>
      <vt:lpstr>Pitfalls – ALT Text</vt:lpstr>
      <vt:lpstr>Complex Tables</vt:lpstr>
      <vt:lpstr>Mathematical / Symbology</vt:lpstr>
      <vt:lpstr>Read Order</vt:lpstr>
      <vt:lpstr>Contrast</vt:lpstr>
      <vt:lpstr>Scanned Text</vt:lpstr>
      <vt:lpstr>Fillable Forms</vt:lpstr>
      <vt:lpstr>Template Remediation – High Volume Docs</vt:lpstr>
      <vt:lpstr>PRO Designer Screen Shot</vt:lpstr>
      <vt:lpstr>Testing – Quality Assurance / Control</vt:lpstr>
      <vt:lpstr>Achieve Accessibility Goals</vt:lpstr>
      <vt:lpstr>Crawford Technologies</vt:lpstr>
      <vt:lpstr>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Accessibility Why is it important?</dc:title>
  <dc:creator>Dennis Quon</dc:creator>
  <cp:lastModifiedBy>Ligia Mora</cp:lastModifiedBy>
  <cp:revision>14</cp:revision>
  <dcterms:created xsi:type="dcterms:W3CDTF">2019-10-28T13:41:07Z</dcterms:created>
  <dcterms:modified xsi:type="dcterms:W3CDTF">2020-03-18T20:58:47Z</dcterms:modified>
</cp:coreProperties>
</file>