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1" r:id="rId2"/>
    <p:sldId id="414" r:id="rId3"/>
    <p:sldId id="415" r:id="rId4"/>
    <p:sldId id="422" r:id="rId5"/>
    <p:sldId id="423" r:id="rId6"/>
    <p:sldId id="425" r:id="rId7"/>
    <p:sldId id="427" r:id="rId8"/>
    <p:sldId id="343" r:id="rId9"/>
    <p:sldId id="428" r:id="rId10"/>
    <p:sldId id="342" r:id="rId11"/>
    <p:sldId id="359" r:id="rId12"/>
    <p:sldId id="29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1" autoAdjust="0"/>
    <p:restoredTop sz="86432" autoAdjust="0"/>
  </p:normalViewPr>
  <p:slideViewPr>
    <p:cSldViewPr snapToGrid="0" showGuides="1">
      <p:cViewPr varScale="1">
        <p:scale>
          <a:sx n="37" d="100"/>
          <a:sy n="37" d="100"/>
        </p:scale>
        <p:origin x="43" y="85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5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16E330-F8B3-4368-A854-317DF06ACC6F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D30D0-DD99-4519-9C83-997694D7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1_Title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38DEA-B533-4A50-A700-3DD6B829172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choice is a no-brainer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4E77A4-4FD0-41F8-B690-1D213B0B54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1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38DEA-B533-4A50-A700-3DD6B829172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1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tal Document Accessibility Platfo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Placeholder 7">
            <a:extLst>
              <a:ext uri="{FF2B5EF4-FFF2-40B4-BE49-F238E27FC236}">
                <a16:creationId xmlns:a16="http://schemas.microsoft.com/office/drawing/2014/main" id="{59FA2922-316C-46C6-8CFE-51655D80A116}"/>
              </a:ext>
            </a:extLst>
          </p:cNvPr>
          <p:cNvSpPr txBox="1">
            <a:spLocks/>
          </p:cNvSpPr>
          <p:nvPr/>
        </p:nvSpPr>
        <p:spPr>
          <a:xfrm>
            <a:off x="5945809" y="135590"/>
            <a:ext cx="6203120" cy="697145"/>
          </a:xfrm>
          <a:prstGeom prst="rect">
            <a:avLst/>
          </a:prstGeom>
        </p:spPr>
        <p:txBody>
          <a:bodyPr vert="horz" lIns="60960" tIns="30480" rIns="60960" bIns="30480" rtlCol="0" anchor="ctr">
            <a:norm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978738-1744-4818-B0E1-0DA8A4DEE5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4136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9F49C0-A3C3-4DFE-8EC6-0DDF2353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97" y="762000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5CFC87-BD0D-4393-A7E3-F2BFFC135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6725" y="1828800"/>
            <a:ext cx="8534650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000" b="1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4A39F77-DAC7-4D20-94F7-638580549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6725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27965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14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0193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70193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2F8538-DC8B-448A-AA7D-E83A5C2ED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8139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113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00844-8A22-47FE-8F57-8C885DA4F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6187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43379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57703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3379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57703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3934AD-C89A-43CA-9D8C-59BEDCFC8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36574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82556"/>
            <a:ext cx="6172200" cy="378572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852530"/>
            <a:ext cx="3932237" cy="29607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A4B3C1-6460-4996-AAEC-3828C2EDE9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9BF9CDD-6073-4899-BCB2-87CDBFB035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0317" y="1782234"/>
            <a:ext cx="3931709" cy="930275"/>
          </a:xfrm>
        </p:spPr>
        <p:txBody>
          <a:bodyPr>
            <a:normAutofit/>
          </a:bodyPr>
          <a:lstStyle>
            <a:lvl1pPr>
              <a:defRPr sz="2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936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D8050-DB6E-446D-B06E-05C7668D5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1530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5CA4-FFB5-4C94-AAF8-13AF65D57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D7BFE-E1F2-4D9E-BC7F-844E393DA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CF92B-BA89-4E37-A21E-1489881E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B9751-539E-41E1-96F2-AEBD8FDDE14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E1C39-8682-4955-9A53-2ACEEA7DA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7965E-EE84-4CA6-9934-17BE1F4C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EEC47-6667-46AB-8114-48BD7649D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2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132754-2DDA-4F85-AF0A-805FD88C2C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2116" y="1002777"/>
            <a:ext cx="4804229" cy="4852446"/>
          </a:xfrm>
          <a:custGeom>
            <a:avLst/>
            <a:gdLst>
              <a:gd name="connsiteX0" fmla="*/ 76291 w 4804229"/>
              <a:gd name="connsiteY0" fmla="*/ 0 h 4852446"/>
              <a:gd name="connsiteX1" fmla="*/ 4727938 w 4804229"/>
              <a:gd name="connsiteY1" fmla="*/ 0 h 4852446"/>
              <a:gd name="connsiteX2" fmla="*/ 4804229 w 4804229"/>
              <a:gd name="connsiteY2" fmla="*/ 76291 h 4852446"/>
              <a:gd name="connsiteX3" fmla="*/ 4804229 w 4804229"/>
              <a:gd name="connsiteY3" fmla="*/ 4776155 h 4852446"/>
              <a:gd name="connsiteX4" fmla="*/ 4727938 w 4804229"/>
              <a:gd name="connsiteY4" fmla="*/ 4852446 h 4852446"/>
              <a:gd name="connsiteX5" fmla="*/ 76291 w 4804229"/>
              <a:gd name="connsiteY5" fmla="*/ 4852446 h 4852446"/>
              <a:gd name="connsiteX6" fmla="*/ 0 w 4804229"/>
              <a:gd name="connsiteY6" fmla="*/ 4776155 h 4852446"/>
              <a:gd name="connsiteX7" fmla="*/ 0 w 4804229"/>
              <a:gd name="connsiteY7" fmla="*/ 76291 h 4852446"/>
              <a:gd name="connsiteX8" fmla="*/ 76291 w 4804229"/>
              <a:gd name="connsiteY8" fmla="*/ 0 h 485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4229" h="4852446">
                <a:moveTo>
                  <a:pt x="76291" y="0"/>
                </a:moveTo>
                <a:lnTo>
                  <a:pt x="4727938" y="0"/>
                </a:lnTo>
                <a:cubicBezTo>
                  <a:pt x="4770072" y="0"/>
                  <a:pt x="4804229" y="34157"/>
                  <a:pt x="4804229" y="76291"/>
                </a:cubicBezTo>
                <a:lnTo>
                  <a:pt x="4804229" y="4776155"/>
                </a:lnTo>
                <a:cubicBezTo>
                  <a:pt x="4804229" y="4818289"/>
                  <a:pt x="4770072" y="4852446"/>
                  <a:pt x="4727938" y="4852446"/>
                </a:cubicBezTo>
                <a:lnTo>
                  <a:pt x="76291" y="4852446"/>
                </a:lnTo>
                <a:cubicBezTo>
                  <a:pt x="34157" y="4852446"/>
                  <a:pt x="0" y="4818289"/>
                  <a:pt x="0" y="4776155"/>
                </a:cubicBezTo>
                <a:lnTo>
                  <a:pt x="0" y="76291"/>
                </a:lnTo>
                <a:cubicBezTo>
                  <a:pt x="0" y="34157"/>
                  <a:pt x="34157" y="0"/>
                  <a:pt x="7629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4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B74D9A6-A780-4215-85A9-65A1ED3F1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43800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5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9DA2110-A19A-4BF2-AE12-A0DE2EAB86D2}"/>
              </a:ext>
            </a:extLst>
          </p:cNvPr>
          <p:cNvSpPr/>
          <p:nvPr/>
        </p:nvSpPr>
        <p:spPr>
          <a:xfrm>
            <a:off x="0" y="6207670"/>
            <a:ext cx="12192000" cy="697145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79EAB7-BC2E-4C7B-AF35-1A90A78EF9A7}"/>
              </a:ext>
            </a:extLst>
          </p:cNvPr>
          <p:cNvSpPr/>
          <p:nvPr/>
        </p:nvSpPr>
        <p:spPr>
          <a:xfrm>
            <a:off x="0" y="6760061"/>
            <a:ext cx="12192000" cy="142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25" name="Picture 24" descr="Crawford Tech Logo">
            <a:extLst>
              <a:ext uri="{FF2B5EF4-FFF2-40B4-BE49-F238E27FC236}">
                <a16:creationId xmlns:a16="http://schemas.microsoft.com/office/drawing/2014/main" id="{64D67C4A-7D92-4839-A555-E5886563C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382" y="6060141"/>
            <a:ext cx="2634698" cy="4365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5518EDA-0527-4352-9780-3EFA61935513}"/>
              </a:ext>
            </a:extLst>
          </p:cNvPr>
          <p:cNvSpPr txBox="1"/>
          <p:nvPr/>
        </p:nvSpPr>
        <p:spPr>
          <a:xfrm>
            <a:off x="3632671" y="6419647"/>
            <a:ext cx="4216400" cy="22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63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629DD1"/>
                </a:solidFill>
                <a:effectLst/>
                <a:uLnTx/>
                <a:uFillTx/>
              </a:rPr>
              <a:t>©2020 Crawford Technologies, Inc. All rights reserved. </a:t>
            </a:r>
          </a:p>
        </p:txBody>
      </p:sp>
      <p:pic>
        <p:nvPicPr>
          <p:cNvPr id="3" name="Picture 2" descr="Accessibility Now Logo">
            <a:extLst>
              <a:ext uri="{FF2B5EF4-FFF2-40B4-BE49-F238E27FC236}">
                <a16:creationId xmlns:a16="http://schemas.microsoft.com/office/drawing/2014/main" id="{333975CD-D376-4427-ACEC-83AF84C21E9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226"/>
            <a:ext cx="2314713" cy="498805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0DEE104-377C-4229-89C2-B10EA3858D6D}"/>
              </a:ext>
            </a:extLst>
          </p:cNvPr>
          <p:cNvSpPr txBox="1">
            <a:spLocks/>
          </p:cNvSpPr>
          <p:nvPr/>
        </p:nvSpPr>
        <p:spPr>
          <a:xfrm>
            <a:off x="11767929" y="6356351"/>
            <a:ext cx="3810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defPPr>
              <a:defRPr lang="id-ID"/>
            </a:defPPr>
            <a:lvl1pPr marL="0" algn="r" defTabSz="1371302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65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30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6954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606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8258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3908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99560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5212" algn="l" defTabSz="1371302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2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2E319-0919-499D-AD1F-7963255D1003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692A380C-88E2-4F3C-865F-EA35B16B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809" y="135590"/>
            <a:ext cx="6203120" cy="697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A7023F-A747-4434-AD4D-0F1711111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2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baker@crawfordtech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baker@crawfordtech.co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accessibilitynow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test.accessibilitynow.com/wp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45D2EF5-E224-4644-9013-8369D9C4105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76500" y="2514600"/>
            <a:ext cx="7239000" cy="143853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8479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E-Commerce for Document Accessibility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1847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1B9AD1-3207-4C77-BF0C-895059BEE5B5}"/>
              </a:ext>
            </a:extLst>
          </p:cNvPr>
          <p:cNvSpPr txBox="1"/>
          <p:nvPr/>
        </p:nvSpPr>
        <p:spPr>
          <a:xfrm>
            <a:off x="2895600" y="4011308"/>
            <a:ext cx="662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CSUN 2020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Scott Baker, EVP, Crawford Technologies Inc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hlinkClick r:id="rId3"/>
              </a:rPr>
              <a:t>sbaker@crawfordtech.com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830401"/>
            <a:ext cx="8752271" cy="43305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7030A0"/>
                </a:solidFill>
                <a:cs typeface="Calibri" panose="020F0502020204030204" pitchFamily="34" charset="0"/>
              </a:rPr>
              <a:t>Remediation for All Via E-commerce</a:t>
            </a:r>
          </a:p>
        </p:txBody>
      </p:sp>
      <p:pic>
        <p:nvPicPr>
          <p:cNvPr id="9" name="Content Placeholder 5" descr="Illustrated image of a pair of hands holding a stylized representation of gears implying automation">
            <a:extLst>
              <a:ext uri="{FF2B5EF4-FFF2-40B4-BE49-F238E27FC236}">
                <a16:creationId xmlns:a16="http://schemas.microsoft.com/office/drawing/2014/main" id="{A3109C9F-98F1-4F95-887F-6C833A548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27287"/>
            <a:ext cx="3218820" cy="3030513"/>
          </a:xfrm>
          <a:prstGeom prst="rect">
            <a:avLst/>
          </a:prstGeom>
        </p:spPr>
      </p:pic>
      <p:pic>
        <p:nvPicPr>
          <p:cNvPr id="10" name="Picture 9" descr="Illustrated image of an arm holding a hammer implying manual labor">
            <a:extLst>
              <a:ext uri="{FF2B5EF4-FFF2-40B4-BE49-F238E27FC236}">
                <a16:creationId xmlns:a16="http://schemas.microsoft.com/office/drawing/2014/main" id="{2C07413D-1BE5-43B3-BC26-4A15419DD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56" y="2227286"/>
            <a:ext cx="3206943" cy="30305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3A8F48-0797-4638-9F80-26271380CA66}"/>
              </a:ext>
            </a:extLst>
          </p:cNvPr>
          <p:cNvSpPr txBox="1"/>
          <p:nvPr/>
        </p:nvSpPr>
        <p:spPr>
          <a:xfrm>
            <a:off x="3532910" y="1392380"/>
            <a:ext cx="5091546" cy="4330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dirty="0">
                <a:solidFill>
                  <a:srgbClr val="4A66AC"/>
                </a:solidFill>
                <a:cs typeface="Arial" pitchFamily="34" charset="0"/>
              </a:rPr>
              <a:t>Automated vs. Manual Remediation</a:t>
            </a:r>
          </a:p>
          <a:p>
            <a:pPr algn="l"/>
            <a:endParaRPr lang="en-US" sz="2400" dirty="0"/>
          </a:p>
        </p:txBody>
      </p:sp>
      <p:sp>
        <p:nvSpPr>
          <p:cNvPr id="8" name="Slide Number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85800">
              <a:defRPr/>
            </a:pPr>
            <a:fld id="{C9F2E319-0919-499D-AD1F-7963255D1003}" type="slidenum">
              <a:rPr lang="id-ID" sz="900">
                <a:solidFill>
                  <a:prstClr val="white"/>
                </a:solidFill>
                <a:latin typeface="Calibri"/>
              </a:rPr>
              <a:pPr defTabSz="685800">
                <a:defRPr/>
              </a:pPr>
              <a:t>10</a:t>
            </a:fld>
            <a:endParaRPr lang="id-ID" sz="9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3061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The beginning of presentation content slides. Please add the slide title to this box. Duplicate this page if you need more than one content slide">
            <a:extLst>
              <a:ext uri="{FF2B5EF4-FFF2-40B4-BE49-F238E27FC236}">
                <a16:creationId xmlns:a16="http://schemas.microsoft.com/office/drawing/2014/main" id="{8071384F-C73F-AA4C-9A53-FDDC22C53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2516" y="1219200"/>
            <a:ext cx="7916835" cy="922713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7030A0"/>
                </a:solidFill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5" name="Subtitle 2" descr="add speaker information here">
            <a:extLst>
              <a:ext uri="{FF2B5EF4-FFF2-40B4-BE49-F238E27FC236}">
                <a16:creationId xmlns:a16="http://schemas.microsoft.com/office/drawing/2014/main" id="{50A5E46A-02AF-4311-BB5E-A022A09F2A9A}"/>
              </a:ext>
            </a:extLst>
          </p:cNvPr>
          <p:cNvSpPr txBox="1">
            <a:spLocks/>
          </p:cNvSpPr>
          <p:nvPr/>
        </p:nvSpPr>
        <p:spPr>
          <a:xfrm>
            <a:off x="4495800" y="3123092"/>
            <a:ext cx="3377137" cy="1596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9DDC"/>
              </a:buClr>
            </a:pPr>
            <a:r>
              <a:rPr lang="en-US" sz="2200" b="1" dirty="0"/>
              <a:t>Scott Baker</a:t>
            </a:r>
          </a:p>
          <a:p>
            <a:pPr algn="l">
              <a:buClr>
                <a:srgbClr val="009DDC"/>
              </a:buClr>
            </a:pPr>
            <a:r>
              <a:rPr lang="en-US" sz="2200" b="1" dirty="0"/>
              <a:t>EVP, Business Development</a:t>
            </a:r>
          </a:p>
          <a:p>
            <a:pPr algn="l">
              <a:buClr>
                <a:srgbClr val="009DDC"/>
              </a:buClr>
            </a:pPr>
            <a:r>
              <a:rPr lang="en-US" sz="2200" b="1" dirty="0"/>
              <a:t>Crawford Technologies Inc</a:t>
            </a:r>
          </a:p>
          <a:p>
            <a:pPr algn="l">
              <a:buClr>
                <a:srgbClr val="009DDC"/>
              </a:buClr>
            </a:pPr>
            <a:r>
              <a:rPr lang="en-US" sz="2200" b="1" dirty="0">
                <a:hlinkClick r:id="rId2"/>
              </a:rPr>
              <a:t>sbaker@crawfordtech.com</a:t>
            </a:r>
            <a:endParaRPr lang="en-US" sz="2200" b="1" dirty="0"/>
          </a:p>
          <a:p>
            <a:pPr algn="l">
              <a:buClr>
                <a:srgbClr val="009DDC"/>
              </a:buClr>
            </a:pPr>
            <a:r>
              <a:rPr lang="en-US" sz="2200" b="1" dirty="0"/>
              <a:t>+1–603-706-5990</a:t>
            </a:r>
          </a:p>
          <a:p>
            <a:pPr algn="l">
              <a:buClr>
                <a:srgbClr val="009DDC"/>
              </a:buClr>
            </a:pPr>
            <a:r>
              <a:rPr lang="en-US" sz="2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305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962D2B-0D32-4635-B8AB-A302F2792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8400" y="2895600"/>
            <a:ext cx="7620000" cy="31242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77FB4-20F8-4812-BC51-367D24EE4EE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Website</a:t>
            </a:r>
            <a:r>
              <a:rPr lang="en-US" baseline="0" dirty="0">
                <a:solidFill>
                  <a:schemeClr val="bg1"/>
                </a:solidFill>
              </a:rPr>
              <a:t> Addresses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Crawford Technologies Logo">
            <a:extLst>
              <a:ext uri="{FF2B5EF4-FFF2-40B4-BE49-F238E27FC236}">
                <a16:creationId xmlns:a16="http://schemas.microsoft.com/office/drawing/2014/main" id="{28F5834D-B9EE-43CE-B77C-2859906B9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613" y="1550806"/>
            <a:ext cx="5826530" cy="1101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1CE35A-9FB4-446B-B14E-58122BD3A38E}"/>
              </a:ext>
            </a:extLst>
          </p:cNvPr>
          <p:cNvSpPr txBox="1"/>
          <p:nvPr/>
        </p:nvSpPr>
        <p:spPr>
          <a:xfrm>
            <a:off x="2552700" y="2992878"/>
            <a:ext cx="7086600" cy="69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j-lt"/>
              </a:rPr>
              <a:t>www.crawfordtech.com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6036D6-83C9-4B00-A83A-DD035C95E5D7}"/>
              </a:ext>
            </a:extLst>
          </p:cNvPr>
          <p:cNvSpPr txBox="1"/>
          <p:nvPr/>
        </p:nvSpPr>
        <p:spPr>
          <a:xfrm>
            <a:off x="2552700" y="3993360"/>
            <a:ext cx="7086600" cy="187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www.accessibilitynow.com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endParaRPr lang="en-US" sz="4800" b="1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en-US" sz="4800" b="1" dirty="0">
                <a:solidFill>
                  <a:schemeClr val="bg1"/>
                </a:solidFill>
                <a:latin typeface="+mj-lt"/>
              </a:rPr>
              <a:t>Booth 515</a:t>
            </a:r>
          </a:p>
        </p:txBody>
      </p:sp>
    </p:spTree>
    <p:extLst>
      <p:ext uri="{BB962C8B-B14F-4D97-AF65-F5344CB8AC3E}">
        <p14:creationId xmlns:p14="http://schemas.microsoft.com/office/powerpoint/2010/main" val="264730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Headshot photo of Scott Baker">
            <a:extLst>
              <a:ext uri="{FF2B5EF4-FFF2-40B4-BE49-F238E27FC236}">
                <a16:creationId xmlns:a16="http://schemas.microsoft.com/office/drawing/2014/main" id="{2C8D582E-8ECB-4A5A-9784-F3778DD669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" r="448"/>
          <a:stretch>
            <a:fillRect/>
          </a:stretch>
        </p:blipFill>
        <p:spPr/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1C91882-27BF-4FBB-ADF4-5571FBC6A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26230" y="3502306"/>
            <a:ext cx="2049972" cy="2049972"/>
          </a:xfrm>
          <a:prstGeom prst="roundRect">
            <a:avLst>
              <a:gd name="adj" fmla="val 158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381000" dist="127000" dir="5400000" sx="95000" sy="95000" algn="t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9600" b="1" dirty="0">
              <a:solidFill>
                <a:schemeClr val="bg1">
                  <a:lumMod val="95000"/>
                  <a:alpha val="60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2CB3B-BCD0-434A-9005-EB5D7FB75A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26229" y="3716831"/>
            <a:ext cx="2049973" cy="69714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Nexa Bold" panose="02000000000000000000" pitchFamily="50" charset="0"/>
                <a:ea typeface="Liberation Sans" panose="020B0604020202020204" pitchFamily="34" charset="0"/>
                <a:cs typeface="Segoe UI" panose="020B0502040204020203" pitchFamily="34" charset="0"/>
              </a:rPr>
              <a:t>Scott Baker</a:t>
            </a:r>
            <a:br>
              <a:rPr lang="id-ID" sz="2000" dirty="0">
                <a:solidFill>
                  <a:schemeClr val="bg1"/>
                </a:solidFill>
                <a:latin typeface="Nexa Bold" panose="02000000000000000000" pitchFamily="50" charset="0"/>
                <a:ea typeface="Liberation Sans" panose="020B0604020202020204" pitchFamily="34" charset="0"/>
                <a:cs typeface="Segoe UI" panose="020B0502040204020203" pitchFamily="34" charset="0"/>
              </a:rPr>
            </a:br>
            <a:r>
              <a:rPr lang="en-US" sz="2000" spc="300" dirty="0">
                <a:solidFill>
                  <a:schemeClr val="bg1"/>
                </a:solidFill>
                <a:latin typeface="Nexa Light" panose="02000000000000000000" pitchFamily="50" charset="0"/>
                <a:ea typeface="Liberation Sans" panose="020B0604020202020204" pitchFamily="34" charset="0"/>
                <a:cs typeface="Segoe UI" panose="020B0502040204020203" pitchFamily="34" charset="0"/>
              </a:rPr>
              <a:t>EVP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DC3A76-DECA-4F20-B343-75F333B17E62}"/>
              </a:ext>
            </a:extLst>
          </p:cNvPr>
          <p:cNvSpPr/>
          <p:nvPr/>
        </p:nvSpPr>
        <p:spPr>
          <a:xfrm>
            <a:off x="5255721" y="4836318"/>
            <a:ext cx="174451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>
                <a:solidFill>
                  <a:schemeClr val="bg1"/>
                </a:solidFill>
                <a:latin typeface="Nexa Light" panose="02000000000000000000" pitchFamily="50" charset="0"/>
                <a:cs typeface="Segoe UI Light" panose="020B0502040204020203" pitchFamily="34" charset="0"/>
              </a:rPr>
              <a:t>Booth 515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5924E6-25B6-465E-A903-C6058C491CBC}"/>
              </a:ext>
            </a:extLst>
          </p:cNvPr>
          <p:cNvSpPr/>
          <p:nvPr/>
        </p:nvSpPr>
        <p:spPr>
          <a:xfrm>
            <a:off x="7543800" y="1143000"/>
            <a:ext cx="4064682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+mj-lt"/>
                <a:cs typeface="Segoe UI Light" panose="020B0502040204020203" pitchFamily="34" charset="0"/>
              </a:rPr>
              <a:t>Scott has 30+ years of leadership and senior management experience in the electronic document industry.  Scott’s focus at CrawfordTech is on business development, accessibility, and growth strategy. </a:t>
            </a:r>
          </a:p>
          <a:p>
            <a:pPr>
              <a:lnSpc>
                <a:spcPct val="120000"/>
              </a:lnSpc>
            </a:pPr>
            <a:endParaRPr lang="en-US" sz="2000" dirty="0">
              <a:latin typeface="+mj-lt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+mj-lt"/>
                <a:cs typeface="Segoe UI Light" panose="020B0502040204020203" pitchFamily="34" charset="0"/>
              </a:rPr>
              <a:t>Scott is a recognized subject matter expert in CCM, ECM, BI, and SaaS. He is a frequent speaker at industry events and webinars.  </a:t>
            </a:r>
          </a:p>
        </p:txBody>
      </p:sp>
    </p:spTree>
    <p:extLst>
      <p:ext uri="{BB962C8B-B14F-4D97-AF65-F5344CB8AC3E}">
        <p14:creationId xmlns:p14="http://schemas.microsoft.com/office/powerpoint/2010/main" val="333788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8C3251-55FC-453B-829A-5CFABBB87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33600" y="914399"/>
            <a:ext cx="7924800" cy="50292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3DB7C-8D45-415B-BCD1-D6D7A48FF2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4440" y="1599783"/>
            <a:ext cx="6203120" cy="697145"/>
          </a:xfrm>
        </p:spPr>
        <p:txBody>
          <a:bodyPr>
            <a:noAutofit/>
          </a:bodyPr>
          <a:lstStyle/>
          <a:p>
            <a:r>
              <a:rPr lang="en-CA" sz="3600" b="1" dirty="0">
                <a:solidFill>
                  <a:schemeClr val="bg1"/>
                </a:solidFill>
                <a:cs typeface="Calibri" panose="020F0502020204030204" pitchFamily="34" charset="0"/>
              </a:rPr>
              <a:t>Where are we, really ? Organizations &amp; Accessibility: </a:t>
            </a:r>
            <a:endParaRPr lang="en-US" sz="3600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749DF1-DAFB-4734-B855-1B44F544FA1B}"/>
              </a:ext>
            </a:extLst>
          </p:cNvPr>
          <p:cNvSpPr/>
          <p:nvPr/>
        </p:nvSpPr>
        <p:spPr>
          <a:xfrm>
            <a:off x="2895600" y="3068782"/>
            <a:ext cx="66294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Continues to be outside of mainstream  requirements for many organizations</a:t>
            </a:r>
          </a:p>
          <a:p>
            <a:pPr marL="342900" lvl="0" indent="-342900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Accessibility is “on our radar”</a:t>
            </a:r>
          </a:p>
          <a:p>
            <a:pPr marL="342900" lvl="0" indent="-342900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Compliance is responsible for accessibility</a:t>
            </a:r>
          </a:p>
          <a:p>
            <a:pPr marL="342900" lvl="0" indent="-342900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</a:rPr>
              <a:t>We have not been sued yet…</a:t>
            </a:r>
            <a:endParaRPr lang="en-US" sz="2400" dirty="0">
              <a:solidFill>
                <a:schemeClr val="bg1"/>
              </a:solidFill>
              <a:latin typeface="+mj-lt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6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9F3C-0751-45E6-9CBD-761DCA0E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96" y="762000"/>
            <a:ext cx="8855303" cy="701675"/>
          </a:xfrm>
        </p:spPr>
        <p:txBody>
          <a:bodyPr>
            <a:normAutofit/>
          </a:bodyPr>
          <a:lstStyle/>
          <a:p>
            <a:r>
              <a:rPr lang="en-US" dirty="0"/>
              <a:t>Enterprise Document Accessibility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AB375-3DF2-401C-94C4-5E1E309D84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3244" y="1600200"/>
            <a:ext cx="8534650" cy="3962400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Creating Accessible PDFs 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Never fast and no “easy” button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Accessibility training for all website / document's authors 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Ensuring compliance, now and in the future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Timely turnaround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Exception handling is costly and error prone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Scalability  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How is growth in accessible documents volumes funded?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Managing processing during peak volume periods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76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49F3C-0751-45E6-9CBD-761DCA0E9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62000"/>
            <a:ext cx="10058400" cy="70167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7030A0"/>
                </a:solidFill>
                <a:cs typeface="Calibri" panose="020F0502020204030204" pitchFamily="34" charset="0"/>
              </a:rPr>
              <a:t>Specific Barriers to Making Documents Accessible?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AB375-3DF2-401C-94C4-5E1E309D84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8675" y="1463675"/>
            <a:ext cx="8534650" cy="4343400"/>
          </a:xfrm>
        </p:spPr>
        <p:txBody>
          <a:bodyPr>
            <a:noAutofit/>
          </a:bodyPr>
          <a:lstStyle/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Too many documents and too little time to remediate them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Tagging is not automated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Costs are high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Tools are expensive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Labor is costly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Training is costly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Outsourcing on a per page basis is very expensive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Remediation requires specialized knowledge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To remediate 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To deliver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CA" sz="2400" b="0" dirty="0">
                <a:latin typeface="+mn-lt"/>
              </a:rPr>
              <a:t>Understanding what is required</a:t>
            </a:r>
          </a:p>
        </p:txBody>
      </p:sp>
    </p:spTree>
    <p:extLst>
      <p:ext uri="{BB962C8B-B14F-4D97-AF65-F5344CB8AC3E}">
        <p14:creationId xmlns:p14="http://schemas.microsoft.com/office/powerpoint/2010/main" val="2190717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8C3251-55FC-453B-829A-5CFABBB87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95500" y="609598"/>
            <a:ext cx="8001000" cy="5638801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5E60C-3221-4C0E-A7C6-1B37F7ADFF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08740" y="1122634"/>
            <a:ext cx="6203120" cy="69714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Practical </a:t>
            </a:r>
            <a:r>
              <a:rPr lang="en-US" sz="3600" b="1" dirty="0">
                <a:solidFill>
                  <a:schemeClr val="bg1"/>
                </a:solidFill>
                <a:cs typeface="Calibri" panose="020F0502020204030204" pitchFamily="34" charset="0"/>
              </a:rPr>
              <a:t>considerations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749DF1-DAFB-4734-B855-1B44F544FA1B}"/>
              </a:ext>
            </a:extLst>
          </p:cNvPr>
          <p:cNvSpPr/>
          <p:nvPr/>
        </p:nvSpPr>
        <p:spPr>
          <a:xfrm>
            <a:off x="2895600" y="2319046"/>
            <a:ext cx="662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Are you going to train everyone in accessibility authoring?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 do you deal with the backlog of documents on your website that need to be made accessible?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What happens if you need to immediately generate one document in an accessible format?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How do I mitigate the costs and barriers related to remediating documents?</a:t>
            </a:r>
          </a:p>
        </p:txBody>
      </p:sp>
    </p:spTree>
    <p:extLst>
      <p:ext uri="{BB962C8B-B14F-4D97-AF65-F5344CB8AC3E}">
        <p14:creationId xmlns:p14="http://schemas.microsoft.com/office/powerpoint/2010/main" val="4709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7A62-9195-46FC-9C05-9FF1AB760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E-commerce: </a:t>
            </a:r>
            <a:br>
              <a:rPr lang="en-US" dirty="0"/>
            </a:br>
            <a:r>
              <a:rPr lang="en-US" dirty="0"/>
              <a:t>A </a:t>
            </a:r>
            <a:r>
              <a:rPr lang="en-US"/>
              <a:t>Viable Accessible </a:t>
            </a:r>
            <a:r>
              <a:rPr lang="en-US" dirty="0"/>
              <a:t>Document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6A0CB-3F4C-4CA1-AED5-003D696181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6725" y="1905000"/>
            <a:ext cx="8534650" cy="3962400"/>
          </a:xfrm>
        </p:spPr>
        <p:txBody>
          <a:bodyPr/>
          <a:lstStyle/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CA" sz="2800" dirty="0"/>
              <a:t>Democratizes the creation of accessible documents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CA" sz="2800" dirty="0"/>
              <a:t>Achieves a high percentage of tagging compliance via automation – 100s of pages per second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CA" sz="2800" dirty="0"/>
              <a:t>Reduces time and costs to generate accessible documents greater than 50%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CA" sz="2800" dirty="0"/>
              <a:t>With manual quality assurance, 100% WCAG Level 2.0 AA or PDF/UA compliance can be achieved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8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890164-1C92-4828-AF11-FBAED074B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defTabSz="685800">
              <a:defRPr/>
            </a:pPr>
            <a:r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t>www.crawfordtech.com</a:t>
            </a:r>
            <a:endParaRPr lang="id-ID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6CC8E6-9BC6-4F64-B4F5-0A0169662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685800">
              <a:defRPr/>
            </a:pPr>
            <a:r>
              <a:rPr lang="en-US" sz="900" dirty="0">
                <a:solidFill>
                  <a:prstClr val="black">
                    <a:tint val="75000"/>
                  </a:prstClr>
                </a:solidFill>
                <a:latin typeface="Calibri"/>
              </a:rPr>
              <a:t>AccessibilityNow Web Site Screen Capture</a:t>
            </a:r>
            <a:endParaRPr lang="id-ID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 descr="Image of the accessibilitynow.com e-commerce website.  www.accessibilitynow.com">
            <a:extLst>
              <a:ext uri="{FF2B5EF4-FFF2-40B4-BE49-F238E27FC236}">
                <a16:creationId xmlns:a16="http://schemas.microsoft.com/office/drawing/2014/main" id="{5C21688B-5C46-4557-9E67-0E15ADC5D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" y="-9939"/>
            <a:ext cx="12192000" cy="660400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DA2295B-1879-4AF7-B931-C105148148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4440" y="717481"/>
            <a:ext cx="6203120" cy="697145"/>
          </a:xfrm>
        </p:spPr>
        <p:txBody>
          <a:bodyPr>
            <a:no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Accessibility Now Website Screen Capture</a:t>
            </a:r>
          </a:p>
        </p:txBody>
      </p:sp>
    </p:spTree>
    <p:extLst>
      <p:ext uri="{BB962C8B-B14F-4D97-AF65-F5344CB8AC3E}">
        <p14:creationId xmlns:p14="http://schemas.microsoft.com/office/powerpoint/2010/main" val="3141636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BBAA8-D0FE-4397-8528-53209602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F3D41-8F7B-46C3-B069-ABDEDCE9A7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6725" y="1646237"/>
            <a:ext cx="8534650" cy="2743200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Upload your selected PDF document files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Select your services an receive a quote immediately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Accept the quote and pay via PayPal or credit card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Accessible PDF or Accessible HTML5 files are generated immediately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You receive notification that your remediated files are ready to be downloaded</a:t>
            </a:r>
          </a:p>
        </p:txBody>
      </p:sp>
      <p:pic>
        <p:nvPicPr>
          <p:cNvPr id="5" name="Picture 4" descr="Accessibility Now Logo">
            <a:hlinkClick r:id="rId2"/>
            <a:extLst>
              <a:ext uri="{FF2B5EF4-FFF2-40B4-BE49-F238E27FC236}">
                <a16:creationId xmlns:a16="http://schemas.microsoft.com/office/drawing/2014/main" id="{E2CD567F-17E7-4ED3-A31F-67EBD831C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4572000"/>
            <a:ext cx="5649562" cy="13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26945"/>
      </p:ext>
    </p:extLst>
  </p:cSld>
  <p:clrMapOvr>
    <a:masterClrMapping/>
  </p:clrMapOvr>
</p:sld>
</file>

<file path=ppt/theme/theme1.xml><?xml version="1.0" encoding="utf-8"?>
<a:theme xmlns:a="http://schemas.openxmlformats.org/drawingml/2006/main" name="Total Document Accessibility Platform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223979-7BD7-4E93-9CC8-DBD65B2C735A}" vid="{C32AF8A4-AA49-47B0-8DF0-F406A4A64C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ANow Template 2020.02.06 for CSUN</Template>
  <TotalTime>25</TotalTime>
  <Words>472</Words>
  <Application>Microsoft Office PowerPoint</Application>
  <PresentationFormat>Widescreen</PresentationFormat>
  <Paragraphs>75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Montserrat</vt:lpstr>
      <vt:lpstr>Nexa Bold</vt:lpstr>
      <vt:lpstr>Nexa Light</vt:lpstr>
      <vt:lpstr>Wingdings</vt:lpstr>
      <vt:lpstr>Total Document Accessibility Platform</vt:lpstr>
      <vt:lpstr>E-Commerce for Document Accessibility</vt:lpstr>
      <vt:lpstr>Scott Baker EVP</vt:lpstr>
      <vt:lpstr>Where are we, really ? Organizations &amp; Accessibility: </vt:lpstr>
      <vt:lpstr>Enterprise Document Accessibility Challenges</vt:lpstr>
      <vt:lpstr>Specific Barriers to Making Documents Accessible?</vt:lpstr>
      <vt:lpstr>Practical considerations</vt:lpstr>
      <vt:lpstr>E-commerce:  A Viable Accessible Document Strategy</vt:lpstr>
      <vt:lpstr>Accessibility Now Website Screen Capture</vt:lpstr>
      <vt:lpstr>How It Works</vt:lpstr>
      <vt:lpstr>Remediation for All Via E-commerce</vt:lpstr>
      <vt:lpstr>Questions?</vt:lpstr>
      <vt:lpstr>Website Addresses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Baker</dc:creator>
  <cp:lastModifiedBy>Ligia Mora</cp:lastModifiedBy>
  <cp:revision>5</cp:revision>
  <dcterms:created xsi:type="dcterms:W3CDTF">2020-02-19T17:49:39Z</dcterms:created>
  <dcterms:modified xsi:type="dcterms:W3CDTF">2020-03-18T16:57:17Z</dcterms:modified>
</cp:coreProperties>
</file>