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Ex2.xml" ContentType="application/vnd.ms-office.chartex+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56" r:id="rId2"/>
    <p:sldId id="866" r:id="rId3"/>
    <p:sldId id="257" r:id="rId4"/>
    <p:sldId id="258" r:id="rId5"/>
    <p:sldId id="259" r:id="rId6"/>
    <p:sldId id="260" r:id="rId7"/>
    <p:sldId id="261" r:id="rId8"/>
    <p:sldId id="262" r:id="rId9"/>
    <p:sldId id="263" r:id="rId10"/>
    <p:sldId id="264" r:id="rId11"/>
    <p:sldId id="265" r:id="rId12"/>
    <p:sldId id="266" r:id="rId13"/>
    <p:sldId id="380" r:id="rId14"/>
    <p:sldId id="505" r:id="rId15"/>
    <p:sldId id="467" r:id="rId16"/>
    <p:sldId id="282" r:id="rId17"/>
    <p:sldId id="329" r:id="rId18"/>
    <p:sldId id="626" r:id="rId19"/>
    <p:sldId id="772" r:id="rId20"/>
    <p:sldId id="867" r:id="rId21"/>
    <p:sldId id="759" r:id="rId22"/>
    <p:sldId id="417" r:id="rId23"/>
    <p:sldId id="760" r:id="rId24"/>
    <p:sldId id="420" r:id="rId25"/>
    <p:sldId id="268" r:id="rId26"/>
    <p:sldId id="620" r:id="rId27"/>
    <p:sldId id="301" r:id="rId28"/>
  </p:sldIdLst>
  <p:sldSz cx="18288000" cy="10287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5220" autoAdjust="0"/>
  </p:normalViewPr>
  <p:slideViewPr>
    <p:cSldViewPr snapToGrid="0">
      <p:cViewPr varScale="1">
        <p:scale>
          <a:sx n="55" d="100"/>
          <a:sy n="55" d="100"/>
        </p:scale>
        <p:origin x="686" y="34"/>
      </p:cViewPr>
      <p:guideLst/>
    </p:cSldViewPr>
  </p:slideViewPr>
  <p:outlineViewPr>
    <p:cViewPr>
      <p:scale>
        <a:sx n="33" d="100"/>
        <a:sy n="33" d="100"/>
      </p:scale>
      <p:origin x="0" y="-2691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Book1"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1"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Sheet1!$A$4:$A$14</cx:f>
        <cx:lvl ptCount="11">
          <cx:pt idx="0">Transactional</cx:pt>
          <cx:pt idx="1">Designer</cx:pt>
          <cx:pt idx="2">Gateway</cx:pt>
          <cx:pt idx="3">Dashboard</cx:pt>
          <cx:pt idx="4">Assessment</cx:pt>
          <cx:pt idx="5">Validator</cx:pt>
          <cx:pt idx="6">SiteScan</cx:pt>
          <cx:pt idx="7">DAS Services</cx:pt>
          <cx:pt idx="8">Remediate</cx:pt>
          <cx:pt idx="9">AccessibilityNow.com</cx:pt>
          <cx:pt idx="10">Publisher</cx:pt>
        </cx:lvl>
      </cx:strDim>
      <cx:numDim type="size">
        <cx:f>Sheet1!$B$4:$B$14</cx:f>
        <cx:lvl ptCount="11" formatCode="General">
          <cx:pt idx="0">9.0899999999999999</cx:pt>
          <cx:pt idx="1">9.0899999999999999</cx:pt>
          <cx:pt idx="2">9.0899999999999999</cx:pt>
          <cx:pt idx="3">9.0899999999999999</cx:pt>
          <cx:pt idx="4">9.0899999999999999</cx:pt>
          <cx:pt idx="5">9.0899999999999999</cx:pt>
          <cx:pt idx="6">9.0899999999999999</cx:pt>
          <cx:pt idx="7">9.0899999999999999</cx:pt>
          <cx:pt idx="8">9.0899999999999999</cx:pt>
          <cx:pt idx="9">9.0899999999999999</cx:pt>
          <cx:pt idx="10">9.0899999999999999</cx:pt>
        </cx:lvl>
      </cx:numDim>
    </cx:data>
  </cx:chartData>
  <cx:chart>
    <cx:plotArea>
      <cx:plotAreaRegion>
        <cx:series layoutId="sunburst" uniqueId="{9A65374F-F2C1-4BDD-A7A4-1DBD26937E30}">
          <cx:spPr>
            <a:ln>
              <a:noFill/>
            </a:ln>
          </cx:spPr>
          <cx:dataId val="0"/>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Sheet1!$A$16:$A$21</cx:f>
        <cx:lvl ptCount="6">
          <cx:pt idx="0">WCAG PDF</cx:pt>
          <cx:pt idx="1">Braille</cx:pt>
          <cx:pt idx="2">E-Text</cx:pt>
          <cx:pt idx="3">Audio</cx:pt>
          <cx:pt idx="4">Large Print</cx:pt>
          <cx:pt idx="5">HTML5</cx:pt>
        </cx:lvl>
      </cx:strDim>
      <cx:numDim type="size">
        <cx:f>Sheet1!$B$16:$B$21</cx:f>
        <cx:lvl ptCount="6" formatCode="General">
          <cx:pt idx="0">16.666</cx:pt>
          <cx:pt idx="1">16.666</cx:pt>
          <cx:pt idx="2">16.666</cx:pt>
          <cx:pt idx="3">16.666</cx:pt>
          <cx:pt idx="4">16.666</cx:pt>
          <cx:pt idx="5">16.666</cx:pt>
        </cx:lvl>
      </cx:numDim>
    </cx:data>
  </cx:chartData>
  <cx:chart>
    <cx:plotArea>
      <cx:plotAreaRegion>
        <cx:series layoutId="sunburst" uniqueId="{F2B69432-8D38-4267-9011-0A1EE6168052}">
          <cx:spPr>
            <a:ln>
              <a:solidFill>
                <a:schemeClr val="bg1"/>
              </a:solidFill>
            </a:ln>
          </cx:spPr>
          <cx:dataId val="0"/>
        </cx:series>
      </cx:plotAreaRegion>
    </cx:plotArea>
  </cx:chart>
  <cx:spPr>
    <a:ln>
      <a:noFill/>
    </a:ln>
  </cx:spPr>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_rels/drawing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F6A511-AE9C-4F23-847B-BCAAA1E9C8F3}"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72497C1A-5BBE-4A39-AFE3-D1231750390B}">
      <dgm:prSet phldrT="[Text]"/>
      <dgm:spPr/>
      <dgm:t>
        <a:bodyPr/>
        <a:lstStyle/>
        <a:p>
          <a:r>
            <a:rPr lang="en-US" dirty="0">
              <a:latin typeface="Calibri"/>
            </a:rPr>
            <a:t>Vision problems are more pervasive than most of us realize. Upwards of </a:t>
          </a:r>
          <a:r>
            <a:rPr lang="en-US" b="1" dirty="0">
              <a:latin typeface="Calibri"/>
            </a:rPr>
            <a:t>1.3 billion </a:t>
          </a:r>
          <a:r>
            <a:rPr lang="en-US" dirty="0">
              <a:latin typeface="Calibri"/>
            </a:rPr>
            <a:t>people worldwide are visually impaired. Many more have low or moderate visual difficulties. </a:t>
          </a:r>
          <a:endParaRPr lang="en-US" dirty="0"/>
        </a:p>
      </dgm:t>
    </dgm:pt>
    <dgm:pt modelId="{EF3A5680-3835-4C35-A387-A4FD9CD8D9CC}" type="parTrans" cxnId="{E2F8EAF6-DC06-4AD9-955F-BBC35851F441}">
      <dgm:prSet/>
      <dgm:spPr/>
      <dgm:t>
        <a:bodyPr/>
        <a:lstStyle/>
        <a:p>
          <a:endParaRPr lang="en-US"/>
        </a:p>
      </dgm:t>
    </dgm:pt>
    <dgm:pt modelId="{55B4E6CA-D467-44F7-984E-1E8C66DDB6AA}" type="sibTrans" cxnId="{E2F8EAF6-DC06-4AD9-955F-BBC35851F441}">
      <dgm:prSet/>
      <dgm:spPr/>
      <dgm:t>
        <a:bodyPr/>
        <a:lstStyle/>
        <a:p>
          <a:endParaRPr lang="en-US"/>
        </a:p>
      </dgm:t>
    </dgm:pt>
    <dgm:pt modelId="{1512DE5F-2163-43F7-B0DA-BFBCD051347D}">
      <dgm:prSet/>
      <dgm:spPr/>
      <dgm:t>
        <a:bodyPr/>
        <a:lstStyle/>
        <a:p>
          <a:r>
            <a:rPr lang="en-CA" b="1">
              <a:latin typeface="Calibri"/>
            </a:rPr>
            <a:t>30 million </a:t>
          </a:r>
          <a:r>
            <a:rPr lang="en-CA">
              <a:latin typeface="Calibri"/>
            </a:rPr>
            <a:t>people in the US have vision impairment</a:t>
          </a:r>
          <a:endParaRPr lang="en-US" dirty="0">
            <a:latin typeface="Calibri"/>
          </a:endParaRPr>
        </a:p>
      </dgm:t>
    </dgm:pt>
    <dgm:pt modelId="{C058D4E0-0FD0-4B9B-94CB-9206E7FA937F}" type="parTrans" cxnId="{702A4EC1-265E-44BB-9BA8-9FEFBA803B5E}">
      <dgm:prSet/>
      <dgm:spPr/>
      <dgm:t>
        <a:bodyPr/>
        <a:lstStyle/>
        <a:p>
          <a:endParaRPr lang="en-US"/>
        </a:p>
      </dgm:t>
    </dgm:pt>
    <dgm:pt modelId="{CD62736A-8807-4106-96FB-A0D32A517445}" type="sibTrans" cxnId="{702A4EC1-265E-44BB-9BA8-9FEFBA803B5E}">
      <dgm:prSet/>
      <dgm:spPr/>
      <dgm:t>
        <a:bodyPr/>
        <a:lstStyle/>
        <a:p>
          <a:endParaRPr lang="en-US"/>
        </a:p>
      </dgm:t>
    </dgm:pt>
    <dgm:pt modelId="{5EDFD363-5591-4B4D-99B0-A6D2BAB710C2}">
      <dgm:prSet/>
      <dgm:spPr/>
      <dgm:t>
        <a:bodyPr/>
        <a:lstStyle/>
        <a:p>
          <a:r>
            <a:rPr lang="en-US" dirty="0">
              <a:latin typeface="Calibri"/>
            </a:rPr>
            <a:t>The number of sight impaired in the U.S. is expected to </a:t>
          </a:r>
          <a:r>
            <a:rPr lang="en-US" b="1" dirty="0">
              <a:latin typeface="Calibri"/>
            </a:rPr>
            <a:t>double by 2020</a:t>
          </a:r>
          <a:r>
            <a:rPr lang="en-US" dirty="0">
              <a:latin typeface="Calibri"/>
            </a:rPr>
            <a:t>, due to the aging of the baby boomer generation</a:t>
          </a:r>
        </a:p>
      </dgm:t>
    </dgm:pt>
    <dgm:pt modelId="{93364B51-18E1-43F3-A317-F854B6260E58}" type="parTrans" cxnId="{3E5F22B1-4FED-4EEF-A9FD-7D6C122D2D9B}">
      <dgm:prSet/>
      <dgm:spPr/>
      <dgm:t>
        <a:bodyPr/>
        <a:lstStyle/>
        <a:p>
          <a:endParaRPr lang="en-US"/>
        </a:p>
      </dgm:t>
    </dgm:pt>
    <dgm:pt modelId="{307D143F-1BDC-4B98-85B4-6106A48D1FD3}" type="sibTrans" cxnId="{3E5F22B1-4FED-4EEF-A9FD-7D6C122D2D9B}">
      <dgm:prSet/>
      <dgm:spPr/>
      <dgm:t>
        <a:bodyPr/>
        <a:lstStyle/>
        <a:p>
          <a:endParaRPr lang="en-US"/>
        </a:p>
      </dgm:t>
    </dgm:pt>
    <dgm:pt modelId="{76133008-94B9-442D-97D2-13137CE642A4}" type="pres">
      <dgm:prSet presAssocID="{ECF6A511-AE9C-4F23-847B-BCAAA1E9C8F3}" presName="Name0" presStyleCnt="0">
        <dgm:presLayoutVars>
          <dgm:chMax val="7"/>
          <dgm:chPref val="7"/>
          <dgm:dir/>
        </dgm:presLayoutVars>
      </dgm:prSet>
      <dgm:spPr/>
    </dgm:pt>
    <dgm:pt modelId="{12B69902-CBC8-40EF-947E-F33E07F22D9E}" type="pres">
      <dgm:prSet presAssocID="{ECF6A511-AE9C-4F23-847B-BCAAA1E9C8F3}" presName="Name1" presStyleCnt="0"/>
      <dgm:spPr/>
    </dgm:pt>
    <dgm:pt modelId="{2CFE3FEC-9CE6-4625-8173-9DE3F38E9674}" type="pres">
      <dgm:prSet presAssocID="{ECF6A511-AE9C-4F23-847B-BCAAA1E9C8F3}" presName="cycle" presStyleCnt="0"/>
      <dgm:spPr/>
    </dgm:pt>
    <dgm:pt modelId="{45171A00-8D19-4768-9531-3909F9782B51}" type="pres">
      <dgm:prSet presAssocID="{ECF6A511-AE9C-4F23-847B-BCAAA1E9C8F3}" presName="srcNode" presStyleLbl="node1" presStyleIdx="0" presStyleCnt="3"/>
      <dgm:spPr/>
    </dgm:pt>
    <dgm:pt modelId="{9F0DC408-E81B-424E-9B1D-D49FB38D15BF}" type="pres">
      <dgm:prSet presAssocID="{ECF6A511-AE9C-4F23-847B-BCAAA1E9C8F3}" presName="conn" presStyleLbl="parChTrans1D2" presStyleIdx="0" presStyleCnt="1"/>
      <dgm:spPr/>
    </dgm:pt>
    <dgm:pt modelId="{055F8702-FE31-4A50-8073-D0B30A9C7AE4}" type="pres">
      <dgm:prSet presAssocID="{ECF6A511-AE9C-4F23-847B-BCAAA1E9C8F3}" presName="extraNode" presStyleLbl="node1" presStyleIdx="0" presStyleCnt="3"/>
      <dgm:spPr/>
    </dgm:pt>
    <dgm:pt modelId="{03558E11-AB36-4AA6-B0C4-0387F8DFA7F8}" type="pres">
      <dgm:prSet presAssocID="{ECF6A511-AE9C-4F23-847B-BCAAA1E9C8F3}" presName="dstNode" presStyleLbl="node1" presStyleIdx="0" presStyleCnt="3"/>
      <dgm:spPr/>
    </dgm:pt>
    <dgm:pt modelId="{0EB3ACB7-447C-4953-B3F9-5E8B5DA9F4EC}" type="pres">
      <dgm:prSet presAssocID="{72497C1A-5BBE-4A39-AFE3-D1231750390B}" presName="text_1" presStyleLbl="node1" presStyleIdx="0" presStyleCnt="3">
        <dgm:presLayoutVars>
          <dgm:bulletEnabled val="1"/>
        </dgm:presLayoutVars>
      </dgm:prSet>
      <dgm:spPr/>
    </dgm:pt>
    <dgm:pt modelId="{4A1907E6-5E8D-43BC-8294-FA52D5ACCF52}" type="pres">
      <dgm:prSet presAssocID="{72497C1A-5BBE-4A39-AFE3-D1231750390B}" presName="accent_1" presStyleCnt="0"/>
      <dgm:spPr/>
    </dgm:pt>
    <dgm:pt modelId="{5BED1286-A77F-47D6-8716-C268A3E909F1}" type="pres">
      <dgm:prSet presAssocID="{72497C1A-5BBE-4A39-AFE3-D1231750390B}" presName="accentRepeatNode" presStyleLbl="solidFgAcc1" presStyleIdx="0" presStyleCnt="3"/>
      <dgm:spPr>
        <a:blipFill rotWithShape="0">
          <a:blip xmlns:r="http://schemas.openxmlformats.org/officeDocument/2006/relationships" r:embed="rId1"/>
          <a:srcRect/>
          <a:stretch>
            <a:fillRect l="-17000" r="-17000"/>
          </a:stretch>
        </a:blipFill>
      </dgm:spPr>
      <dgm:extLst>
        <a:ext uri="{E40237B7-FDA0-4F09-8148-C483321AD2D9}">
          <dgm14:cNvPr xmlns:dgm14="http://schemas.microsoft.com/office/drawing/2010/diagram" id="0" name="" descr="A female wearing glasses, with her eyes closed, pinching the bridge of her nose to relieve pain or fatigue&#10;"/>
        </a:ext>
      </dgm:extLst>
    </dgm:pt>
    <dgm:pt modelId="{F4641F5E-EC6B-4839-9F3C-7E8E199B4CD8}" type="pres">
      <dgm:prSet presAssocID="{1512DE5F-2163-43F7-B0DA-BFBCD051347D}" presName="text_2" presStyleLbl="node1" presStyleIdx="1" presStyleCnt="3">
        <dgm:presLayoutVars>
          <dgm:bulletEnabled val="1"/>
        </dgm:presLayoutVars>
      </dgm:prSet>
      <dgm:spPr/>
    </dgm:pt>
    <dgm:pt modelId="{FFCE19BB-D71D-485B-8394-3EB805AC405D}" type="pres">
      <dgm:prSet presAssocID="{1512DE5F-2163-43F7-B0DA-BFBCD051347D}" presName="accent_2" presStyleCnt="0"/>
      <dgm:spPr/>
    </dgm:pt>
    <dgm:pt modelId="{CD184A0F-C087-4820-8041-3AF7039E02BC}" type="pres">
      <dgm:prSet presAssocID="{1512DE5F-2163-43F7-B0DA-BFBCD051347D}" presName="accentRepeatNode" presStyleLbl="solidFgAcc1" presStyleIdx="1" presStyleCnt="3"/>
      <dgm:spPr>
        <a:blipFill rotWithShape="0">
          <a:blip xmlns:r="http://schemas.openxmlformats.org/officeDocument/2006/relationships" r:embed="rId2"/>
          <a:srcRect/>
          <a:stretch>
            <a:fillRect l="-4000" r="-4000"/>
          </a:stretch>
        </a:blipFill>
      </dgm:spPr>
      <dgm:extLst>
        <a:ext uri="{E40237B7-FDA0-4F09-8148-C483321AD2D9}">
          <dgm14:cNvPr xmlns:dgm14="http://schemas.microsoft.com/office/drawing/2010/diagram" id="0" name="" descr="A smiling blind female wearing sunglasses"/>
        </a:ext>
      </dgm:extLst>
    </dgm:pt>
    <dgm:pt modelId="{1B2260F3-43BD-4339-94DB-24491F190EC7}" type="pres">
      <dgm:prSet presAssocID="{5EDFD363-5591-4B4D-99B0-A6D2BAB710C2}" presName="text_3" presStyleLbl="node1" presStyleIdx="2" presStyleCnt="3">
        <dgm:presLayoutVars>
          <dgm:bulletEnabled val="1"/>
        </dgm:presLayoutVars>
      </dgm:prSet>
      <dgm:spPr/>
    </dgm:pt>
    <dgm:pt modelId="{8CFD8259-4504-46F0-943D-590B2A1A84C6}" type="pres">
      <dgm:prSet presAssocID="{5EDFD363-5591-4B4D-99B0-A6D2BAB710C2}" presName="accent_3" presStyleCnt="0"/>
      <dgm:spPr/>
    </dgm:pt>
    <dgm:pt modelId="{1EF85131-341D-4143-8642-817987044E66}" type="pres">
      <dgm:prSet presAssocID="{5EDFD363-5591-4B4D-99B0-A6D2BAB710C2}" presName="accentRepeatNode" presStyleLbl="solidFgAcc1" presStyleIdx="2" presStyleCnt="3"/>
      <dgm:spPr>
        <a:blipFill rotWithShape="0">
          <a:blip xmlns:r="http://schemas.openxmlformats.org/officeDocument/2006/relationships" r:embed="rId3"/>
          <a:srcRect/>
          <a:stretch>
            <a:fillRect l="-25000" r="-25000"/>
          </a:stretch>
        </a:blipFill>
      </dgm:spPr>
      <dgm:extLst>
        <a:ext uri="{E40237B7-FDA0-4F09-8148-C483321AD2D9}">
          <dgm14:cNvPr xmlns:dgm14="http://schemas.microsoft.com/office/drawing/2010/diagram" id="0" name="" descr="A small group of people - 2 women and 1 man -- sitting and smiling&#10;"/>
        </a:ext>
      </dgm:extLst>
    </dgm:pt>
  </dgm:ptLst>
  <dgm:cxnLst>
    <dgm:cxn modelId="{25A7A33A-A2A7-4F35-97A1-C0462A6A4176}" type="presOf" srcId="{5EDFD363-5591-4B4D-99B0-A6D2BAB710C2}" destId="{1B2260F3-43BD-4339-94DB-24491F190EC7}" srcOrd="0" destOrd="0" presId="urn:microsoft.com/office/officeart/2008/layout/VerticalCurvedList"/>
    <dgm:cxn modelId="{8980F498-9C1A-4ADF-B64F-2DBDB1E6F72E}" type="presOf" srcId="{72497C1A-5BBE-4A39-AFE3-D1231750390B}" destId="{0EB3ACB7-447C-4953-B3F9-5E8B5DA9F4EC}" srcOrd="0" destOrd="0" presId="urn:microsoft.com/office/officeart/2008/layout/VerticalCurvedList"/>
    <dgm:cxn modelId="{3E5F22B1-4FED-4EEF-A9FD-7D6C122D2D9B}" srcId="{ECF6A511-AE9C-4F23-847B-BCAAA1E9C8F3}" destId="{5EDFD363-5591-4B4D-99B0-A6D2BAB710C2}" srcOrd="2" destOrd="0" parTransId="{93364B51-18E1-43F3-A317-F854B6260E58}" sibTransId="{307D143F-1BDC-4B98-85B4-6106A48D1FD3}"/>
    <dgm:cxn modelId="{00C4C1BE-B4EC-4A30-9D71-D5FB81920302}" type="presOf" srcId="{55B4E6CA-D467-44F7-984E-1E8C66DDB6AA}" destId="{9F0DC408-E81B-424E-9B1D-D49FB38D15BF}" srcOrd="0" destOrd="0" presId="urn:microsoft.com/office/officeart/2008/layout/VerticalCurvedList"/>
    <dgm:cxn modelId="{702A4EC1-265E-44BB-9BA8-9FEFBA803B5E}" srcId="{ECF6A511-AE9C-4F23-847B-BCAAA1E9C8F3}" destId="{1512DE5F-2163-43F7-B0DA-BFBCD051347D}" srcOrd="1" destOrd="0" parTransId="{C058D4E0-0FD0-4B9B-94CB-9206E7FA937F}" sibTransId="{CD62736A-8807-4106-96FB-A0D32A517445}"/>
    <dgm:cxn modelId="{6C8F17D9-2890-4583-B60C-8BE8576153EE}" type="presOf" srcId="{1512DE5F-2163-43F7-B0DA-BFBCD051347D}" destId="{F4641F5E-EC6B-4839-9F3C-7E8E199B4CD8}" srcOrd="0" destOrd="0" presId="urn:microsoft.com/office/officeart/2008/layout/VerticalCurvedList"/>
    <dgm:cxn modelId="{E2F8EAF6-DC06-4AD9-955F-BBC35851F441}" srcId="{ECF6A511-AE9C-4F23-847B-BCAAA1E9C8F3}" destId="{72497C1A-5BBE-4A39-AFE3-D1231750390B}" srcOrd="0" destOrd="0" parTransId="{EF3A5680-3835-4C35-A387-A4FD9CD8D9CC}" sibTransId="{55B4E6CA-D467-44F7-984E-1E8C66DDB6AA}"/>
    <dgm:cxn modelId="{CD8AD3FD-15B9-4673-9921-3122CACA2B11}" type="presOf" srcId="{ECF6A511-AE9C-4F23-847B-BCAAA1E9C8F3}" destId="{76133008-94B9-442D-97D2-13137CE642A4}" srcOrd="0" destOrd="0" presId="urn:microsoft.com/office/officeart/2008/layout/VerticalCurvedList"/>
    <dgm:cxn modelId="{E6C6B15B-ABBE-429D-8A32-46F1FD7C53DD}" type="presParOf" srcId="{76133008-94B9-442D-97D2-13137CE642A4}" destId="{12B69902-CBC8-40EF-947E-F33E07F22D9E}" srcOrd="0" destOrd="0" presId="urn:microsoft.com/office/officeart/2008/layout/VerticalCurvedList"/>
    <dgm:cxn modelId="{EA452E1C-06D9-484F-A433-BC2BBF58E670}" type="presParOf" srcId="{12B69902-CBC8-40EF-947E-F33E07F22D9E}" destId="{2CFE3FEC-9CE6-4625-8173-9DE3F38E9674}" srcOrd="0" destOrd="0" presId="urn:microsoft.com/office/officeart/2008/layout/VerticalCurvedList"/>
    <dgm:cxn modelId="{8C5F75EB-684B-4DA9-91BC-7C43C0F879EF}" type="presParOf" srcId="{2CFE3FEC-9CE6-4625-8173-9DE3F38E9674}" destId="{45171A00-8D19-4768-9531-3909F9782B51}" srcOrd="0" destOrd="0" presId="urn:microsoft.com/office/officeart/2008/layout/VerticalCurvedList"/>
    <dgm:cxn modelId="{67070A0F-7246-4637-8FF1-803D3009ED8D}" type="presParOf" srcId="{2CFE3FEC-9CE6-4625-8173-9DE3F38E9674}" destId="{9F0DC408-E81B-424E-9B1D-D49FB38D15BF}" srcOrd="1" destOrd="0" presId="urn:microsoft.com/office/officeart/2008/layout/VerticalCurvedList"/>
    <dgm:cxn modelId="{4430F442-AFA4-412B-91E7-A49B8F9E86DF}" type="presParOf" srcId="{2CFE3FEC-9CE6-4625-8173-9DE3F38E9674}" destId="{055F8702-FE31-4A50-8073-D0B30A9C7AE4}" srcOrd="2" destOrd="0" presId="urn:microsoft.com/office/officeart/2008/layout/VerticalCurvedList"/>
    <dgm:cxn modelId="{8126E114-1F32-4809-8422-DCAF443BA868}" type="presParOf" srcId="{2CFE3FEC-9CE6-4625-8173-9DE3F38E9674}" destId="{03558E11-AB36-4AA6-B0C4-0387F8DFA7F8}" srcOrd="3" destOrd="0" presId="urn:microsoft.com/office/officeart/2008/layout/VerticalCurvedList"/>
    <dgm:cxn modelId="{698643DA-F489-4B06-A835-D8E88414159F}" type="presParOf" srcId="{12B69902-CBC8-40EF-947E-F33E07F22D9E}" destId="{0EB3ACB7-447C-4953-B3F9-5E8B5DA9F4EC}" srcOrd="1" destOrd="0" presId="urn:microsoft.com/office/officeart/2008/layout/VerticalCurvedList"/>
    <dgm:cxn modelId="{2BA89F73-6FE1-420D-B8F8-6EDAD15D7C85}" type="presParOf" srcId="{12B69902-CBC8-40EF-947E-F33E07F22D9E}" destId="{4A1907E6-5E8D-43BC-8294-FA52D5ACCF52}" srcOrd="2" destOrd="0" presId="urn:microsoft.com/office/officeart/2008/layout/VerticalCurvedList"/>
    <dgm:cxn modelId="{4820502C-C86C-4A70-AD32-C273552FD6B4}" type="presParOf" srcId="{4A1907E6-5E8D-43BC-8294-FA52D5ACCF52}" destId="{5BED1286-A77F-47D6-8716-C268A3E909F1}" srcOrd="0" destOrd="0" presId="urn:microsoft.com/office/officeart/2008/layout/VerticalCurvedList"/>
    <dgm:cxn modelId="{5EC94164-808A-4212-9678-C912BEEC7B10}" type="presParOf" srcId="{12B69902-CBC8-40EF-947E-F33E07F22D9E}" destId="{F4641F5E-EC6B-4839-9F3C-7E8E199B4CD8}" srcOrd="3" destOrd="0" presId="urn:microsoft.com/office/officeart/2008/layout/VerticalCurvedList"/>
    <dgm:cxn modelId="{DCDBC326-236A-4B03-AB59-25FC47A74022}" type="presParOf" srcId="{12B69902-CBC8-40EF-947E-F33E07F22D9E}" destId="{FFCE19BB-D71D-485B-8394-3EB805AC405D}" srcOrd="4" destOrd="0" presId="urn:microsoft.com/office/officeart/2008/layout/VerticalCurvedList"/>
    <dgm:cxn modelId="{743F7773-913D-4EB2-9BEB-CEAF79FB929E}" type="presParOf" srcId="{FFCE19BB-D71D-485B-8394-3EB805AC405D}" destId="{CD184A0F-C087-4820-8041-3AF7039E02BC}" srcOrd="0" destOrd="0" presId="urn:microsoft.com/office/officeart/2008/layout/VerticalCurvedList"/>
    <dgm:cxn modelId="{45AD2652-91B0-46CA-8A29-155B61B2B0D0}" type="presParOf" srcId="{12B69902-CBC8-40EF-947E-F33E07F22D9E}" destId="{1B2260F3-43BD-4339-94DB-24491F190EC7}" srcOrd="5" destOrd="0" presId="urn:microsoft.com/office/officeart/2008/layout/VerticalCurvedList"/>
    <dgm:cxn modelId="{2B7994C1-9E28-44C7-9427-564C57FD8414}" type="presParOf" srcId="{12B69902-CBC8-40EF-947E-F33E07F22D9E}" destId="{8CFD8259-4504-46F0-943D-590B2A1A84C6}" srcOrd="6" destOrd="0" presId="urn:microsoft.com/office/officeart/2008/layout/VerticalCurvedList"/>
    <dgm:cxn modelId="{B9FC9437-5B6B-4A4B-B38B-638483602763}" type="presParOf" srcId="{8CFD8259-4504-46F0-943D-590B2A1A84C6}" destId="{1EF85131-341D-4143-8642-817987044E66}"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6DEEA3-1D15-44C3-BCDE-EBFF3F573EA3}"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1F0BD829-A9D4-4F28-9C7B-8B48EB15CE72}">
      <dgm:prSet phldrT="[Text]"/>
      <dgm:spPr/>
      <dgm:t>
        <a:bodyPr/>
        <a:lstStyle/>
        <a:p>
          <a:r>
            <a:rPr lang="en-US" dirty="0"/>
            <a:t>Accessibility Automation Software</a:t>
          </a:r>
        </a:p>
      </dgm:t>
    </dgm:pt>
    <dgm:pt modelId="{CAF08079-0358-4D3A-ABEB-300408B68FD9}" type="parTrans" cxnId="{FB94CC8F-1607-469D-8762-7589AA414707}">
      <dgm:prSet/>
      <dgm:spPr/>
      <dgm:t>
        <a:bodyPr/>
        <a:lstStyle/>
        <a:p>
          <a:endParaRPr lang="en-US"/>
        </a:p>
      </dgm:t>
    </dgm:pt>
    <dgm:pt modelId="{1D5D249D-C440-4B2C-A55B-FB687922714F}" type="sibTrans" cxnId="{FB94CC8F-1607-469D-8762-7589AA414707}">
      <dgm:prSet/>
      <dgm:spPr/>
      <dgm:t>
        <a:bodyPr/>
        <a:lstStyle/>
        <a:p>
          <a:endParaRPr lang="en-US"/>
        </a:p>
      </dgm:t>
    </dgm:pt>
    <dgm:pt modelId="{403A16DF-28CD-4234-9102-A4CDC723D16E}">
      <dgm:prSet phldrT="[Text]"/>
      <dgm:spPr/>
      <dgm:t>
        <a:bodyPr anchor="ctr"/>
        <a:lstStyle/>
        <a:p>
          <a:r>
            <a:rPr lang="en-US" dirty="0"/>
            <a:t>Convert to WCAG, PDF/UA, HTML5, and all accessible formats</a:t>
          </a:r>
        </a:p>
      </dgm:t>
    </dgm:pt>
    <dgm:pt modelId="{EA233673-F7AC-46F2-A647-9EB0D6088997}" type="parTrans" cxnId="{CEAEB507-275A-43EC-B778-232398AB9C18}">
      <dgm:prSet/>
      <dgm:spPr/>
      <dgm:t>
        <a:bodyPr/>
        <a:lstStyle/>
        <a:p>
          <a:endParaRPr lang="en-US"/>
        </a:p>
      </dgm:t>
    </dgm:pt>
    <dgm:pt modelId="{FE6F3AFF-0FF7-4C71-A061-03554559A191}" type="sibTrans" cxnId="{CEAEB507-275A-43EC-B778-232398AB9C18}">
      <dgm:prSet/>
      <dgm:spPr/>
      <dgm:t>
        <a:bodyPr/>
        <a:lstStyle/>
        <a:p>
          <a:endParaRPr lang="en-US"/>
        </a:p>
      </dgm:t>
    </dgm:pt>
    <dgm:pt modelId="{514F8DCB-96E8-4A5A-BCB2-A933CE45B7CC}">
      <dgm:prSet phldrT="[Text]"/>
      <dgm:spPr/>
      <dgm:t>
        <a:bodyPr anchor="ctr"/>
        <a:lstStyle/>
        <a:p>
          <a:r>
            <a:rPr lang="en-US" dirty="0"/>
            <a:t>Deploy on premises or as SaaS</a:t>
          </a:r>
        </a:p>
      </dgm:t>
    </dgm:pt>
    <dgm:pt modelId="{32922453-1385-401A-9839-84B60740ACF7}" type="parTrans" cxnId="{EF13D3D2-3B33-42CC-967B-6C86C3352A9E}">
      <dgm:prSet/>
      <dgm:spPr/>
      <dgm:t>
        <a:bodyPr/>
        <a:lstStyle/>
        <a:p>
          <a:endParaRPr lang="en-US"/>
        </a:p>
      </dgm:t>
    </dgm:pt>
    <dgm:pt modelId="{D4271D5D-4653-48CF-ACD5-957894E87AED}" type="sibTrans" cxnId="{EF13D3D2-3B33-42CC-967B-6C86C3352A9E}">
      <dgm:prSet/>
      <dgm:spPr/>
      <dgm:t>
        <a:bodyPr/>
        <a:lstStyle/>
        <a:p>
          <a:endParaRPr lang="en-US"/>
        </a:p>
      </dgm:t>
    </dgm:pt>
    <dgm:pt modelId="{EFD8B09C-6B3B-4E42-A3DE-23C6B092129D}">
      <dgm:prSet phldrT="[Text]"/>
      <dgm:spPr/>
      <dgm:t>
        <a:bodyPr/>
        <a:lstStyle/>
        <a:p>
          <a:r>
            <a:rPr lang="en-US" dirty="0"/>
            <a:t>Accessibility Services</a:t>
          </a:r>
        </a:p>
      </dgm:t>
    </dgm:pt>
    <dgm:pt modelId="{D3DEDBAB-8057-4F7B-9D9D-EB2AB374B513}" type="parTrans" cxnId="{A7C19CC5-CAC0-4578-85A9-69962E9ABEAA}">
      <dgm:prSet/>
      <dgm:spPr/>
      <dgm:t>
        <a:bodyPr/>
        <a:lstStyle/>
        <a:p>
          <a:endParaRPr lang="en-US"/>
        </a:p>
      </dgm:t>
    </dgm:pt>
    <dgm:pt modelId="{EEF883CA-C33A-4114-A54D-96635215469F}" type="sibTrans" cxnId="{A7C19CC5-CAC0-4578-85A9-69962E9ABEAA}">
      <dgm:prSet/>
      <dgm:spPr/>
      <dgm:t>
        <a:bodyPr/>
        <a:lstStyle/>
        <a:p>
          <a:endParaRPr lang="en-US"/>
        </a:p>
      </dgm:t>
    </dgm:pt>
    <dgm:pt modelId="{2A682FCE-8B60-4B45-BC28-15A88CE04E55}">
      <dgm:prSet phldrT="[Text]"/>
      <dgm:spPr/>
      <dgm:t>
        <a:bodyPr anchor="ctr"/>
        <a:lstStyle/>
        <a:p>
          <a:r>
            <a:rPr lang="en-US" dirty="0">
              <a:solidFill>
                <a:schemeClr val="tx1"/>
              </a:solidFill>
            </a:rPr>
            <a:t>Document remediation</a:t>
          </a:r>
          <a:endParaRPr lang="en-US" dirty="0"/>
        </a:p>
      </dgm:t>
    </dgm:pt>
    <dgm:pt modelId="{BAEA50E6-D81F-4CAD-AD7F-38A4C63B02A5}" type="parTrans" cxnId="{7DA490B9-3C2B-49BC-ABC3-31E528B3ADC6}">
      <dgm:prSet/>
      <dgm:spPr/>
      <dgm:t>
        <a:bodyPr/>
        <a:lstStyle/>
        <a:p>
          <a:endParaRPr lang="en-US"/>
        </a:p>
      </dgm:t>
    </dgm:pt>
    <dgm:pt modelId="{7ADE0B8F-6BC2-45C6-A2D6-83FD56411C6F}" type="sibTrans" cxnId="{7DA490B9-3C2B-49BC-ABC3-31E528B3ADC6}">
      <dgm:prSet/>
      <dgm:spPr/>
      <dgm:t>
        <a:bodyPr/>
        <a:lstStyle/>
        <a:p>
          <a:endParaRPr lang="en-US"/>
        </a:p>
      </dgm:t>
    </dgm:pt>
    <dgm:pt modelId="{CEF75A52-C7A9-40D0-A769-E289D179195D}">
      <dgm:prSet phldrT="[Text]"/>
      <dgm:spPr/>
      <dgm:t>
        <a:bodyPr anchor="ctr"/>
        <a:lstStyle/>
        <a:p>
          <a:r>
            <a:rPr lang="en-US" dirty="0">
              <a:solidFill>
                <a:schemeClr val="tx1"/>
              </a:solidFill>
            </a:rPr>
            <a:t>Braille, Large Print, eText, Audio</a:t>
          </a:r>
          <a:endParaRPr lang="en-US" dirty="0"/>
        </a:p>
      </dgm:t>
    </dgm:pt>
    <dgm:pt modelId="{C44CF8F4-169A-4CB4-850D-09ACD91D78CB}" type="parTrans" cxnId="{60E668BB-AC32-495D-AF42-64BB1FB64F80}">
      <dgm:prSet/>
      <dgm:spPr/>
      <dgm:t>
        <a:bodyPr/>
        <a:lstStyle/>
        <a:p>
          <a:endParaRPr lang="en-US"/>
        </a:p>
      </dgm:t>
    </dgm:pt>
    <dgm:pt modelId="{403266A3-0F8C-4D33-9C64-361236637094}" type="sibTrans" cxnId="{60E668BB-AC32-495D-AF42-64BB1FB64F80}">
      <dgm:prSet/>
      <dgm:spPr/>
      <dgm:t>
        <a:bodyPr/>
        <a:lstStyle/>
        <a:p>
          <a:endParaRPr lang="en-US"/>
        </a:p>
      </dgm:t>
    </dgm:pt>
    <dgm:pt modelId="{2D3BE20A-3B91-4AAF-A305-7D66558C9CCE}">
      <dgm:prSet phldrT="[Text]"/>
      <dgm:spPr/>
      <dgm:t>
        <a:bodyPr anchor="ctr"/>
        <a:lstStyle/>
        <a:p>
          <a:r>
            <a:rPr lang="en-US" dirty="0"/>
            <a:t>Batch &amp; post-archive retrieval</a:t>
          </a:r>
        </a:p>
      </dgm:t>
    </dgm:pt>
    <dgm:pt modelId="{23E1263D-0674-43F9-A98B-D5035C2ADF8D}" type="parTrans" cxnId="{6CCF3D50-B5F1-4726-9FB7-D8B1104DB51C}">
      <dgm:prSet/>
      <dgm:spPr/>
      <dgm:t>
        <a:bodyPr/>
        <a:lstStyle/>
        <a:p>
          <a:endParaRPr lang="en-US"/>
        </a:p>
      </dgm:t>
    </dgm:pt>
    <dgm:pt modelId="{F7BF162B-820E-465F-A8A6-458D7DEAA7CE}" type="sibTrans" cxnId="{6CCF3D50-B5F1-4726-9FB7-D8B1104DB51C}">
      <dgm:prSet/>
      <dgm:spPr/>
      <dgm:t>
        <a:bodyPr/>
        <a:lstStyle/>
        <a:p>
          <a:endParaRPr lang="en-US"/>
        </a:p>
      </dgm:t>
    </dgm:pt>
    <dgm:pt modelId="{76FE19EA-F211-496B-AA3E-34791F9497DC}">
      <dgm:prSet phldrT="[Text]"/>
      <dgm:spPr/>
      <dgm:t>
        <a:bodyPr anchor="ctr"/>
        <a:lstStyle/>
        <a:p>
          <a:r>
            <a:rPr lang="en-US" dirty="0"/>
            <a:t>Convert from any print-ready file</a:t>
          </a:r>
        </a:p>
      </dgm:t>
    </dgm:pt>
    <dgm:pt modelId="{CBF6FDC1-1649-4BE2-96B1-88C1604B7D6C}" type="parTrans" cxnId="{10EF516D-6D44-46D4-9175-B7352EC51540}">
      <dgm:prSet/>
      <dgm:spPr/>
      <dgm:t>
        <a:bodyPr/>
        <a:lstStyle/>
        <a:p>
          <a:endParaRPr lang="en-US"/>
        </a:p>
      </dgm:t>
    </dgm:pt>
    <dgm:pt modelId="{7F485286-C8D4-4F94-AD5F-B37B1EB7A003}" type="sibTrans" cxnId="{10EF516D-6D44-46D4-9175-B7352EC51540}">
      <dgm:prSet/>
      <dgm:spPr/>
      <dgm:t>
        <a:bodyPr/>
        <a:lstStyle/>
        <a:p>
          <a:endParaRPr lang="en-US"/>
        </a:p>
      </dgm:t>
    </dgm:pt>
    <dgm:pt modelId="{99AA4C1B-DD4F-49EB-9195-5182999BAEB4}">
      <dgm:prSet phldrT="[Text]"/>
      <dgm:spPr/>
      <dgm:t>
        <a:bodyPr anchor="ctr"/>
        <a:lstStyle/>
        <a:p>
          <a:r>
            <a:rPr lang="en-US" dirty="0"/>
            <a:t>Accessible document validation</a:t>
          </a:r>
        </a:p>
      </dgm:t>
    </dgm:pt>
    <dgm:pt modelId="{E43D5313-EFA3-4B49-825E-880BAEA6EF80}" type="parTrans" cxnId="{335AA6A7-AEDD-4BAA-800E-ABE9A6696576}">
      <dgm:prSet/>
      <dgm:spPr/>
      <dgm:t>
        <a:bodyPr/>
        <a:lstStyle/>
        <a:p>
          <a:endParaRPr lang="en-US"/>
        </a:p>
      </dgm:t>
    </dgm:pt>
    <dgm:pt modelId="{2DD7BFA3-4032-48D2-BA8A-394114958624}" type="sibTrans" cxnId="{335AA6A7-AEDD-4BAA-800E-ABE9A6696576}">
      <dgm:prSet/>
      <dgm:spPr/>
      <dgm:t>
        <a:bodyPr/>
        <a:lstStyle/>
        <a:p>
          <a:endParaRPr lang="en-US"/>
        </a:p>
      </dgm:t>
    </dgm:pt>
    <dgm:pt modelId="{78847B04-FA31-4C17-9967-65EDE67DB377}">
      <dgm:prSet phldrT="[Text]"/>
      <dgm:spPr/>
      <dgm:t>
        <a:bodyPr anchor="ctr"/>
        <a:lstStyle/>
        <a:p>
          <a:r>
            <a:rPr lang="en-US" dirty="0">
              <a:solidFill>
                <a:schemeClr val="tx1"/>
              </a:solidFill>
            </a:rPr>
            <a:t>Consulting services</a:t>
          </a:r>
          <a:endParaRPr lang="en-US" dirty="0"/>
        </a:p>
      </dgm:t>
    </dgm:pt>
    <dgm:pt modelId="{C61BDDB1-48DA-48DB-96F0-404B5478B6F6}" type="parTrans" cxnId="{5BFA12CD-8693-439B-BA57-2C13E2E2BC4B}">
      <dgm:prSet/>
      <dgm:spPr/>
      <dgm:t>
        <a:bodyPr/>
        <a:lstStyle/>
        <a:p>
          <a:endParaRPr lang="en-US"/>
        </a:p>
      </dgm:t>
    </dgm:pt>
    <dgm:pt modelId="{F4CFF50B-42BC-4C83-88A4-A4A274564453}" type="sibTrans" cxnId="{5BFA12CD-8693-439B-BA57-2C13E2E2BC4B}">
      <dgm:prSet/>
      <dgm:spPr/>
      <dgm:t>
        <a:bodyPr/>
        <a:lstStyle/>
        <a:p>
          <a:endParaRPr lang="en-US"/>
        </a:p>
      </dgm:t>
    </dgm:pt>
    <dgm:pt modelId="{FAA3AFBE-2FF0-4572-8D3E-8477C6D516CD}">
      <dgm:prSet/>
      <dgm:spPr/>
      <dgm:t>
        <a:bodyPr anchor="ctr"/>
        <a:lstStyle/>
        <a:p>
          <a:r>
            <a:rPr lang="en-US" dirty="0">
              <a:solidFill>
                <a:schemeClr val="tx1"/>
              </a:solidFill>
            </a:rPr>
            <a:t>Assessments and validation</a:t>
          </a:r>
        </a:p>
      </dgm:t>
    </dgm:pt>
    <dgm:pt modelId="{3DE172E3-ED06-43F8-B504-1DE3D39EA13B}" type="parTrans" cxnId="{55CAC2E5-A8F9-45EA-AD5E-218588CC453A}">
      <dgm:prSet/>
      <dgm:spPr/>
      <dgm:t>
        <a:bodyPr/>
        <a:lstStyle/>
        <a:p>
          <a:endParaRPr lang="en-US"/>
        </a:p>
      </dgm:t>
    </dgm:pt>
    <dgm:pt modelId="{2A1DEFD2-368F-4955-9BB8-D8E9A5302712}" type="sibTrans" cxnId="{55CAC2E5-A8F9-45EA-AD5E-218588CC453A}">
      <dgm:prSet/>
      <dgm:spPr/>
      <dgm:t>
        <a:bodyPr/>
        <a:lstStyle/>
        <a:p>
          <a:endParaRPr lang="en-US"/>
        </a:p>
      </dgm:t>
    </dgm:pt>
    <dgm:pt modelId="{92E691C4-2B69-4F46-AEFC-E6AF569C53E9}">
      <dgm:prSet phldrT="[Text]"/>
      <dgm:spPr/>
      <dgm:t>
        <a:bodyPr anchor="ctr"/>
        <a:lstStyle/>
        <a:p>
          <a:r>
            <a:rPr lang="en-US" dirty="0"/>
            <a:t>Accessible WCAG, PDF/UA, HTML5</a:t>
          </a:r>
        </a:p>
      </dgm:t>
    </dgm:pt>
    <dgm:pt modelId="{2D8F7515-CE4D-4D2E-BFA6-1AD4AAC55082}" type="parTrans" cxnId="{29233505-609A-4979-B9F9-1BE236611550}">
      <dgm:prSet/>
      <dgm:spPr/>
      <dgm:t>
        <a:bodyPr/>
        <a:lstStyle/>
        <a:p>
          <a:endParaRPr lang="en-US"/>
        </a:p>
      </dgm:t>
    </dgm:pt>
    <dgm:pt modelId="{870A85FD-2BB3-497A-B1FE-C154CA6CF859}" type="sibTrans" cxnId="{29233505-609A-4979-B9F9-1BE236611550}">
      <dgm:prSet/>
      <dgm:spPr/>
      <dgm:t>
        <a:bodyPr/>
        <a:lstStyle/>
        <a:p>
          <a:endParaRPr lang="en-US"/>
        </a:p>
      </dgm:t>
    </dgm:pt>
    <dgm:pt modelId="{43E7FB98-2E59-4EDB-AE67-126FE5C65A3C}">
      <dgm:prSet/>
      <dgm:spPr/>
      <dgm:t>
        <a:bodyPr anchor="ctr"/>
        <a:lstStyle/>
        <a:p>
          <a:r>
            <a:rPr lang="en-US" dirty="0">
              <a:solidFill>
                <a:schemeClr val="tx1"/>
              </a:solidFill>
            </a:rPr>
            <a:t>Training</a:t>
          </a:r>
        </a:p>
      </dgm:t>
    </dgm:pt>
    <dgm:pt modelId="{3AD54960-9322-4F80-BCFD-33D830C15D9B}" type="parTrans" cxnId="{92BC2CC9-BC9F-4225-82D0-8FB3F2378C25}">
      <dgm:prSet/>
      <dgm:spPr/>
      <dgm:t>
        <a:bodyPr/>
        <a:lstStyle/>
        <a:p>
          <a:endParaRPr lang="en-US"/>
        </a:p>
      </dgm:t>
    </dgm:pt>
    <dgm:pt modelId="{C4D0EA12-508E-4283-B0A9-4587AAD11863}" type="sibTrans" cxnId="{92BC2CC9-BC9F-4225-82D0-8FB3F2378C25}">
      <dgm:prSet/>
      <dgm:spPr/>
      <dgm:t>
        <a:bodyPr/>
        <a:lstStyle/>
        <a:p>
          <a:endParaRPr lang="en-US"/>
        </a:p>
      </dgm:t>
    </dgm:pt>
    <dgm:pt modelId="{3C407529-B2D5-4978-8698-266B88EAA6F4}" type="pres">
      <dgm:prSet presAssocID="{EB6DEEA3-1D15-44C3-BCDE-EBFF3F573EA3}" presName="Name0" presStyleCnt="0">
        <dgm:presLayoutVars>
          <dgm:dir/>
          <dgm:animLvl val="lvl"/>
          <dgm:resizeHandles/>
        </dgm:presLayoutVars>
      </dgm:prSet>
      <dgm:spPr/>
    </dgm:pt>
    <dgm:pt modelId="{08E1C5B1-7681-4D27-8864-488301795A93}" type="pres">
      <dgm:prSet presAssocID="{1F0BD829-A9D4-4F28-9C7B-8B48EB15CE72}" presName="linNode" presStyleCnt="0"/>
      <dgm:spPr/>
    </dgm:pt>
    <dgm:pt modelId="{91C94D6D-3A2A-4C0C-88B9-CEF49D56F42F}" type="pres">
      <dgm:prSet presAssocID="{1F0BD829-A9D4-4F28-9C7B-8B48EB15CE72}" presName="parentShp" presStyleLbl="node1" presStyleIdx="0" presStyleCnt="2">
        <dgm:presLayoutVars>
          <dgm:bulletEnabled val="1"/>
        </dgm:presLayoutVars>
      </dgm:prSet>
      <dgm:spPr/>
    </dgm:pt>
    <dgm:pt modelId="{BB74D5B6-B8D7-4E0F-B1CB-DF65B95727AF}" type="pres">
      <dgm:prSet presAssocID="{1F0BD829-A9D4-4F28-9C7B-8B48EB15CE72}" presName="childShp" presStyleLbl="bgAccFollowNode1" presStyleIdx="0" presStyleCnt="2" custScaleX="122667" custScaleY="103286">
        <dgm:presLayoutVars>
          <dgm:bulletEnabled val="1"/>
        </dgm:presLayoutVars>
      </dgm:prSet>
      <dgm:spPr/>
    </dgm:pt>
    <dgm:pt modelId="{D850046E-0D27-4B4F-9BB7-606A5B85E329}" type="pres">
      <dgm:prSet presAssocID="{1D5D249D-C440-4B2C-A55B-FB687922714F}" presName="spacing" presStyleCnt="0"/>
      <dgm:spPr/>
    </dgm:pt>
    <dgm:pt modelId="{DB26011C-66C3-4A74-BAEE-D9E311E4D083}" type="pres">
      <dgm:prSet presAssocID="{EFD8B09C-6B3B-4E42-A3DE-23C6B092129D}" presName="linNode" presStyleCnt="0"/>
      <dgm:spPr/>
    </dgm:pt>
    <dgm:pt modelId="{417FBC3C-63E3-4ED2-AE4D-D4CA100B4BFD}" type="pres">
      <dgm:prSet presAssocID="{EFD8B09C-6B3B-4E42-A3DE-23C6B092129D}" presName="parentShp" presStyleLbl="node1" presStyleIdx="1" presStyleCnt="2" custScaleX="88460" custLinFactNeighborX="-3300" custLinFactNeighborY="118">
        <dgm:presLayoutVars>
          <dgm:bulletEnabled val="1"/>
        </dgm:presLayoutVars>
      </dgm:prSet>
      <dgm:spPr/>
    </dgm:pt>
    <dgm:pt modelId="{630DB158-2FAE-4891-9C0D-CBE5E8B2A906}" type="pres">
      <dgm:prSet presAssocID="{EFD8B09C-6B3B-4E42-A3DE-23C6B092129D}" presName="childShp" presStyleLbl="bgAccFollowNode1" presStyleIdx="1" presStyleCnt="2" custScaleX="108916" custLinFactNeighborX="884" custLinFactNeighborY="1881">
        <dgm:presLayoutVars>
          <dgm:bulletEnabled val="1"/>
        </dgm:presLayoutVars>
      </dgm:prSet>
      <dgm:spPr/>
    </dgm:pt>
  </dgm:ptLst>
  <dgm:cxnLst>
    <dgm:cxn modelId="{29233505-609A-4979-B9F9-1BE236611550}" srcId="{2A682FCE-8B60-4B45-BC28-15A88CE04E55}" destId="{92E691C4-2B69-4F46-AEFC-E6AF569C53E9}" srcOrd="1" destOrd="0" parTransId="{2D8F7515-CE4D-4D2E-BFA6-1AD4AAC55082}" sibTransId="{870A85FD-2BB3-497A-B1FE-C154CA6CF859}"/>
    <dgm:cxn modelId="{CEAEB507-275A-43EC-B778-232398AB9C18}" srcId="{1F0BD829-A9D4-4F28-9C7B-8B48EB15CE72}" destId="{403A16DF-28CD-4234-9102-A4CDC723D16E}" srcOrd="0" destOrd="0" parTransId="{EA233673-F7AC-46F2-A647-9EB0D6088997}" sibTransId="{FE6F3AFF-0FF7-4C71-A061-03554559A191}"/>
    <dgm:cxn modelId="{36E3FC10-4F76-4E06-9841-F00104D82510}" type="presOf" srcId="{EB6DEEA3-1D15-44C3-BCDE-EBFF3F573EA3}" destId="{3C407529-B2D5-4978-8698-266B88EAA6F4}" srcOrd="0" destOrd="0" presId="urn:microsoft.com/office/officeart/2005/8/layout/vList6"/>
    <dgm:cxn modelId="{AA10C613-B950-434C-B566-9307E0C6DB83}" type="presOf" srcId="{92E691C4-2B69-4F46-AEFC-E6AF569C53E9}" destId="{630DB158-2FAE-4891-9C0D-CBE5E8B2A906}" srcOrd="0" destOrd="2" presId="urn:microsoft.com/office/officeart/2005/8/layout/vList6"/>
    <dgm:cxn modelId="{E02BED1C-4636-4AD3-B3D6-7B56337F8F7C}" type="presOf" srcId="{514F8DCB-96E8-4A5A-BCB2-A933CE45B7CC}" destId="{BB74D5B6-B8D7-4E0F-B1CB-DF65B95727AF}" srcOrd="0" destOrd="2" presId="urn:microsoft.com/office/officeart/2005/8/layout/vList6"/>
    <dgm:cxn modelId="{3197962B-C84D-4596-BC65-64345AADD8C0}" type="presOf" srcId="{FAA3AFBE-2FF0-4572-8D3E-8477C6D516CD}" destId="{630DB158-2FAE-4891-9C0D-CBE5E8B2A906}" srcOrd="0" destOrd="4" presId="urn:microsoft.com/office/officeart/2005/8/layout/vList6"/>
    <dgm:cxn modelId="{9AB7EF66-7FA4-45AC-83A1-C1DB9F21BC1D}" type="presOf" srcId="{76FE19EA-F211-496B-AA3E-34791F9497DC}" destId="{BB74D5B6-B8D7-4E0F-B1CB-DF65B95727AF}" srcOrd="0" destOrd="1" presId="urn:microsoft.com/office/officeart/2005/8/layout/vList6"/>
    <dgm:cxn modelId="{10EF516D-6D44-46D4-9175-B7352EC51540}" srcId="{1F0BD829-A9D4-4F28-9C7B-8B48EB15CE72}" destId="{76FE19EA-F211-496B-AA3E-34791F9497DC}" srcOrd="1" destOrd="0" parTransId="{CBF6FDC1-1649-4BE2-96B1-88C1604B7D6C}" sibTransId="{7F485286-C8D4-4F94-AD5F-B37B1EB7A003}"/>
    <dgm:cxn modelId="{7198454F-52D3-4F52-8B4B-CF69D3969FD9}" type="presOf" srcId="{43E7FB98-2E59-4EDB-AE67-126FE5C65A3C}" destId="{630DB158-2FAE-4891-9C0D-CBE5E8B2A906}" srcOrd="0" destOrd="5" presId="urn:microsoft.com/office/officeart/2005/8/layout/vList6"/>
    <dgm:cxn modelId="{6CCF3D50-B5F1-4726-9FB7-D8B1104DB51C}" srcId="{1F0BD829-A9D4-4F28-9C7B-8B48EB15CE72}" destId="{2D3BE20A-3B91-4AAF-A305-7D66558C9CCE}" srcOrd="3" destOrd="0" parTransId="{23E1263D-0674-43F9-A98B-D5035C2ADF8D}" sibTransId="{F7BF162B-820E-465F-A8A6-458D7DEAA7CE}"/>
    <dgm:cxn modelId="{3F779854-C40F-444E-9910-CEA72AF75C48}" type="presOf" srcId="{78847B04-FA31-4C17-9967-65EDE67DB377}" destId="{630DB158-2FAE-4891-9C0D-CBE5E8B2A906}" srcOrd="0" destOrd="3" presId="urn:microsoft.com/office/officeart/2005/8/layout/vList6"/>
    <dgm:cxn modelId="{8222BF7C-2E67-4193-ACBA-509398144367}" type="presOf" srcId="{2A682FCE-8B60-4B45-BC28-15A88CE04E55}" destId="{630DB158-2FAE-4891-9C0D-CBE5E8B2A906}" srcOrd="0" destOrd="0" presId="urn:microsoft.com/office/officeart/2005/8/layout/vList6"/>
    <dgm:cxn modelId="{06567887-0A2C-4BD4-942D-101D77558028}" type="presOf" srcId="{EFD8B09C-6B3B-4E42-A3DE-23C6B092129D}" destId="{417FBC3C-63E3-4ED2-AE4D-D4CA100B4BFD}" srcOrd="0" destOrd="0" presId="urn:microsoft.com/office/officeart/2005/8/layout/vList6"/>
    <dgm:cxn modelId="{A6E0148D-3CDE-4CA4-8642-17931268A133}" type="presOf" srcId="{CEF75A52-C7A9-40D0-A769-E289D179195D}" destId="{630DB158-2FAE-4891-9C0D-CBE5E8B2A906}" srcOrd="0" destOrd="1" presId="urn:microsoft.com/office/officeart/2005/8/layout/vList6"/>
    <dgm:cxn modelId="{FB94CC8F-1607-469D-8762-7589AA414707}" srcId="{EB6DEEA3-1D15-44C3-BCDE-EBFF3F573EA3}" destId="{1F0BD829-A9D4-4F28-9C7B-8B48EB15CE72}" srcOrd="0" destOrd="0" parTransId="{CAF08079-0358-4D3A-ABEB-300408B68FD9}" sibTransId="{1D5D249D-C440-4B2C-A55B-FB687922714F}"/>
    <dgm:cxn modelId="{335AA6A7-AEDD-4BAA-800E-ABE9A6696576}" srcId="{1F0BD829-A9D4-4F28-9C7B-8B48EB15CE72}" destId="{99AA4C1B-DD4F-49EB-9195-5182999BAEB4}" srcOrd="4" destOrd="0" parTransId="{E43D5313-EFA3-4B49-825E-880BAEA6EF80}" sibTransId="{2DD7BFA3-4032-48D2-BA8A-394114958624}"/>
    <dgm:cxn modelId="{7DA490B9-3C2B-49BC-ABC3-31E528B3ADC6}" srcId="{EFD8B09C-6B3B-4E42-A3DE-23C6B092129D}" destId="{2A682FCE-8B60-4B45-BC28-15A88CE04E55}" srcOrd="0" destOrd="0" parTransId="{BAEA50E6-D81F-4CAD-AD7F-38A4C63B02A5}" sibTransId="{7ADE0B8F-6BC2-45C6-A2D6-83FD56411C6F}"/>
    <dgm:cxn modelId="{9BB99BBA-D07A-44B5-B9FC-F59B153BF160}" type="presOf" srcId="{1F0BD829-A9D4-4F28-9C7B-8B48EB15CE72}" destId="{91C94D6D-3A2A-4C0C-88B9-CEF49D56F42F}" srcOrd="0" destOrd="0" presId="urn:microsoft.com/office/officeart/2005/8/layout/vList6"/>
    <dgm:cxn modelId="{60E668BB-AC32-495D-AF42-64BB1FB64F80}" srcId="{2A682FCE-8B60-4B45-BC28-15A88CE04E55}" destId="{CEF75A52-C7A9-40D0-A769-E289D179195D}" srcOrd="0" destOrd="0" parTransId="{C44CF8F4-169A-4CB4-850D-09ACD91D78CB}" sibTransId="{403266A3-0F8C-4D33-9C64-361236637094}"/>
    <dgm:cxn modelId="{A7C19CC5-CAC0-4578-85A9-69962E9ABEAA}" srcId="{EB6DEEA3-1D15-44C3-BCDE-EBFF3F573EA3}" destId="{EFD8B09C-6B3B-4E42-A3DE-23C6B092129D}" srcOrd="1" destOrd="0" parTransId="{D3DEDBAB-8057-4F7B-9D9D-EB2AB374B513}" sibTransId="{EEF883CA-C33A-4114-A54D-96635215469F}"/>
    <dgm:cxn modelId="{6CC98FC8-DBB9-4C3F-BA8E-C47272663BF3}" type="presOf" srcId="{2D3BE20A-3B91-4AAF-A305-7D66558C9CCE}" destId="{BB74D5B6-B8D7-4E0F-B1CB-DF65B95727AF}" srcOrd="0" destOrd="3" presId="urn:microsoft.com/office/officeart/2005/8/layout/vList6"/>
    <dgm:cxn modelId="{92BC2CC9-BC9F-4225-82D0-8FB3F2378C25}" srcId="{EFD8B09C-6B3B-4E42-A3DE-23C6B092129D}" destId="{43E7FB98-2E59-4EDB-AE67-126FE5C65A3C}" srcOrd="3" destOrd="0" parTransId="{3AD54960-9322-4F80-BCFD-33D830C15D9B}" sibTransId="{C4D0EA12-508E-4283-B0A9-4587AAD11863}"/>
    <dgm:cxn modelId="{5BFA12CD-8693-439B-BA57-2C13E2E2BC4B}" srcId="{EFD8B09C-6B3B-4E42-A3DE-23C6B092129D}" destId="{78847B04-FA31-4C17-9967-65EDE67DB377}" srcOrd="1" destOrd="0" parTransId="{C61BDDB1-48DA-48DB-96F0-404B5478B6F6}" sibTransId="{F4CFF50B-42BC-4C83-88A4-A4A274564453}"/>
    <dgm:cxn modelId="{EF13D3D2-3B33-42CC-967B-6C86C3352A9E}" srcId="{1F0BD829-A9D4-4F28-9C7B-8B48EB15CE72}" destId="{514F8DCB-96E8-4A5A-BCB2-A933CE45B7CC}" srcOrd="2" destOrd="0" parTransId="{32922453-1385-401A-9839-84B60740ACF7}" sibTransId="{D4271D5D-4653-48CF-ACD5-957894E87AED}"/>
    <dgm:cxn modelId="{55CAC2E5-A8F9-45EA-AD5E-218588CC453A}" srcId="{EFD8B09C-6B3B-4E42-A3DE-23C6B092129D}" destId="{FAA3AFBE-2FF0-4572-8D3E-8477C6D516CD}" srcOrd="2" destOrd="0" parTransId="{3DE172E3-ED06-43F8-B504-1DE3D39EA13B}" sibTransId="{2A1DEFD2-368F-4955-9BB8-D8E9A5302712}"/>
    <dgm:cxn modelId="{F26F8DE7-4800-46A0-A72E-12C302AA2CD1}" type="presOf" srcId="{99AA4C1B-DD4F-49EB-9195-5182999BAEB4}" destId="{BB74D5B6-B8D7-4E0F-B1CB-DF65B95727AF}" srcOrd="0" destOrd="4" presId="urn:microsoft.com/office/officeart/2005/8/layout/vList6"/>
    <dgm:cxn modelId="{5CF7D7E8-7B4C-418C-802C-CF719871769C}" type="presOf" srcId="{403A16DF-28CD-4234-9102-A4CDC723D16E}" destId="{BB74D5B6-B8D7-4E0F-B1CB-DF65B95727AF}" srcOrd="0" destOrd="0" presId="urn:microsoft.com/office/officeart/2005/8/layout/vList6"/>
    <dgm:cxn modelId="{B066054B-197D-4D43-8A69-0E6C1A4B0DE2}" type="presParOf" srcId="{3C407529-B2D5-4978-8698-266B88EAA6F4}" destId="{08E1C5B1-7681-4D27-8864-488301795A93}" srcOrd="0" destOrd="0" presId="urn:microsoft.com/office/officeart/2005/8/layout/vList6"/>
    <dgm:cxn modelId="{61E6F4FC-3022-4253-8811-D927E361C63B}" type="presParOf" srcId="{08E1C5B1-7681-4D27-8864-488301795A93}" destId="{91C94D6D-3A2A-4C0C-88B9-CEF49D56F42F}" srcOrd="0" destOrd="0" presId="urn:microsoft.com/office/officeart/2005/8/layout/vList6"/>
    <dgm:cxn modelId="{DE197995-BCE8-42D5-B647-6B11C3AC8485}" type="presParOf" srcId="{08E1C5B1-7681-4D27-8864-488301795A93}" destId="{BB74D5B6-B8D7-4E0F-B1CB-DF65B95727AF}" srcOrd="1" destOrd="0" presId="urn:microsoft.com/office/officeart/2005/8/layout/vList6"/>
    <dgm:cxn modelId="{DDAE3353-F84C-43FE-9CCA-09C951C860C2}" type="presParOf" srcId="{3C407529-B2D5-4978-8698-266B88EAA6F4}" destId="{D850046E-0D27-4B4F-9BB7-606A5B85E329}" srcOrd="1" destOrd="0" presId="urn:microsoft.com/office/officeart/2005/8/layout/vList6"/>
    <dgm:cxn modelId="{905FD36B-1DDA-41C9-929B-AA4D96E181BB}" type="presParOf" srcId="{3C407529-B2D5-4978-8698-266B88EAA6F4}" destId="{DB26011C-66C3-4A74-BAEE-D9E311E4D083}" srcOrd="2" destOrd="0" presId="urn:microsoft.com/office/officeart/2005/8/layout/vList6"/>
    <dgm:cxn modelId="{1453143A-2915-4933-906F-9E03673E03E5}" type="presParOf" srcId="{DB26011C-66C3-4A74-BAEE-D9E311E4D083}" destId="{417FBC3C-63E3-4ED2-AE4D-D4CA100B4BFD}" srcOrd="0" destOrd="0" presId="urn:microsoft.com/office/officeart/2005/8/layout/vList6"/>
    <dgm:cxn modelId="{DB772A68-0C3C-4FC3-9214-BE7F0CF95DB9}" type="presParOf" srcId="{DB26011C-66C3-4A74-BAEE-D9E311E4D083}" destId="{630DB158-2FAE-4891-9C0D-CBE5E8B2A906}" srcOrd="1" destOrd="0" presId="urn:microsoft.com/office/officeart/2005/8/layout/v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0DC408-E81B-424E-9B1D-D49FB38D15BF}">
      <dsp:nvSpPr>
        <dsp:cNvPr id="0" name=""/>
        <dsp:cNvSpPr/>
      </dsp:nvSpPr>
      <dsp:spPr>
        <a:xfrm>
          <a:off x="-9185064" y="-1403415"/>
          <a:ext cx="10934832" cy="10934832"/>
        </a:xfrm>
        <a:prstGeom prst="blockArc">
          <a:avLst>
            <a:gd name="adj1" fmla="val 18900000"/>
            <a:gd name="adj2" fmla="val 2700000"/>
            <a:gd name="adj3" fmla="val 198"/>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B3ACB7-447C-4953-B3F9-5E8B5DA9F4EC}">
      <dsp:nvSpPr>
        <dsp:cNvPr id="0" name=""/>
        <dsp:cNvSpPr/>
      </dsp:nvSpPr>
      <dsp:spPr>
        <a:xfrm>
          <a:off x="1128166" y="812800"/>
          <a:ext cx="10951667" cy="16256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0320"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alibri"/>
            </a:rPr>
            <a:t>Vision problems are more pervasive than most of us realize. Upwards of </a:t>
          </a:r>
          <a:r>
            <a:rPr lang="en-US" sz="3000" b="1" kern="1200" dirty="0">
              <a:latin typeface="Calibri"/>
            </a:rPr>
            <a:t>1.3 billion </a:t>
          </a:r>
          <a:r>
            <a:rPr lang="en-US" sz="3000" kern="1200" dirty="0">
              <a:latin typeface="Calibri"/>
            </a:rPr>
            <a:t>people worldwide are visually impaired. Many more have low or moderate visual difficulties. </a:t>
          </a:r>
          <a:endParaRPr lang="en-US" sz="3000" kern="1200" dirty="0"/>
        </a:p>
      </dsp:txBody>
      <dsp:txXfrm>
        <a:off x="1128166" y="812800"/>
        <a:ext cx="10951667" cy="1625600"/>
      </dsp:txXfrm>
    </dsp:sp>
    <dsp:sp modelId="{5BED1286-A77F-47D6-8716-C268A3E909F1}">
      <dsp:nvSpPr>
        <dsp:cNvPr id="0" name=""/>
        <dsp:cNvSpPr/>
      </dsp:nvSpPr>
      <dsp:spPr>
        <a:xfrm>
          <a:off x="112166" y="609600"/>
          <a:ext cx="2032000" cy="2032000"/>
        </a:xfrm>
        <a:prstGeom prst="ellipse">
          <a:avLst/>
        </a:prstGeom>
        <a:blipFill rotWithShape="0">
          <a:blip xmlns:r="http://schemas.openxmlformats.org/officeDocument/2006/relationships" r:embed="rId1"/>
          <a:srcRect/>
          <a:stretch>
            <a:fillRect l="-17000" r="-17000"/>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641F5E-EC6B-4839-9F3C-7E8E199B4CD8}">
      <dsp:nvSpPr>
        <dsp:cNvPr id="0" name=""/>
        <dsp:cNvSpPr/>
      </dsp:nvSpPr>
      <dsp:spPr>
        <a:xfrm>
          <a:off x="1719072" y="3251199"/>
          <a:ext cx="10360761" cy="16256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0320" tIns="76200" rIns="76200" bIns="76200" numCol="1" spcCol="1270" anchor="ctr" anchorCtr="0">
          <a:noAutofit/>
        </a:bodyPr>
        <a:lstStyle/>
        <a:p>
          <a:pPr marL="0" lvl="0" indent="0" algn="l" defTabSz="1333500">
            <a:lnSpc>
              <a:spcPct val="90000"/>
            </a:lnSpc>
            <a:spcBef>
              <a:spcPct val="0"/>
            </a:spcBef>
            <a:spcAft>
              <a:spcPct val="35000"/>
            </a:spcAft>
            <a:buNone/>
          </a:pPr>
          <a:r>
            <a:rPr lang="en-CA" sz="3000" b="1" kern="1200">
              <a:latin typeface="Calibri"/>
            </a:rPr>
            <a:t>30 million </a:t>
          </a:r>
          <a:r>
            <a:rPr lang="en-CA" sz="3000" kern="1200">
              <a:latin typeface="Calibri"/>
            </a:rPr>
            <a:t>people in the US have vision impairment</a:t>
          </a:r>
          <a:endParaRPr lang="en-US" sz="3000" kern="1200" dirty="0">
            <a:latin typeface="Calibri"/>
          </a:endParaRPr>
        </a:p>
      </dsp:txBody>
      <dsp:txXfrm>
        <a:off x="1719072" y="3251199"/>
        <a:ext cx="10360761" cy="1625600"/>
      </dsp:txXfrm>
    </dsp:sp>
    <dsp:sp modelId="{CD184A0F-C087-4820-8041-3AF7039E02BC}">
      <dsp:nvSpPr>
        <dsp:cNvPr id="0" name=""/>
        <dsp:cNvSpPr/>
      </dsp:nvSpPr>
      <dsp:spPr>
        <a:xfrm>
          <a:off x="703072" y="3047999"/>
          <a:ext cx="2032000" cy="2032000"/>
        </a:xfrm>
        <a:prstGeom prst="ellipse">
          <a:avLst/>
        </a:prstGeom>
        <a:blipFill rotWithShape="0">
          <a:blip xmlns:r="http://schemas.openxmlformats.org/officeDocument/2006/relationships" r:embed="rId2"/>
          <a:srcRect/>
          <a:stretch>
            <a:fillRect l="-4000" r="-4000"/>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2260F3-43BD-4339-94DB-24491F190EC7}">
      <dsp:nvSpPr>
        <dsp:cNvPr id="0" name=""/>
        <dsp:cNvSpPr/>
      </dsp:nvSpPr>
      <dsp:spPr>
        <a:xfrm>
          <a:off x="1128166" y="5689600"/>
          <a:ext cx="10951667" cy="16256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0320" tIns="76200" rIns="76200" bIns="76200" numCol="1" spcCol="1270" anchor="ctr" anchorCtr="0">
          <a:noAutofit/>
        </a:bodyPr>
        <a:lstStyle/>
        <a:p>
          <a:pPr marL="0" lvl="0" indent="0" algn="l" defTabSz="1333500">
            <a:lnSpc>
              <a:spcPct val="90000"/>
            </a:lnSpc>
            <a:spcBef>
              <a:spcPct val="0"/>
            </a:spcBef>
            <a:spcAft>
              <a:spcPct val="35000"/>
            </a:spcAft>
            <a:buNone/>
          </a:pPr>
          <a:r>
            <a:rPr lang="en-US" sz="3000" kern="1200" dirty="0">
              <a:latin typeface="Calibri"/>
            </a:rPr>
            <a:t>The number of sight impaired in the U.S. is expected to </a:t>
          </a:r>
          <a:r>
            <a:rPr lang="en-US" sz="3000" b="1" kern="1200" dirty="0">
              <a:latin typeface="Calibri"/>
            </a:rPr>
            <a:t>double by 2020</a:t>
          </a:r>
          <a:r>
            <a:rPr lang="en-US" sz="3000" kern="1200" dirty="0">
              <a:latin typeface="Calibri"/>
            </a:rPr>
            <a:t>, due to the aging of the baby boomer generation</a:t>
          </a:r>
        </a:p>
      </dsp:txBody>
      <dsp:txXfrm>
        <a:off x="1128166" y="5689600"/>
        <a:ext cx="10951667" cy="1625600"/>
      </dsp:txXfrm>
    </dsp:sp>
    <dsp:sp modelId="{1EF85131-341D-4143-8642-817987044E66}">
      <dsp:nvSpPr>
        <dsp:cNvPr id="0" name=""/>
        <dsp:cNvSpPr/>
      </dsp:nvSpPr>
      <dsp:spPr>
        <a:xfrm>
          <a:off x="112166" y="5486400"/>
          <a:ext cx="2032000" cy="2032000"/>
        </a:xfrm>
        <a:prstGeom prst="ellipse">
          <a:avLst/>
        </a:prstGeom>
        <a:blipFill rotWithShape="0">
          <a:blip xmlns:r="http://schemas.openxmlformats.org/officeDocument/2006/relationships" r:embed="rId3"/>
          <a:srcRect/>
          <a:stretch>
            <a:fillRect l="-25000" r="-25000"/>
          </a:stretch>
        </a:blip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4D5B6-B8D7-4E0F-B1CB-DF65B95727AF}">
      <dsp:nvSpPr>
        <dsp:cNvPr id="0" name=""/>
        <dsp:cNvSpPr/>
      </dsp:nvSpPr>
      <dsp:spPr>
        <a:xfrm>
          <a:off x="3295768" y="763"/>
          <a:ext cx="6060345" cy="3330345"/>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Convert to WCAG, PDF/UA, HTML5, and all accessible formats</a:t>
          </a:r>
        </a:p>
        <a:p>
          <a:pPr marL="228600" lvl="1" indent="-228600" algn="l" defTabSz="1066800">
            <a:lnSpc>
              <a:spcPct val="90000"/>
            </a:lnSpc>
            <a:spcBef>
              <a:spcPct val="0"/>
            </a:spcBef>
            <a:spcAft>
              <a:spcPct val="15000"/>
            </a:spcAft>
            <a:buChar char="•"/>
          </a:pPr>
          <a:r>
            <a:rPr lang="en-US" sz="2400" kern="1200" dirty="0"/>
            <a:t>Convert from any print-ready file</a:t>
          </a:r>
        </a:p>
        <a:p>
          <a:pPr marL="228600" lvl="1" indent="-228600" algn="l" defTabSz="1066800">
            <a:lnSpc>
              <a:spcPct val="90000"/>
            </a:lnSpc>
            <a:spcBef>
              <a:spcPct val="0"/>
            </a:spcBef>
            <a:spcAft>
              <a:spcPct val="15000"/>
            </a:spcAft>
            <a:buChar char="•"/>
          </a:pPr>
          <a:r>
            <a:rPr lang="en-US" sz="2400" kern="1200" dirty="0"/>
            <a:t>Deploy on premises or as SaaS</a:t>
          </a:r>
        </a:p>
        <a:p>
          <a:pPr marL="228600" lvl="1" indent="-228600" algn="l" defTabSz="1066800">
            <a:lnSpc>
              <a:spcPct val="90000"/>
            </a:lnSpc>
            <a:spcBef>
              <a:spcPct val="0"/>
            </a:spcBef>
            <a:spcAft>
              <a:spcPct val="15000"/>
            </a:spcAft>
            <a:buChar char="•"/>
          </a:pPr>
          <a:r>
            <a:rPr lang="en-US" sz="2400" kern="1200" dirty="0"/>
            <a:t>Batch &amp; post-archive retrieval</a:t>
          </a:r>
        </a:p>
        <a:p>
          <a:pPr marL="228600" lvl="1" indent="-228600" algn="l" defTabSz="1066800">
            <a:lnSpc>
              <a:spcPct val="90000"/>
            </a:lnSpc>
            <a:spcBef>
              <a:spcPct val="0"/>
            </a:spcBef>
            <a:spcAft>
              <a:spcPct val="15000"/>
            </a:spcAft>
            <a:buChar char="•"/>
          </a:pPr>
          <a:r>
            <a:rPr lang="en-US" sz="2400" kern="1200" dirty="0"/>
            <a:t>Accessible document validation</a:t>
          </a:r>
        </a:p>
      </dsp:txBody>
      <dsp:txXfrm>
        <a:off x="3295768" y="417056"/>
        <a:ext cx="4811466" cy="2497759"/>
      </dsp:txXfrm>
    </dsp:sp>
    <dsp:sp modelId="{91C94D6D-3A2A-4C0C-88B9-CEF49D56F42F}">
      <dsp:nvSpPr>
        <dsp:cNvPr id="0" name=""/>
        <dsp:cNvSpPr/>
      </dsp:nvSpPr>
      <dsp:spPr>
        <a:xfrm>
          <a:off x="2111" y="53739"/>
          <a:ext cx="3293656" cy="32243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Accessibility Automation Software</a:t>
          </a:r>
        </a:p>
      </dsp:txBody>
      <dsp:txXfrm>
        <a:off x="159513" y="211141"/>
        <a:ext cx="2978852" cy="2909588"/>
      </dsp:txXfrm>
    </dsp:sp>
    <dsp:sp modelId="{630DB158-2FAE-4891-9C0D-CBE5E8B2A906}">
      <dsp:nvSpPr>
        <dsp:cNvPr id="0" name=""/>
        <dsp:cNvSpPr/>
      </dsp:nvSpPr>
      <dsp:spPr>
        <a:xfrm>
          <a:off x="3290440" y="3654310"/>
          <a:ext cx="6067785" cy="3224392"/>
        </a:xfrm>
        <a:prstGeom prst="rightArrow">
          <a:avLst>
            <a:gd name="adj1" fmla="val 75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chemeClr val="tx1"/>
              </a:solidFill>
            </a:rPr>
            <a:t>Document remediation</a:t>
          </a:r>
          <a:endParaRPr lang="en-US" sz="2400" kern="1200" dirty="0"/>
        </a:p>
        <a:p>
          <a:pPr marL="457200" lvl="2" indent="-228600" algn="l" defTabSz="1066800">
            <a:lnSpc>
              <a:spcPct val="90000"/>
            </a:lnSpc>
            <a:spcBef>
              <a:spcPct val="0"/>
            </a:spcBef>
            <a:spcAft>
              <a:spcPct val="15000"/>
            </a:spcAft>
            <a:buChar char="•"/>
          </a:pPr>
          <a:r>
            <a:rPr lang="en-US" sz="2400" kern="1200" dirty="0">
              <a:solidFill>
                <a:schemeClr val="tx1"/>
              </a:solidFill>
            </a:rPr>
            <a:t>Braille, Large Print, eText, Audio</a:t>
          </a:r>
          <a:endParaRPr lang="en-US" sz="2400" kern="1200" dirty="0"/>
        </a:p>
        <a:p>
          <a:pPr marL="457200" lvl="2" indent="-228600" algn="l" defTabSz="1066800">
            <a:lnSpc>
              <a:spcPct val="90000"/>
            </a:lnSpc>
            <a:spcBef>
              <a:spcPct val="0"/>
            </a:spcBef>
            <a:spcAft>
              <a:spcPct val="15000"/>
            </a:spcAft>
            <a:buChar char="•"/>
          </a:pPr>
          <a:r>
            <a:rPr lang="en-US" sz="2400" kern="1200" dirty="0"/>
            <a:t>Accessible WCAG, PDF/UA, HTML5</a:t>
          </a:r>
        </a:p>
        <a:p>
          <a:pPr marL="228600" lvl="1" indent="-228600" algn="l" defTabSz="1066800">
            <a:lnSpc>
              <a:spcPct val="90000"/>
            </a:lnSpc>
            <a:spcBef>
              <a:spcPct val="0"/>
            </a:spcBef>
            <a:spcAft>
              <a:spcPct val="15000"/>
            </a:spcAft>
            <a:buChar char="•"/>
          </a:pPr>
          <a:r>
            <a:rPr lang="en-US" sz="2400" kern="1200" dirty="0">
              <a:solidFill>
                <a:schemeClr val="tx1"/>
              </a:solidFill>
            </a:rPr>
            <a:t>Consulting services</a:t>
          </a:r>
          <a:endParaRPr lang="en-US" sz="2400" kern="1200" dirty="0"/>
        </a:p>
        <a:p>
          <a:pPr marL="228600" lvl="1" indent="-228600" algn="l" defTabSz="1066800">
            <a:lnSpc>
              <a:spcPct val="90000"/>
            </a:lnSpc>
            <a:spcBef>
              <a:spcPct val="0"/>
            </a:spcBef>
            <a:spcAft>
              <a:spcPct val="15000"/>
            </a:spcAft>
            <a:buChar char="•"/>
          </a:pPr>
          <a:r>
            <a:rPr lang="en-US" sz="2400" kern="1200" dirty="0">
              <a:solidFill>
                <a:schemeClr val="tx1"/>
              </a:solidFill>
            </a:rPr>
            <a:t>Assessments and validation</a:t>
          </a:r>
        </a:p>
        <a:p>
          <a:pPr marL="228600" lvl="1" indent="-228600" algn="l" defTabSz="1066800">
            <a:lnSpc>
              <a:spcPct val="90000"/>
            </a:lnSpc>
            <a:spcBef>
              <a:spcPct val="0"/>
            </a:spcBef>
            <a:spcAft>
              <a:spcPct val="15000"/>
            </a:spcAft>
            <a:buChar char="•"/>
          </a:pPr>
          <a:r>
            <a:rPr lang="en-US" sz="2400" kern="1200" dirty="0">
              <a:solidFill>
                <a:schemeClr val="tx1"/>
              </a:solidFill>
            </a:rPr>
            <a:t>Training</a:t>
          </a:r>
        </a:p>
      </dsp:txBody>
      <dsp:txXfrm>
        <a:off x="3290440" y="4057359"/>
        <a:ext cx="4858638" cy="2418294"/>
      </dsp:txXfrm>
    </dsp:sp>
    <dsp:sp modelId="{417FBC3C-63E3-4ED2-AE4D-D4CA100B4BFD}">
      <dsp:nvSpPr>
        <dsp:cNvPr id="0" name=""/>
        <dsp:cNvSpPr/>
      </dsp:nvSpPr>
      <dsp:spPr>
        <a:xfrm>
          <a:off x="0" y="3654310"/>
          <a:ext cx="3285445" cy="322439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80010" rIns="160020" bIns="80010" numCol="1" spcCol="1270" anchor="ctr" anchorCtr="0">
          <a:noAutofit/>
        </a:bodyPr>
        <a:lstStyle/>
        <a:p>
          <a:pPr marL="0" lvl="0" indent="0" algn="ctr" defTabSz="1866900">
            <a:lnSpc>
              <a:spcPct val="90000"/>
            </a:lnSpc>
            <a:spcBef>
              <a:spcPct val="0"/>
            </a:spcBef>
            <a:spcAft>
              <a:spcPct val="35000"/>
            </a:spcAft>
            <a:buNone/>
          </a:pPr>
          <a:r>
            <a:rPr lang="en-US" sz="4200" kern="1200" dirty="0"/>
            <a:t>Accessibility Services</a:t>
          </a:r>
        </a:p>
      </dsp:txBody>
      <dsp:txXfrm>
        <a:off x="157402" y="3811712"/>
        <a:ext cx="2970641" cy="2909588"/>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E582-D837-4C43-8940-790393EA6A28}" type="datetimeFigureOut">
              <a:rPr lang="en-US" smtClean="0"/>
              <a:t>3/18/2020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659A1E-9A81-4844-B851-F66B30F51B9F}" type="slidenum">
              <a:rPr lang="en-US" smtClean="0"/>
              <a:t>‹#›</a:t>
            </a:fld>
            <a:endParaRPr lang="en-US"/>
          </a:p>
        </p:txBody>
      </p:sp>
    </p:spTree>
    <p:extLst>
      <p:ext uri="{BB962C8B-B14F-4D97-AF65-F5344CB8AC3E}">
        <p14:creationId xmlns:p14="http://schemas.microsoft.com/office/powerpoint/2010/main" val="12759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1659A1E-9A81-4844-B851-F66B30F51B9F}" type="slidenum">
              <a:rPr lang="en-US" smtClean="0"/>
              <a:t>2</a:t>
            </a:fld>
            <a:endParaRPr lang="en-US"/>
          </a:p>
        </p:txBody>
      </p:sp>
    </p:spTree>
    <p:extLst>
      <p:ext uri="{BB962C8B-B14F-4D97-AF65-F5344CB8AC3E}">
        <p14:creationId xmlns:p14="http://schemas.microsoft.com/office/powerpoint/2010/main" val="4146300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76F06D2-D704-4567-B936-A354A6D8DAC5}"/>
              </a:ext>
            </a:extLst>
          </p:cNvPr>
          <p:cNvSpPr>
            <a:spLocks noGrp="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302" rtl="0" eaLnBrk="1" fontAlgn="auto" latinLnBrk="0" hangingPunct="1">
              <a:lnSpc>
                <a:spcPct val="100000"/>
              </a:lnSpc>
              <a:spcBef>
                <a:spcPts val="0"/>
              </a:spcBef>
              <a:spcAft>
                <a:spcPts val="0"/>
              </a:spcAft>
              <a:buClrTx/>
              <a:buSzTx/>
              <a:buFontTx/>
              <a:buNone/>
              <a:tabLst/>
              <a:defRPr/>
            </a:pPr>
            <a:r>
              <a:rPr lang="en-US" dirty="0" err="1"/>
              <a:t>AccessibilityNow</a:t>
            </a:r>
            <a:r>
              <a:rPr lang="en-US" dirty="0"/>
              <a:t> is a complete platform for creation of accessible documents. It has solutions to meet all document accessibility needs of all organizations, large and small, both private sector and governments of all levels worldwide. Our software solutions provide high levels of automation and integration into any environment and have solutions tailored to static documents of all types, and to transactional documents and their unique workflows.  We provide a broad range of services including remediation of all document types and creation of all formats including Accessible PDF, Braille, Large Print, </a:t>
            </a:r>
            <a:r>
              <a:rPr lang="en-US" dirty="0" err="1"/>
              <a:t>eText</a:t>
            </a:r>
            <a:r>
              <a:rPr lang="en-US" dirty="0"/>
              <a:t> and audio. We provide fulfillment and mailing services as well as consulting services, training and assessments. We can come in and evaluate your documents for risk and provide you with a roadmap to compliance. </a:t>
            </a:r>
          </a:p>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18</a:t>
            </a:fld>
            <a:endParaRPr lang="id-ID"/>
          </a:p>
        </p:txBody>
      </p:sp>
    </p:spTree>
    <p:extLst>
      <p:ext uri="{BB962C8B-B14F-4D97-AF65-F5344CB8AC3E}">
        <p14:creationId xmlns:p14="http://schemas.microsoft.com/office/powerpoint/2010/main" val="2827790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20</a:t>
            </a:fld>
            <a:endParaRPr lang="id-ID"/>
          </a:p>
        </p:txBody>
      </p:sp>
    </p:spTree>
    <p:extLst>
      <p:ext uri="{BB962C8B-B14F-4D97-AF65-F5344CB8AC3E}">
        <p14:creationId xmlns:p14="http://schemas.microsoft.com/office/powerpoint/2010/main" val="1573528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302" rtl="0" eaLnBrk="1" fontAlgn="auto" latinLnBrk="0" hangingPunct="1">
              <a:lnSpc>
                <a:spcPct val="100000"/>
              </a:lnSpc>
              <a:spcBef>
                <a:spcPts val="0"/>
              </a:spcBef>
              <a:spcAft>
                <a:spcPts val="0"/>
              </a:spcAft>
              <a:buClrTx/>
              <a:buSzTx/>
              <a:buFontTx/>
              <a:buNone/>
              <a:tabLst/>
              <a:defRPr/>
            </a:pPr>
            <a:r>
              <a:rPr lang="en-US" dirty="0" err="1"/>
              <a:t>AccessibilityNow</a:t>
            </a:r>
            <a:r>
              <a:rPr lang="en-US" dirty="0"/>
              <a:t> is a complete platform for creation of accessible documents. It includes solutions to meet all document accessibility needs of all organizations, large and small, both private sector and governments of all levels worldwide. Our software solutions provide high levels of automation and integration into any environment. </a:t>
            </a:r>
            <a:r>
              <a:rPr lang="en-US" b="1" dirty="0" err="1"/>
              <a:t>AccessibilityNow</a:t>
            </a:r>
            <a:r>
              <a:rPr lang="en-US" b="1" dirty="0"/>
              <a:t> Transactional </a:t>
            </a:r>
            <a:r>
              <a:rPr lang="en-US" dirty="0"/>
              <a:t>is tailored to automatically tag high-volume customer communications like statements and bills, insurance policies, correspondence, and notifications documents of all types.  Our solutions can operate in a batch processing environment, or they can be deployed to support real-time on demand workflows.</a:t>
            </a:r>
          </a:p>
          <a:p>
            <a:pPr marL="0" marR="0" lvl="0" indent="0" algn="l" defTabSz="1371302"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302" rtl="0" eaLnBrk="1" fontAlgn="auto" latinLnBrk="0" hangingPunct="1">
              <a:lnSpc>
                <a:spcPct val="100000"/>
              </a:lnSpc>
              <a:spcBef>
                <a:spcPts val="0"/>
              </a:spcBef>
              <a:spcAft>
                <a:spcPts val="0"/>
              </a:spcAft>
              <a:buClrTx/>
              <a:buSzTx/>
              <a:buFontTx/>
              <a:buNone/>
              <a:tabLst/>
              <a:defRPr/>
            </a:pPr>
            <a:r>
              <a:rPr lang="en-US" dirty="0">
                <a:effectLst/>
              </a:rPr>
              <a:t>MasterONE for transactional documents is the only clear choice for efficiently generating accommodation formats.  Multiple bureaus  supporting it –our DAS operation and RNIB in the UK. One single configuration setup is needed per document type, and all formats can be automatically created. It allows you to address the requirements for all of your recipients with a single solution. So that means that once you have set up or paid someone to set up an application for any format, it does not cost you anything to use the setup file for creating any other formats.</a:t>
            </a:r>
          </a:p>
          <a:p>
            <a:pPr marL="0" marR="0" lvl="0" indent="0" algn="l" defTabSz="1371302"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302" rtl="0" eaLnBrk="1" fontAlgn="auto" latinLnBrk="0" hangingPunct="1">
              <a:lnSpc>
                <a:spcPct val="100000"/>
              </a:lnSpc>
              <a:spcBef>
                <a:spcPts val="0"/>
              </a:spcBef>
              <a:spcAft>
                <a:spcPts val="0"/>
              </a:spcAft>
              <a:buClrTx/>
              <a:buSzTx/>
              <a:buFontTx/>
              <a:buNone/>
              <a:tabLst/>
              <a:defRPr/>
            </a:pPr>
            <a:r>
              <a:rPr lang="en-US" dirty="0"/>
              <a:t>We provide a broad range of services including remediation and quality assurance of all document types and creation of all formats including Accessible PDF, Braille, Large Print, eText and audio. We provide fulfillment and mailing services as well as consulting services, training and assessments. We can come in and evaluate your documents for risk and provide you with a roadmap to compliance. </a:t>
            </a:r>
          </a:p>
          <a:p>
            <a:pPr marL="0" marR="0" lvl="0" indent="0" algn="l" defTabSz="1371302"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302" rtl="0" eaLnBrk="1" fontAlgn="auto" latinLnBrk="0" hangingPunct="1">
              <a:lnSpc>
                <a:spcPct val="100000"/>
              </a:lnSpc>
              <a:spcBef>
                <a:spcPts val="0"/>
              </a:spcBef>
              <a:spcAft>
                <a:spcPts val="0"/>
              </a:spcAft>
              <a:buClrTx/>
              <a:buSzTx/>
              <a:buFontTx/>
              <a:buNone/>
              <a:tabLst/>
              <a:defRPr/>
            </a:pPr>
            <a:r>
              <a:rPr lang="en-US" dirty="0" err="1"/>
              <a:t>AccessibilityNow</a:t>
            </a:r>
            <a:r>
              <a:rPr lang="en-US" dirty="0"/>
              <a:t> Validator is an automated software solution that determines whether documents are accessible.</a:t>
            </a:r>
          </a:p>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21</a:t>
            </a:fld>
            <a:endParaRPr lang="id-ID"/>
          </a:p>
        </p:txBody>
      </p:sp>
    </p:spTree>
    <p:extLst>
      <p:ext uri="{BB962C8B-B14F-4D97-AF65-F5344CB8AC3E}">
        <p14:creationId xmlns:p14="http://schemas.microsoft.com/office/powerpoint/2010/main" val="4009500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302" rtl="0" eaLnBrk="1" fontAlgn="auto" latinLnBrk="0" hangingPunct="1">
              <a:lnSpc>
                <a:spcPct val="100000"/>
              </a:lnSpc>
              <a:spcBef>
                <a:spcPts val="0"/>
              </a:spcBef>
              <a:spcAft>
                <a:spcPts val="0"/>
              </a:spcAft>
              <a:buClrTx/>
              <a:buSzTx/>
              <a:buFontTx/>
              <a:buNone/>
              <a:tabLst/>
              <a:defRPr/>
            </a:pPr>
            <a:r>
              <a:rPr lang="en-US" dirty="0" err="1"/>
              <a:t>AccessibilityNow</a:t>
            </a:r>
            <a:r>
              <a:rPr lang="en-US" dirty="0"/>
              <a:t> is a complete platform for creation of accessible documents. It includes solutions to meet all document accessibility needs of all organizations, large and small, both private sector and governments of all levels worldwide. Our software solutions provide high levels of automation and integration into any environment. </a:t>
            </a:r>
          </a:p>
          <a:p>
            <a:pPr marL="0" marR="0" lvl="0" indent="0" algn="l" defTabSz="1371302" rtl="0" eaLnBrk="1" fontAlgn="auto" latinLnBrk="0" hangingPunct="1">
              <a:lnSpc>
                <a:spcPct val="100000"/>
              </a:lnSpc>
              <a:spcBef>
                <a:spcPts val="0"/>
              </a:spcBef>
              <a:spcAft>
                <a:spcPts val="0"/>
              </a:spcAft>
              <a:buClrTx/>
              <a:buSzTx/>
              <a:buFontTx/>
              <a:buNone/>
              <a:tabLst/>
              <a:defRPr/>
            </a:pPr>
            <a:endParaRPr lang="en-US" dirty="0"/>
          </a:p>
          <a:p>
            <a:pPr marL="0" marR="0" lvl="0" indent="0" algn="l" defTabSz="1371302" rtl="0" eaLnBrk="1" fontAlgn="auto" latinLnBrk="0" hangingPunct="1">
              <a:lnSpc>
                <a:spcPct val="100000"/>
              </a:lnSpc>
              <a:spcBef>
                <a:spcPts val="0"/>
              </a:spcBef>
              <a:spcAft>
                <a:spcPts val="0"/>
              </a:spcAft>
              <a:buClrTx/>
              <a:buSzTx/>
              <a:buFontTx/>
              <a:buNone/>
              <a:tabLst/>
              <a:defRPr/>
            </a:pPr>
            <a:r>
              <a:rPr lang="en-US" b="1" dirty="0" err="1"/>
              <a:t>AccessibilityNow</a:t>
            </a:r>
            <a:r>
              <a:rPr lang="en-US" b="1" dirty="0"/>
              <a:t> Publisher </a:t>
            </a:r>
            <a:r>
              <a:rPr lang="en-US" dirty="0"/>
              <a:t>is tailored to automatically tag static/versioned/published documents of all types.  We provide a broad range of services including remediation and quality assurance of all document types and creation of all formats including Accessible PDF, Braille, Large Print, eText and audio. We provide fulfillment and mailing services as well as consulting services, training and assessments. We can come in and evaluate your documents for risk and provide you with a roadmap to compliance. </a:t>
            </a:r>
            <a:r>
              <a:rPr lang="en-US" b="1" dirty="0" err="1"/>
              <a:t>AccessibilityNow</a:t>
            </a:r>
            <a:r>
              <a:rPr lang="en-US" b="1" dirty="0"/>
              <a:t> Validator </a:t>
            </a:r>
            <a:r>
              <a:rPr lang="en-US" dirty="0"/>
              <a:t>is an automated </a:t>
            </a:r>
          </a:p>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23</a:t>
            </a:fld>
            <a:endParaRPr lang="id-ID"/>
          </a:p>
        </p:txBody>
      </p:sp>
    </p:spTree>
    <p:extLst>
      <p:ext uri="{BB962C8B-B14F-4D97-AF65-F5344CB8AC3E}">
        <p14:creationId xmlns:p14="http://schemas.microsoft.com/office/powerpoint/2010/main" val="23886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provide a broad range of services including remediation of all document types and creation of all formats including Accessible PDF, Braille, Large Print, eText and audio. We provide fulfillment and mailing services as well as consulting services, training and assessments. We can come in and evaluate your documents for risk and provide you with a roadmap to compliance. </a:t>
            </a:r>
          </a:p>
          <a:p>
            <a:endParaRPr lang="en-US" dirty="0">
              <a:effectLst/>
            </a:endParaRPr>
          </a:p>
          <a:p>
            <a:r>
              <a:rPr lang="en-US" dirty="0">
                <a:effectLst/>
              </a:rPr>
              <a:t>MasterONE for transactional documents and why it is the only clear choice, multiple bureaus  supporting it -DAS, RNIB, Metrolina</a:t>
            </a:r>
          </a:p>
          <a:p>
            <a:endParaRPr lang="en-US" dirty="0">
              <a:effectLst/>
            </a:endParaRPr>
          </a:p>
          <a:p>
            <a:r>
              <a:rPr lang="en-US" dirty="0"/>
              <a:t>ATA for non-transactional docs is disrupting the remediation market and saving organizations millions of dollars</a:t>
            </a:r>
          </a:p>
          <a:p>
            <a:r>
              <a:rPr lang="en-US" dirty="0"/>
              <a:t>-incorporating ML/AI capabilities to speed turnaround, provide end-user self-service and reduce costs significantly without going offshore</a:t>
            </a:r>
          </a:p>
          <a:p>
            <a:endParaRPr lang="en-US" dirty="0"/>
          </a:p>
        </p:txBody>
      </p:sp>
      <p:sp>
        <p:nvSpPr>
          <p:cNvPr id="4" name="Slide Number Placeholder 3"/>
          <p:cNvSpPr>
            <a:spLocks noGrp="1"/>
          </p:cNvSpPr>
          <p:nvPr>
            <p:ph type="sldNum" sz="quarter" idx="5"/>
          </p:nvPr>
        </p:nvSpPr>
        <p:spPr/>
        <p:txBody>
          <a:bodyPr/>
          <a:lstStyle/>
          <a:p>
            <a:fld id="{4DDAD74B-4254-4A15-B920-236F271C9A39}" type="slidenum">
              <a:rPr lang="id-ID" smtClean="0"/>
              <a:t>26</a:t>
            </a:fld>
            <a:endParaRPr lang="id-ID"/>
          </a:p>
        </p:txBody>
      </p:sp>
    </p:spTree>
    <p:extLst>
      <p:ext uri="{BB962C8B-B14F-4D97-AF65-F5344CB8AC3E}">
        <p14:creationId xmlns:p14="http://schemas.microsoft.com/office/powerpoint/2010/main" val="156544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otal Document Accessibility Platform">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Title Placeholder 7">
            <a:extLst>
              <a:ext uri="{FF2B5EF4-FFF2-40B4-BE49-F238E27FC236}">
                <a16:creationId xmlns:a16="http://schemas.microsoft.com/office/drawing/2014/main" id="{59FA2922-316C-46C6-8CFE-51655D80A116}"/>
              </a:ext>
            </a:extLst>
          </p:cNvPr>
          <p:cNvSpPr txBox="1">
            <a:spLocks/>
          </p:cNvSpPr>
          <p:nvPr userDrawn="1"/>
        </p:nvSpPr>
        <p:spPr>
          <a:xfrm>
            <a:off x="8918713" y="203384"/>
            <a:ext cx="9304680" cy="1045718"/>
          </a:xfrm>
          <a:prstGeom prst="rect">
            <a:avLst/>
          </a:prstGeom>
        </p:spPr>
        <p:txBody>
          <a:bodyPr vert="horz" lIns="91440" tIns="45720" rIns="91440" bIns="45720" rtlCol="0" anchor="ctr">
            <a:normAutofit/>
          </a:bodyPr>
          <a:lstStyle>
            <a:lvl1pPr algn="ctr" defTabSz="1371600" rtl="0" eaLnBrk="1" latinLnBrk="0" hangingPunct="1">
              <a:lnSpc>
                <a:spcPct val="90000"/>
              </a:lnSpc>
              <a:spcBef>
                <a:spcPct val="0"/>
              </a:spcBef>
              <a:buNone/>
              <a:defRPr sz="6600" kern="1200">
                <a:solidFill>
                  <a:schemeClr val="tx1"/>
                </a:solidFill>
                <a:latin typeface="+mj-lt"/>
                <a:ea typeface="+mj-ea"/>
                <a:cs typeface="+mj-cs"/>
              </a:defRPr>
            </a:lvl1pPr>
          </a:lstStyle>
          <a:p>
            <a:endParaRPr lang="en-US" dirty="0"/>
          </a:p>
        </p:txBody>
      </p:sp>
      <p:sp>
        <p:nvSpPr>
          <p:cNvPr id="5" name="Title 4">
            <a:extLst>
              <a:ext uri="{FF2B5EF4-FFF2-40B4-BE49-F238E27FC236}">
                <a16:creationId xmlns:a16="http://schemas.microsoft.com/office/drawing/2014/main" id="{DC978738-1744-4818-B0E1-0DA8A4DEE5C2}"/>
              </a:ext>
            </a:extLst>
          </p:cNvPr>
          <p:cNvSpPr>
            <a:spLocks noGrp="1"/>
          </p:cNvSpPr>
          <p:nvPr>
            <p:ph type="title" hasCustomPrompt="1"/>
          </p:nvPr>
        </p:nvSpPr>
        <p:spPr/>
        <p:txBody>
          <a:bodyPr/>
          <a:lstStyle>
            <a:lvl1pPr>
              <a:defRPr/>
            </a:lvl1pPr>
          </a:lstStyle>
          <a:p>
            <a:r>
              <a:rPr lang="en-US" dirty="0"/>
              <a:t>Slide Title</a:t>
            </a:r>
          </a:p>
        </p:txBody>
      </p:sp>
    </p:spTree>
    <p:extLst>
      <p:ext uri="{BB962C8B-B14F-4D97-AF65-F5344CB8AC3E}">
        <p14:creationId xmlns:p14="http://schemas.microsoft.com/office/powerpoint/2010/main" val="299168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8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74D9A6-A780-4215-85A9-65A1ED3F1ACF}"/>
              </a:ext>
            </a:extLst>
          </p:cNvPr>
          <p:cNvSpPr>
            <a:spLocks noGrp="1"/>
          </p:cNvSpPr>
          <p:nvPr>
            <p:ph type="pic" sz="quarter" idx="10"/>
          </p:nvPr>
        </p:nvSpPr>
        <p:spPr>
          <a:xfrm>
            <a:off x="0" y="0"/>
            <a:ext cx="11315700" cy="10287000"/>
          </a:xfrm>
          <a:prstGeom prst="rect">
            <a:avLst/>
          </a:prstGeom>
          <a:ln>
            <a:noFill/>
          </a:ln>
        </p:spPr>
        <p:txBody>
          <a:bodyPr/>
          <a:lstStyle>
            <a:lvl1pPr>
              <a:defRPr sz="2400"/>
            </a:lvl1pPr>
          </a:lstStyle>
          <a:p>
            <a:endParaRPr lang="en-US" dirty="0"/>
          </a:p>
        </p:txBody>
      </p:sp>
    </p:spTree>
    <p:extLst>
      <p:ext uri="{BB962C8B-B14F-4D97-AF65-F5344CB8AC3E}">
        <p14:creationId xmlns:p14="http://schemas.microsoft.com/office/powerpoint/2010/main" val="3605867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www.crawfordtech.com</a:t>
            </a:r>
            <a:endParaRPr lang="id-ID" dirty="0"/>
          </a:p>
        </p:txBody>
      </p:sp>
      <p:sp>
        <p:nvSpPr>
          <p:cNvPr id="4" name="Slide Number Placeholder 3"/>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17149625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
        <p:nvSpPr>
          <p:cNvPr id="3" name="Picture Placeholder 3">
            <a:extLst>
              <a:ext uri="{FF2B5EF4-FFF2-40B4-BE49-F238E27FC236}">
                <a16:creationId xmlns:a16="http://schemas.microsoft.com/office/drawing/2014/main" id="{E72E6F9B-7A2F-4EFD-ABA8-B0DAC82664BA}"/>
              </a:ext>
            </a:extLst>
          </p:cNvPr>
          <p:cNvSpPr>
            <a:spLocks noGrp="1"/>
          </p:cNvSpPr>
          <p:nvPr>
            <p:ph type="pic" sz="quarter" idx="10"/>
          </p:nvPr>
        </p:nvSpPr>
        <p:spPr>
          <a:xfrm>
            <a:off x="6648452" y="2647953"/>
            <a:ext cx="4991097" cy="4991094"/>
          </a:xfrm>
          <a:custGeom>
            <a:avLst/>
            <a:gdLst>
              <a:gd name="connsiteX0" fmla="*/ 1663699 w 3327398"/>
              <a:gd name="connsiteY0" fmla="*/ 0 h 3327396"/>
              <a:gd name="connsiteX1" fmla="*/ 3327398 w 3327398"/>
              <a:gd name="connsiteY1" fmla="*/ 1663698 h 3327396"/>
              <a:gd name="connsiteX2" fmla="*/ 1663699 w 3327398"/>
              <a:gd name="connsiteY2" fmla="*/ 3327396 h 3327396"/>
              <a:gd name="connsiteX3" fmla="*/ 0 w 3327398"/>
              <a:gd name="connsiteY3" fmla="*/ 1663698 h 3327396"/>
              <a:gd name="connsiteX4" fmla="*/ 1663699 w 3327398"/>
              <a:gd name="connsiteY4" fmla="*/ 0 h 3327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7398" h="3327396">
                <a:moveTo>
                  <a:pt x="1663699" y="0"/>
                </a:moveTo>
                <a:cubicBezTo>
                  <a:pt x="2582535" y="0"/>
                  <a:pt x="3327398" y="744863"/>
                  <a:pt x="3327398" y="1663698"/>
                </a:cubicBezTo>
                <a:cubicBezTo>
                  <a:pt x="3327398" y="2582533"/>
                  <a:pt x="2582535" y="3327396"/>
                  <a:pt x="1663699" y="3327396"/>
                </a:cubicBezTo>
                <a:cubicBezTo>
                  <a:pt x="744863" y="3327396"/>
                  <a:pt x="0" y="2582533"/>
                  <a:pt x="0" y="1663698"/>
                </a:cubicBezTo>
                <a:cubicBezTo>
                  <a:pt x="0" y="744863"/>
                  <a:pt x="744863" y="0"/>
                  <a:pt x="1663699" y="0"/>
                </a:cubicBezTo>
                <a:close/>
              </a:path>
            </a:pathLst>
          </a:custGeom>
          <a:solidFill>
            <a:schemeClr val="bg1">
              <a:lumMod val="95000"/>
            </a:schemeClr>
          </a:solidFill>
        </p:spPr>
        <p:txBody>
          <a:bodyPr wrap="square">
            <a:noAutofit/>
          </a:bodyPr>
          <a:lstStyle>
            <a:lvl1pPr marL="0" indent="0" algn="ctr">
              <a:buNone/>
              <a:defRPr sz="2400">
                <a:solidFill>
                  <a:schemeClr val="bg1">
                    <a:lumMod val="50000"/>
                  </a:schemeClr>
                </a:solidFill>
              </a:defRPr>
            </a:lvl1pPr>
          </a:lstStyle>
          <a:p>
            <a:endParaRPr lang="id-ID"/>
          </a:p>
        </p:txBody>
      </p:sp>
    </p:spTree>
    <p:extLst>
      <p:ext uri="{BB962C8B-B14F-4D97-AF65-F5344CB8AC3E}">
        <p14:creationId xmlns:p14="http://schemas.microsoft.com/office/powerpoint/2010/main" val="236990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9F49C0-A3C3-4DFE-8EC6-0DDF2353990A}"/>
              </a:ext>
            </a:extLst>
          </p:cNvPr>
          <p:cNvSpPr>
            <a:spLocks noGrp="1"/>
          </p:cNvSpPr>
          <p:nvPr>
            <p:ph type="title"/>
          </p:nvPr>
        </p:nvSpPr>
        <p:spPr>
          <a:xfrm>
            <a:off x="2604746" y="1143001"/>
            <a:ext cx="12802317" cy="1052513"/>
          </a:xfrm>
          <a:prstGeom prst="rect">
            <a:avLst/>
          </a:prstGeom>
        </p:spPr>
        <p:txBody>
          <a:bodyPr/>
          <a:lstStyle>
            <a:lvl1pPr algn="l">
              <a:defRPr sz="5400" b="1">
                <a:solidFill>
                  <a:srgbClr val="000000"/>
                </a:solidFill>
                <a:latin typeface="+mj-lt"/>
              </a:defRPr>
            </a:lvl1pPr>
          </a:lstStyle>
          <a:p>
            <a:r>
              <a:rPr lang="en-US" dirty="0"/>
              <a:t>Click to edit Master title style</a:t>
            </a:r>
          </a:p>
        </p:txBody>
      </p:sp>
      <p:sp>
        <p:nvSpPr>
          <p:cNvPr id="8" name="Text Placeholder 7">
            <a:extLst>
              <a:ext uri="{FF2B5EF4-FFF2-40B4-BE49-F238E27FC236}">
                <a16:creationId xmlns:a16="http://schemas.microsoft.com/office/drawing/2014/main" id="{345CFC87-BD0D-4393-A7E3-F2BFFC13568B}"/>
              </a:ext>
            </a:extLst>
          </p:cNvPr>
          <p:cNvSpPr>
            <a:spLocks noGrp="1"/>
          </p:cNvSpPr>
          <p:nvPr>
            <p:ph type="body" sz="quarter" idx="10"/>
          </p:nvPr>
        </p:nvSpPr>
        <p:spPr>
          <a:xfrm>
            <a:off x="2605088" y="2743200"/>
            <a:ext cx="6424613" cy="5715000"/>
          </a:xfrm>
          <a:prstGeom prst="rect">
            <a:avLst/>
          </a:prstGeom>
        </p:spPr>
        <p:txBody>
          <a:bodyPr/>
          <a:lstStyle>
            <a:lvl1pPr marL="514350" indent="-514350">
              <a:buFont typeface="Wingdings" panose="05000000000000000000" pitchFamily="2" charset="2"/>
              <a:buChar char="ü"/>
              <a:defRPr sz="3000" b="1">
                <a:solidFill>
                  <a:srgbClr val="000000"/>
                </a:solidFill>
                <a:latin typeface="+mj-lt"/>
              </a:defRPr>
            </a:lvl1pPr>
            <a:lvl2pPr marL="1200150" indent="-514350">
              <a:buFont typeface="Wingdings" panose="05000000000000000000" pitchFamily="2" charset="2"/>
              <a:buChar char="ü"/>
              <a:defRPr sz="3000"/>
            </a:lvl2pPr>
            <a:lvl3pPr marL="1800225" indent="-428625">
              <a:buFont typeface="Wingdings" panose="05000000000000000000" pitchFamily="2" charset="2"/>
              <a:buChar char="ü"/>
              <a:defRPr sz="2700"/>
            </a:lvl3pPr>
            <a:lvl4pPr marL="2486025" indent="-428625">
              <a:buFont typeface="Wingdings" panose="05000000000000000000" pitchFamily="2" charset="2"/>
              <a:buChar char="ü"/>
              <a:defRPr sz="2400"/>
            </a:lvl4pPr>
            <a:lvl5pPr marL="3171825" indent="-428625">
              <a:buFont typeface="Wingdings" panose="05000000000000000000" pitchFamily="2" charset="2"/>
              <a:buChar char="ü"/>
              <a:defRPr sz="2400"/>
            </a:lvl5pPr>
          </a:lstStyle>
          <a:p>
            <a:pPr lvl="0"/>
            <a:r>
              <a:rPr lang="en-US" dirty="0"/>
              <a:t>Edit Master text styles</a:t>
            </a:r>
          </a:p>
        </p:txBody>
      </p:sp>
      <p:sp>
        <p:nvSpPr>
          <p:cNvPr id="9" name="Text Placeholder 7">
            <a:extLst>
              <a:ext uri="{FF2B5EF4-FFF2-40B4-BE49-F238E27FC236}">
                <a16:creationId xmlns:a16="http://schemas.microsoft.com/office/drawing/2014/main" id="{402AF7C5-34A6-43C0-8E15-E9E0324CF7DD}"/>
              </a:ext>
            </a:extLst>
          </p:cNvPr>
          <p:cNvSpPr>
            <a:spLocks noGrp="1"/>
          </p:cNvSpPr>
          <p:nvPr>
            <p:ph type="body" sz="quarter" idx="11"/>
          </p:nvPr>
        </p:nvSpPr>
        <p:spPr>
          <a:xfrm>
            <a:off x="9258301" y="2743200"/>
            <a:ext cx="6424613" cy="5715000"/>
          </a:xfrm>
          <a:prstGeom prst="rect">
            <a:avLst/>
          </a:prstGeom>
        </p:spPr>
        <p:txBody>
          <a:bodyPr/>
          <a:lstStyle>
            <a:lvl1pPr marL="514350" indent="-514350">
              <a:buFont typeface="Wingdings" panose="05000000000000000000" pitchFamily="2" charset="2"/>
              <a:buChar char="ü"/>
              <a:defRPr sz="3000" b="1">
                <a:solidFill>
                  <a:srgbClr val="000000"/>
                </a:solidFill>
                <a:latin typeface="+mj-lt"/>
              </a:defRPr>
            </a:lvl1pPr>
            <a:lvl2pPr marL="1200150" indent="-514350">
              <a:buFont typeface="Wingdings" panose="05000000000000000000" pitchFamily="2" charset="2"/>
              <a:buChar char="ü"/>
              <a:defRPr sz="3000"/>
            </a:lvl2pPr>
            <a:lvl3pPr marL="1800225" indent="-428625">
              <a:buFont typeface="Wingdings" panose="05000000000000000000" pitchFamily="2" charset="2"/>
              <a:buChar char="ü"/>
              <a:defRPr sz="2700"/>
            </a:lvl3pPr>
            <a:lvl4pPr marL="2486025" indent="-428625">
              <a:buFont typeface="Wingdings" panose="05000000000000000000" pitchFamily="2" charset="2"/>
              <a:buChar char="ü"/>
              <a:defRPr sz="2400"/>
            </a:lvl4pPr>
            <a:lvl5pPr marL="3171825" indent="-428625">
              <a:buFont typeface="Wingdings" panose="05000000000000000000" pitchFamily="2" charset="2"/>
              <a:buChar char="ü"/>
              <a:defRPr sz="2400"/>
            </a:lvl5pPr>
          </a:lstStyle>
          <a:p>
            <a:pPr lvl="0"/>
            <a:r>
              <a:rPr lang="en-US" dirty="0"/>
              <a:t>Edit Master text styles</a:t>
            </a:r>
          </a:p>
        </p:txBody>
      </p:sp>
      <p:sp>
        <p:nvSpPr>
          <p:cNvPr id="10" name="Text Placeholder 12">
            <a:extLst>
              <a:ext uri="{FF2B5EF4-FFF2-40B4-BE49-F238E27FC236}">
                <a16:creationId xmlns:a16="http://schemas.microsoft.com/office/drawing/2014/main" id="{2050B4C9-B394-4143-AFAA-87331A76245D}"/>
              </a:ext>
            </a:extLst>
          </p:cNvPr>
          <p:cNvSpPr>
            <a:spLocks noGrp="1"/>
          </p:cNvSpPr>
          <p:nvPr>
            <p:ph type="body" sz="quarter" idx="12" hasCustomPrompt="1"/>
          </p:nvPr>
        </p:nvSpPr>
        <p:spPr>
          <a:xfrm>
            <a:off x="2605088" y="1943101"/>
            <a:ext cx="12801600" cy="433388"/>
          </a:xfrm>
          <a:prstGeom prst="rect">
            <a:avLst/>
          </a:prstGeom>
        </p:spPr>
        <p:txBody>
          <a:bodyPr/>
          <a:lstStyle>
            <a:lvl1pPr marL="0" indent="0">
              <a:buNone/>
              <a:defRPr sz="2400" b="1">
                <a:solidFill>
                  <a:schemeClr val="bg1">
                    <a:lumMod val="50000"/>
                  </a:schemeClr>
                </a:solidFill>
                <a:latin typeface="+mj-lt"/>
              </a:defRPr>
            </a:lvl1pPr>
            <a:lvl2pPr>
              <a:defRPr sz="2100"/>
            </a:lvl2pPr>
            <a:lvl3pPr>
              <a:defRPr sz="1800"/>
            </a:lvl3pPr>
            <a:lvl4pPr>
              <a:defRPr sz="1650"/>
            </a:lvl4pPr>
            <a:lvl5pPr>
              <a:defRPr sz="1650"/>
            </a:lvl5pPr>
          </a:lstStyle>
          <a:p>
            <a:pPr lvl="0"/>
            <a:r>
              <a:rPr lang="en-US" dirty="0"/>
              <a:t>Your Sub header text goes here</a:t>
            </a:r>
          </a:p>
        </p:txBody>
      </p:sp>
    </p:spTree>
    <p:extLst>
      <p:ext uri="{BB962C8B-B14F-4D97-AF65-F5344CB8AC3E}">
        <p14:creationId xmlns:p14="http://schemas.microsoft.com/office/powerpoint/2010/main" val="23026905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652" indent="0">
              <a:buNone/>
              <a:defRPr sz="3000">
                <a:solidFill>
                  <a:schemeClr val="tx1">
                    <a:tint val="75000"/>
                  </a:schemeClr>
                </a:solidFill>
              </a:defRPr>
            </a:lvl2pPr>
            <a:lvl3pPr marL="1371302" indent="0">
              <a:buNone/>
              <a:defRPr sz="2600">
                <a:solidFill>
                  <a:schemeClr val="tx1">
                    <a:tint val="75000"/>
                  </a:schemeClr>
                </a:solidFill>
              </a:defRPr>
            </a:lvl3pPr>
            <a:lvl4pPr marL="2056954" indent="0">
              <a:buNone/>
              <a:defRPr sz="2400">
                <a:solidFill>
                  <a:schemeClr val="tx1">
                    <a:tint val="75000"/>
                  </a:schemeClr>
                </a:solidFill>
              </a:defRPr>
            </a:lvl4pPr>
            <a:lvl5pPr marL="2742606" indent="0">
              <a:buNone/>
              <a:defRPr sz="2400">
                <a:solidFill>
                  <a:schemeClr val="tx1">
                    <a:tint val="75000"/>
                  </a:schemeClr>
                </a:solidFill>
              </a:defRPr>
            </a:lvl5pPr>
            <a:lvl6pPr marL="3428258" indent="0">
              <a:buNone/>
              <a:defRPr sz="2400">
                <a:solidFill>
                  <a:schemeClr val="tx1">
                    <a:tint val="75000"/>
                  </a:schemeClr>
                </a:solidFill>
              </a:defRPr>
            </a:lvl6pPr>
            <a:lvl7pPr marL="4113908" indent="0">
              <a:buNone/>
              <a:defRPr sz="2400">
                <a:solidFill>
                  <a:schemeClr val="tx1">
                    <a:tint val="75000"/>
                  </a:schemeClr>
                </a:solidFill>
              </a:defRPr>
            </a:lvl7pPr>
            <a:lvl8pPr marL="4799560" indent="0">
              <a:buNone/>
              <a:defRPr sz="2400">
                <a:solidFill>
                  <a:schemeClr val="tx1">
                    <a:tint val="75000"/>
                  </a:schemeClr>
                </a:solidFill>
              </a:defRPr>
            </a:lvl8pPr>
            <a:lvl9pPr marL="5485212" indent="0">
              <a:buNone/>
              <a:defRPr sz="2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
        <p:nvSpPr>
          <p:cNvPr id="7" name="Rectangle 6"/>
          <p:cNvSpPr/>
          <p:nvPr userDrawn="1"/>
        </p:nvSpPr>
        <p:spPr>
          <a:xfrm>
            <a:off x="0" y="497826"/>
            <a:ext cx="18445655"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_CrawfordTech_2017.pdf - Adobe Acrobat Reader DC"/>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45123" y="9289386"/>
            <a:ext cx="2971800" cy="562232"/>
          </a:xfrm>
          <a:prstGeom prst="rect">
            <a:avLst/>
          </a:prstGeom>
        </p:spPr>
      </p:pic>
    </p:spTree>
    <p:extLst>
      <p:ext uri="{BB962C8B-B14F-4D97-AF65-F5344CB8AC3E}">
        <p14:creationId xmlns:p14="http://schemas.microsoft.com/office/powerpoint/2010/main" val="2003669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371600" y="2552906"/>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372600" y="2552907"/>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8A2F8538-DC8B-448A-AA7D-E83A5C2ED586}"/>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473982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2738438"/>
            <a:ext cx="15773400" cy="616702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7DD00844-8A22-47FE-8F57-8C885DA4FFE9}"/>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3105196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59683" y="2150687"/>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386555"/>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150687"/>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386555"/>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CC3934AD-C89A-43CA-9D8C-59BEDCFC8425}"/>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3720935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7774782" y="2673833"/>
            <a:ext cx="9258300" cy="5678585"/>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4278795"/>
            <a:ext cx="5898356" cy="4441135"/>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Title 4">
            <a:extLst>
              <a:ext uri="{FF2B5EF4-FFF2-40B4-BE49-F238E27FC236}">
                <a16:creationId xmlns:a16="http://schemas.microsoft.com/office/drawing/2014/main" id="{99A4B3C1-6460-4996-AAEC-3828C2EDE9BF}"/>
              </a:ext>
            </a:extLst>
          </p:cNvPr>
          <p:cNvSpPr>
            <a:spLocks noGrp="1"/>
          </p:cNvSpPr>
          <p:nvPr>
            <p:ph type="title" hasCustomPrompt="1"/>
          </p:nvPr>
        </p:nvSpPr>
        <p:spPr/>
        <p:txBody>
          <a:bodyPr/>
          <a:lstStyle/>
          <a:p>
            <a:r>
              <a:rPr lang="en-US" dirty="0"/>
              <a:t>Slide Title</a:t>
            </a:r>
          </a:p>
        </p:txBody>
      </p:sp>
      <p:sp>
        <p:nvSpPr>
          <p:cNvPr id="12" name="Text Placeholder 11">
            <a:extLst>
              <a:ext uri="{FF2B5EF4-FFF2-40B4-BE49-F238E27FC236}">
                <a16:creationId xmlns:a16="http://schemas.microsoft.com/office/drawing/2014/main" id="{39BF9CDD-6073-4899-BCB2-87CDBFB03558}"/>
              </a:ext>
            </a:extLst>
          </p:cNvPr>
          <p:cNvSpPr>
            <a:spLocks noGrp="1"/>
          </p:cNvSpPr>
          <p:nvPr>
            <p:ph type="body" sz="quarter" idx="10"/>
          </p:nvPr>
        </p:nvSpPr>
        <p:spPr>
          <a:xfrm>
            <a:off x="1260475" y="2673350"/>
            <a:ext cx="5897563" cy="1395413"/>
          </a:xfrm>
        </p:spPr>
        <p:txBody>
          <a:bodyPr>
            <a:normAutofit/>
          </a:bodyPr>
          <a:lstStyle>
            <a:lvl1pPr>
              <a:defRPr sz="3300" b="1"/>
            </a:lvl1pPr>
          </a:lstStyle>
          <a:p>
            <a:pPr lvl="0"/>
            <a:r>
              <a:rPr lang="en-US"/>
              <a:t>Click to edit Master text styles</a:t>
            </a:r>
          </a:p>
        </p:txBody>
      </p:sp>
    </p:spTree>
    <p:extLst>
      <p:ext uri="{BB962C8B-B14F-4D97-AF65-F5344CB8AC3E}">
        <p14:creationId xmlns:p14="http://schemas.microsoft.com/office/powerpoint/2010/main" val="42248625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D8050-DB6E-446D-B06E-05C7668D5561}"/>
              </a:ext>
            </a:extLst>
          </p:cNvPr>
          <p:cNvSpPr>
            <a:spLocks noGrp="1"/>
          </p:cNvSpPr>
          <p:nvPr>
            <p:ph type="title" hasCustomPrompt="1"/>
          </p:nvPr>
        </p:nvSpPr>
        <p:spPr/>
        <p:txBody>
          <a:bodyPr/>
          <a:lstStyle/>
          <a:p>
            <a:r>
              <a:rPr lang="en-US" dirty="0"/>
              <a:t>Slide Title</a:t>
            </a:r>
          </a:p>
        </p:txBody>
      </p:sp>
    </p:spTree>
    <p:extLst>
      <p:ext uri="{BB962C8B-B14F-4D97-AF65-F5344CB8AC3E}">
        <p14:creationId xmlns:p14="http://schemas.microsoft.com/office/powerpoint/2010/main" val="1545262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all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9F49C0-A3C3-4DFE-8EC6-0DDF2353990A}"/>
              </a:ext>
            </a:extLst>
          </p:cNvPr>
          <p:cNvSpPr>
            <a:spLocks noGrp="1"/>
          </p:cNvSpPr>
          <p:nvPr>
            <p:ph type="title"/>
          </p:nvPr>
        </p:nvSpPr>
        <p:spPr>
          <a:xfrm>
            <a:off x="2604746" y="1143001"/>
            <a:ext cx="12802317" cy="1052513"/>
          </a:xfrm>
          <a:prstGeom prst="rect">
            <a:avLst/>
          </a:prstGeom>
        </p:spPr>
        <p:txBody>
          <a:bodyPr>
            <a:normAutofit/>
          </a:bodyPr>
          <a:lstStyle>
            <a:lvl1pPr algn="l">
              <a:defRPr sz="5400" b="1">
                <a:solidFill>
                  <a:srgbClr val="194792"/>
                </a:solidFill>
                <a:latin typeface="+mj-lt"/>
              </a:defRPr>
            </a:lvl1pPr>
          </a:lstStyle>
          <a:p>
            <a:r>
              <a:rPr lang="en-US" dirty="0"/>
              <a:t>Click to edit Master title style</a:t>
            </a:r>
          </a:p>
        </p:txBody>
      </p:sp>
      <p:sp>
        <p:nvSpPr>
          <p:cNvPr id="8" name="Text Placeholder 7">
            <a:extLst>
              <a:ext uri="{FF2B5EF4-FFF2-40B4-BE49-F238E27FC236}">
                <a16:creationId xmlns:a16="http://schemas.microsoft.com/office/drawing/2014/main" id="{345CFC87-BD0D-4393-A7E3-F2BFFC13568B}"/>
              </a:ext>
            </a:extLst>
          </p:cNvPr>
          <p:cNvSpPr>
            <a:spLocks noGrp="1"/>
          </p:cNvSpPr>
          <p:nvPr>
            <p:ph type="body" sz="quarter" idx="10"/>
          </p:nvPr>
        </p:nvSpPr>
        <p:spPr>
          <a:xfrm>
            <a:off x="2605088" y="2743200"/>
            <a:ext cx="12801975" cy="5943600"/>
          </a:xfrm>
          <a:prstGeom prst="rect">
            <a:avLst/>
          </a:prstGeom>
        </p:spPr>
        <p:txBody>
          <a:bodyPr>
            <a:normAutofit/>
          </a:bodyPr>
          <a:lstStyle>
            <a:lvl1pPr marL="0" indent="0">
              <a:buFont typeface="Wingdings" panose="05000000000000000000" pitchFamily="2" charset="2"/>
              <a:buNone/>
              <a:defRPr sz="3000" b="1">
                <a:solidFill>
                  <a:srgbClr val="000000"/>
                </a:solidFill>
                <a:latin typeface="+mj-lt"/>
              </a:defRPr>
            </a:lvl1pPr>
            <a:lvl2pPr marL="1200150" indent="-514350">
              <a:buFont typeface="Wingdings" panose="05000000000000000000" pitchFamily="2" charset="2"/>
              <a:buChar char="ü"/>
              <a:defRPr sz="3000"/>
            </a:lvl2pPr>
            <a:lvl3pPr marL="1800225" indent="-428625">
              <a:buFont typeface="Wingdings" panose="05000000000000000000" pitchFamily="2" charset="2"/>
              <a:buChar char="ü"/>
              <a:defRPr sz="2700"/>
            </a:lvl3pPr>
            <a:lvl4pPr marL="2486025" indent="-428625">
              <a:buFont typeface="Wingdings" panose="05000000000000000000" pitchFamily="2" charset="2"/>
              <a:buChar char="ü"/>
              <a:defRPr sz="2400"/>
            </a:lvl4pPr>
            <a:lvl5pPr marL="3171825" indent="-428625">
              <a:buFont typeface="Wingdings" panose="05000000000000000000" pitchFamily="2" charset="2"/>
              <a:buChar char="ü"/>
              <a:defRPr sz="2400"/>
            </a:lvl5pPr>
          </a:lstStyle>
          <a:p>
            <a:pPr lvl="0"/>
            <a:r>
              <a:rPr lang="en-US" dirty="0"/>
              <a:t>Edit Master text styles</a:t>
            </a:r>
          </a:p>
        </p:txBody>
      </p:sp>
      <p:sp>
        <p:nvSpPr>
          <p:cNvPr id="10" name="Text Placeholder 12">
            <a:extLst>
              <a:ext uri="{FF2B5EF4-FFF2-40B4-BE49-F238E27FC236}">
                <a16:creationId xmlns:a16="http://schemas.microsoft.com/office/drawing/2014/main" id="{E4A39F77-DAC7-4D20-94F7-638580549905}"/>
              </a:ext>
            </a:extLst>
          </p:cNvPr>
          <p:cNvSpPr>
            <a:spLocks noGrp="1"/>
          </p:cNvSpPr>
          <p:nvPr>
            <p:ph type="body" sz="quarter" idx="11" hasCustomPrompt="1"/>
          </p:nvPr>
        </p:nvSpPr>
        <p:spPr>
          <a:xfrm>
            <a:off x="2605088" y="1943101"/>
            <a:ext cx="12801600" cy="433388"/>
          </a:xfrm>
          <a:prstGeom prst="rect">
            <a:avLst/>
          </a:prstGeom>
        </p:spPr>
        <p:txBody>
          <a:bodyPr>
            <a:normAutofit/>
          </a:bodyPr>
          <a:lstStyle>
            <a:lvl1pPr marL="0" indent="0">
              <a:buNone/>
              <a:defRPr sz="2400" b="1">
                <a:solidFill>
                  <a:schemeClr val="bg1">
                    <a:lumMod val="50000"/>
                  </a:schemeClr>
                </a:solidFill>
                <a:latin typeface="+mj-lt"/>
              </a:defRPr>
            </a:lvl1pPr>
            <a:lvl2pPr>
              <a:defRPr sz="2100"/>
            </a:lvl2pPr>
            <a:lvl3pPr>
              <a:defRPr sz="1800"/>
            </a:lvl3pPr>
            <a:lvl4pPr>
              <a:defRPr sz="1650"/>
            </a:lvl4pPr>
            <a:lvl5pPr>
              <a:defRPr sz="1650"/>
            </a:lvl5pPr>
          </a:lstStyle>
          <a:p>
            <a:pPr lvl="0"/>
            <a:r>
              <a:rPr lang="en-US" dirty="0"/>
              <a:t>Your Sub header text goes here</a:t>
            </a:r>
          </a:p>
        </p:txBody>
      </p:sp>
    </p:spTree>
    <p:extLst>
      <p:ext uri="{BB962C8B-B14F-4D97-AF65-F5344CB8AC3E}">
        <p14:creationId xmlns:p14="http://schemas.microsoft.com/office/powerpoint/2010/main" val="2603712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2 columns text, no bullet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09F49C0-A3C3-4DFE-8EC6-0DDF2353990A}"/>
              </a:ext>
            </a:extLst>
          </p:cNvPr>
          <p:cNvSpPr>
            <a:spLocks noGrp="1"/>
          </p:cNvSpPr>
          <p:nvPr>
            <p:ph type="title"/>
          </p:nvPr>
        </p:nvSpPr>
        <p:spPr>
          <a:xfrm>
            <a:off x="2604746" y="1143001"/>
            <a:ext cx="12802317" cy="1052513"/>
          </a:xfrm>
          <a:prstGeom prst="rect">
            <a:avLst/>
          </a:prstGeom>
        </p:spPr>
        <p:txBody>
          <a:bodyPr>
            <a:normAutofit/>
          </a:bodyPr>
          <a:lstStyle>
            <a:lvl1pPr algn="l">
              <a:defRPr sz="5400" b="1">
                <a:solidFill>
                  <a:srgbClr val="194792"/>
                </a:solidFill>
                <a:latin typeface="+mj-lt"/>
              </a:defRPr>
            </a:lvl1pPr>
          </a:lstStyle>
          <a:p>
            <a:r>
              <a:rPr lang="en-US" dirty="0"/>
              <a:t>Click to edit Master title style</a:t>
            </a:r>
          </a:p>
        </p:txBody>
      </p:sp>
      <p:sp>
        <p:nvSpPr>
          <p:cNvPr id="7" name="Text Placeholder 7">
            <a:extLst>
              <a:ext uri="{FF2B5EF4-FFF2-40B4-BE49-F238E27FC236}">
                <a16:creationId xmlns:a16="http://schemas.microsoft.com/office/drawing/2014/main" id="{86C83AED-16CA-4B9A-BBFA-22D94D4EA5EC}"/>
              </a:ext>
            </a:extLst>
          </p:cNvPr>
          <p:cNvSpPr>
            <a:spLocks noGrp="1"/>
          </p:cNvSpPr>
          <p:nvPr>
            <p:ph type="body" sz="quarter" idx="11"/>
          </p:nvPr>
        </p:nvSpPr>
        <p:spPr>
          <a:xfrm>
            <a:off x="9258304" y="2857500"/>
            <a:ext cx="6424613" cy="5943600"/>
          </a:xfrm>
          <a:prstGeom prst="rect">
            <a:avLst/>
          </a:prstGeom>
        </p:spPr>
        <p:txBody>
          <a:bodyPr>
            <a:normAutofit/>
          </a:bodyPr>
          <a:lstStyle>
            <a:lvl1pPr marL="0" indent="0">
              <a:buFont typeface="Wingdings" panose="05000000000000000000" pitchFamily="2" charset="2"/>
              <a:buNone/>
              <a:defRPr sz="2700" b="1">
                <a:solidFill>
                  <a:srgbClr val="000000"/>
                </a:solidFill>
                <a:latin typeface="+mj-lt"/>
              </a:defRPr>
            </a:lvl1pPr>
            <a:lvl2pPr marL="1200150" indent="-514350">
              <a:buFont typeface="Wingdings" panose="05000000000000000000" pitchFamily="2" charset="2"/>
              <a:buChar char="ü"/>
              <a:defRPr sz="3000"/>
            </a:lvl2pPr>
            <a:lvl3pPr marL="1800225" indent="-428625">
              <a:buFont typeface="Wingdings" panose="05000000000000000000" pitchFamily="2" charset="2"/>
              <a:buChar char="ü"/>
              <a:defRPr sz="2700"/>
            </a:lvl3pPr>
            <a:lvl4pPr marL="2486025" indent="-428625">
              <a:buFont typeface="Wingdings" panose="05000000000000000000" pitchFamily="2" charset="2"/>
              <a:buChar char="ü"/>
              <a:defRPr sz="2400"/>
            </a:lvl4pPr>
            <a:lvl5pPr marL="3171825" indent="-428625">
              <a:buFont typeface="Wingdings" panose="05000000000000000000" pitchFamily="2" charset="2"/>
              <a:buChar char="ü"/>
              <a:defRPr sz="2400"/>
            </a:lvl5pPr>
          </a:lstStyle>
          <a:p>
            <a:pPr lvl="0"/>
            <a:r>
              <a:rPr lang="en-US" dirty="0"/>
              <a:t>Edit Master text styles</a:t>
            </a:r>
          </a:p>
        </p:txBody>
      </p:sp>
      <p:sp>
        <p:nvSpPr>
          <p:cNvPr id="9" name="Text Placeholder 12">
            <a:extLst>
              <a:ext uri="{FF2B5EF4-FFF2-40B4-BE49-F238E27FC236}">
                <a16:creationId xmlns:a16="http://schemas.microsoft.com/office/drawing/2014/main" id="{390CD8F1-5898-4903-9ABF-CA42AAD4940C}"/>
              </a:ext>
            </a:extLst>
          </p:cNvPr>
          <p:cNvSpPr>
            <a:spLocks noGrp="1"/>
          </p:cNvSpPr>
          <p:nvPr>
            <p:ph type="body" sz="quarter" idx="12" hasCustomPrompt="1"/>
          </p:nvPr>
        </p:nvSpPr>
        <p:spPr>
          <a:xfrm>
            <a:off x="2605088" y="1943101"/>
            <a:ext cx="12801600" cy="433388"/>
          </a:xfrm>
          <a:prstGeom prst="rect">
            <a:avLst/>
          </a:prstGeom>
        </p:spPr>
        <p:txBody>
          <a:bodyPr>
            <a:normAutofit/>
          </a:bodyPr>
          <a:lstStyle>
            <a:lvl1pPr marL="0" indent="0">
              <a:buNone/>
              <a:defRPr sz="2400">
                <a:solidFill>
                  <a:schemeClr val="bg1">
                    <a:lumMod val="50000"/>
                  </a:schemeClr>
                </a:solidFill>
                <a:latin typeface="+mj-lt"/>
              </a:defRPr>
            </a:lvl1pPr>
            <a:lvl2pPr>
              <a:defRPr sz="2100"/>
            </a:lvl2pPr>
            <a:lvl3pPr>
              <a:defRPr sz="1800"/>
            </a:lvl3pPr>
            <a:lvl4pPr>
              <a:defRPr sz="1650"/>
            </a:lvl4pPr>
            <a:lvl5pPr>
              <a:defRPr sz="1650"/>
            </a:lvl5pPr>
          </a:lstStyle>
          <a:p>
            <a:pPr lvl="0"/>
            <a:r>
              <a:rPr lang="en-US" dirty="0"/>
              <a:t>Your Sub header text goes here</a:t>
            </a:r>
          </a:p>
        </p:txBody>
      </p:sp>
      <p:sp>
        <p:nvSpPr>
          <p:cNvPr id="11" name="Text Placeholder 7">
            <a:extLst>
              <a:ext uri="{FF2B5EF4-FFF2-40B4-BE49-F238E27FC236}">
                <a16:creationId xmlns:a16="http://schemas.microsoft.com/office/drawing/2014/main" id="{86C83AED-16CA-4B9A-BBFA-22D94D4EA5EC}"/>
              </a:ext>
            </a:extLst>
          </p:cNvPr>
          <p:cNvSpPr>
            <a:spLocks noGrp="1"/>
          </p:cNvSpPr>
          <p:nvPr>
            <p:ph type="body" sz="quarter" idx="13"/>
          </p:nvPr>
        </p:nvSpPr>
        <p:spPr>
          <a:xfrm>
            <a:off x="2276270" y="2857500"/>
            <a:ext cx="6424613" cy="5943600"/>
          </a:xfrm>
          <a:prstGeom prst="rect">
            <a:avLst/>
          </a:prstGeom>
        </p:spPr>
        <p:txBody>
          <a:bodyPr>
            <a:normAutofit/>
          </a:bodyPr>
          <a:lstStyle>
            <a:lvl1pPr marL="0" indent="0">
              <a:buFont typeface="Wingdings" panose="05000000000000000000" pitchFamily="2" charset="2"/>
              <a:buNone/>
              <a:defRPr sz="2700" b="1">
                <a:solidFill>
                  <a:srgbClr val="000000"/>
                </a:solidFill>
                <a:latin typeface="+mj-lt"/>
              </a:defRPr>
            </a:lvl1pPr>
            <a:lvl2pPr marL="1200150" indent="-514350">
              <a:buFont typeface="Wingdings" panose="05000000000000000000" pitchFamily="2" charset="2"/>
              <a:buChar char="ü"/>
              <a:defRPr sz="3000"/>
            </a:lvl2pPr>
            <a:lvl3pPr marL="1800225" indent="-428625">
              <a:buFont typeface="Wingdings" panose="05000000000000000000" pitchFamily="2" charset="2"/>
              <a:buChar char="ü"/>
              <a:defRPr sz="2700"/>
            </a:lvl3pPr>
            <a:lvl4pPr marL="2486025" indent="-428625">
              <a:buFont typeface="Wingdings" panose="05000000000000000000" pitchFamily="2" charset="2"/>
              <a:buChar char="ü"/>
              <a:defRPr sz="2400"/>
            </a:lvl4pPr>
            <a:lvl5pPr marL="3171825" indent="-428625">
              <a:buFont typeface="Wingdings" panose="05000000000000000000" pitchFamily="2" charset="2"/>
              <a:buChar char="ü"/>
              <a:defRPr sz="2400"/>
            </a:lvl5pPr>
          </a:lstStyle>
          <a:p>
            <a:pPr lvl="0"/>
            <a:r>
              <a:rPr lang="en-US" dirty="0"/>
              <a:t>Edit Master text styles</a:t>
            </a:r>
          </a:p>
        </p:txBody>
      </p:sp>
    </p:spTree>
    <p:extLst>
      <p:ext uri="{BB962C8B-B14F-4D97-AF65-F5344CB8AC3E}">
        <p14:creationId xmlns:p14="http://schemas.microsoft.com/office/powerpoint/2010/main" val="606058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6905296" y="497818"/>
            <a:ext cx="11540359" cy="1166649"/>
          </a:xfrm>
          <a:prstGeom prst="rect">
            <a:avLst/>
          </a:prstGeom>
          <a:solidFill>
            <a:srgbClr val="00499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p:cNvSpPr>
            <a:spLocks noGrp="1"/>
          </p:cNvSpPr>
          <p:nvPr>
            <p:ph type="ftr" sz="quarter" idx="11"/>
          </p:nvPr>
        </p:nvSpPr>
        <p:spPr/>
        <p:txBody>
          <a:bodyPr/>
          <a:lstStyle>
            <a:lvl1pPr>
              <a:defRPr>
                <a:solidFill>
                  <a:srgbClr val="00B0F0"/>
                </a:solidFill>
              </a:defRPr>
            </a:lvl1pPr>
          </a:lstStyle>
          <a:p>
            <a:r>
              <a:rPr lang="en-US" dirty="0"/>
              <a:t>www.crawfordtech.com</a:t>
            </a:r>
            <a:endParaRPr lang="id-ID" dirty="0"/>
          </a:p>
        </p:txBody>
      </p:sp>
      <p:sp>
        <p:nvSpPr>
          <p:cNvPr id="6" name="Slide Number Placeholder 5"/>
          <p:cNvSpPr>
            <a:spLocks noGrp="1"/>
          </p:cNvSpPr>
          <p:nvPr>
            <p:ph type="sldNum" sz="quarter" idx="12"/>
          </p:nvPr>
        </p:nvSpPr>
        <p:spPr/>
        <p:txBody>
          <a:bodyPr/>
          <a:lstStyle/>
          <a:p>
            <a:fld id="{C9F2E319-0919-499D-AD1F-7963255D1003}" type="slidenum">
              <a:rPr lang="id-ID" smtClean="0"/>
              <a:t>‹#›</a:t>
            </a:fld>
            <a:endParaRPr lang="id-ID"/>
          </a:p>
        </p:txBody>
      </p:sp>
    </p:spTree>
    <p:extLst>
      <p:ext uri="{BB962C8B-B14F-4D97-AF65-F5344CB8AC3E}">
        <p14:creationId xmlns:p14="http://schemas.microsoft.com/office/powerpoint/2010/main" val="3890971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g"/><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C9DA2110-A19A-4BF2-AE12-A0DE2EAB86D2}"/>
              </a:ext>
            </a:extLst>
          </p:cNvPr>
          <p:cNvSpPr/>
          <p:nvPr userDrawn="1"/>
        </p:nvSpPr>
        <p:spPr>
          <a:xfrm>
            <a:off x="0" y="9311505"/>
            <a:ext cx="18288000" cy="1045718"/>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8379EAB7-BC2E-4C7B-AF35-1A90A78EF9A7}"/>
              </a:ext>
            </a:extLst>
          </p:cNvPr>
          <p:cNvSpPr/>
          <p:nvPr userDrawn="1"/>
        </p:nvSpPr>
        <p:spPr>
          <a:xfrm>
            <a:off x="0" y="10140091"/>
            <a:ext cx="18288000" cy="2141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Crawford Tech Logo">
            <a:extLst>
              <a:ext uri="{FF2B5EF4-FFF2-40B4-BE49-F238E27FC236}">
                <a16:creationId xmlns:a16="http://schemas.microsoft.com/office/drawing/2014/main" id="{64D67C4A-7D92-4839-A555-E5886563C1DE}"/>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3559072" y="9090212"/>
            <a:ext cx="3952047" cy="654852"/>
          </a:xfrm>
          <a:prstGeom prst="rect">
            <a:avLst/>
          </a:prstGeom>
        </p:spPr>
      </p:pic>
      <p:sp>
        <p:nvSpPr>
          <p:cNvPr id="26" name="TextBox 25">
            <a:extLst>
              <a:ext uri="{FF2B5EF4-FFF2-40B4-BE49-F238E27FC236}">
                <a16:creationId xmlns:a16="http://schemas.microsoft.com/office/drawing/2014/main" id="{25518EDA-0527-4352-9780-3EFA61935513}"/>
              </a:ext>
            </a:extLst>
          </p:cNvPr>
          <p:cNvSpPr txBox="1"/>
          <p:nvPr userDrawn="1"/>
        </p:nvSpPr>
        <p:spPr>
          <a:xfrm>
            <a:off x="5449007" y="9629469"/>
            <a:ext cx="6324600" cy="294183"/>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629DD1"/>
                </a:solidFill>
                <a:effectLst/>
                <a:uLnTx/>
                <a:uFillTx/>
              </a:rPr>
              <a:t>©2020 Crawford Technologies, Inc. All rights reserved. </a:t>
            </a:r>
          </a:p>
        </p:txBody>
      </p:sp>
      <p:pic>
        <p:nvPicPr>
          <p:cNvPr id="3" name="Picture 2" descr="Accessibility Now Logo">
            <a:extLst>
              <a:ext uri="{FF2B5EF4-FFF2-40B4-BE49-F238E27FC236}">
                <a16:creationId xmlns:a16="http://schemas.microsoft.com/office/drawing/2014/main" id="{333975CD-D376-4427-ACEC-83AF84C21E9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 y="67838"/>
            <a:ext cx="3472070" cy="748207"/>
          </a:xfrm>
          <a:prstGeom prst="rect">
            <a:avLst/>
          </a:prstGeom>
        </p:spPr>
      </p:pic>
      <p:sp>
        <p:nvSpPr>
          <p:cNvPr id="10" name="Slide Number Placeholder 5">
            <a:extLst>
              <a:ext uri="{FF2B5EF4-FFF2-40B4-BE49-F238E27FC236}">
                <a16:creationId xmlns:a16="http://schemas.microsoft.com/office/drawing/2014/main" id="{70DEE104-377C-4229-89C2-B10EA3858D6D}"/>
              </a:ext>
            </a:extLst>
          </p:cNvPr>
          <p:cNvSpPr txBox="1">
            <a:spLocks/>
          </p:cNvSpPr>
          <p:nvPr userDrawn="1"/>
        </p:nvSpPr>
        <p:spPr>
          <a:xfrm>
            <a:off x="17651894" y="9534526"/>
            <a:ext cx="571500" cy="547688"/>
          </a:xfrm>
          <a:prstGeom prst="rect">
            <a:avLst/>
          </a:prstGeom>
        </p:spPr>
        <p:txBody>
          <a:bodyPr vert="horz" lIns="137130" tIns="68566" rIns="137130" bIns="68566" rtlCol="0" anchor="ctr"/>
          <a:lstStyle>
            <a:defPPr>
              <a:defRPr lang="id-ID"/>
            </a:defPPr>
            <a:lvl1pPr marL="0" algn="r" defTabSz="1371302" rtl="0" eaLnBrk="1" latinLnBrk="0" hangingPunct="1">
              <a:defRPr sz="1800" kern="1200">
                <a:solidFill>
                  <a:schemeClr val="tx1">
                    <a:tint val="75000"/>
                  </a:schemeClr>
                </a:solidFill>
                <a:latin typeface="+mn-lt"/>
                <a:ea typeface="+mn-ea"/>
                <a:cs typeface="+mn-cs"/>
              </a:defRPr>
            </a:lvl1pPr>
            <a:lvl2pPr marL="685652" algn="l" defTabSz="1371302" rtl="0" eaLnBrk="1" latinLnBrk="0" hangingPunct="1">
              <a:defRPr sz="2600" kern="1200">
                <a:solidFill>
                  <a:schemeClr val="tx1"/>
                </a:solidFill>
                <a:latin typeface="+mn-lt"/>
                <a:ea typeface="+mn-ea"/>
                <a:cs typeface="+mn-cs"/>
              </a:defRPr>
            </a:lvl2pPr>
            <a:lvl3pPr marL="1371302" algn="l" defTabSz="1371302" rtl="0" eaLnBrk="1" latinLnBrk="0" hangingPunct="1">
              <a:defRPr sz="2600" kern="1200">
                <a:solidFill>
                  <a:schemeClr val="tx1"/>
                </a:solidFill>
                <a:latin typeface="+mn-lt"/>
                <a:ea typeface="+mn-ea"/>
                <a:cs typeface="+mn-cs"/>
              </a:defRPr>
            </a:lvl3pPr>
            <a:lvl4pPr marL="2056954" algn="l" defTabSz="1371302" rtl="0" eaLnBrk="1" latinLnBrk="0" hangingPunct="1">
              <a:defRPr sz="2600" kern="1200">
                <a:solidFill>
                  <a:schemeClr val="tx1"/>
                </a:solidFill>
                <a:latin typeface="+mn-lt"/>
                <a:ea typeface="+mn-ea"/>
                <a:cs typeface="+mn-cs"/>
              </a:defRPr>
            </a:lvl4pPr>
            <a:lvl5pPr marL="2742606" algn="l" defTabSz="1371302" rtl="0" eaLnBrk="1" latinLnBrk="0" hangingPunct="1">
              <a:defRPr sz="2600" kern="1200">
                <a:solidFill>
                  <a:schemeClr val="tx1"/>
                </a:solidFill>
                <a:latin typeface="+mn-lt"/>
                <a:ea typeface="+mn-ea"/>
                <a:cs typeface="+mn-cs"/>
              </a:defRPr>
            </a:lvl5pPr>
            <a:lvl6pPr marL="3428258" algn="l" defTabSz="1371302" rtl="0" eaLnBrk="1" latinLnBrk="0" hangingPunct="1">
              <a:defRPr sz="2600" kern="1200">
                <a:solidFill>
                  <a:schemeClr val="tx1"/>
                </a:solidFill>
                <a:latin typeface="+mn-lt"/>
                <a:ea typeface="+mn-ea"/>
                <a:cs typeface="+mn-cs"/>
              </a:defRPr>
            </a:lvl6pPr>
            <a:lvl7pPr marL="4113908" algn="l" defTabSz="1371302" rtl="0" eaLnBrk="1" latinLnBrk="0" hangingPunct="1">
              <a:defRPr sz="2600" kern="1200">
                <a:solidFill>
                  <a:schemeClr val="tx1"/>
                </a:solidFill>
                <a:latin typeface="+mn-lt"/>
                <a:ea typeface="+mn-ea"/>
                <a:cs typeface="+mn-cs"/>
              </a:defRPr>
            </a:lvl7pPr>
            <a:lvl8pPr marL="4799560" algn="l" defTabSz="1371302" rtl="0" eaLnBrk="1" latinLnBrk="0" hangingPunct="1">
              <a:defRPr sz="2600" kern="1200">
                <a:solidFill>
                  <a:schemeClr val="tx1"/>
                </a:solidFill>
                <a:latin typeface="+mn-lt"/>
                <a:ea typeface="+mn-ea"/>
                <a:cs typeface="+mn-cs"/>
              </a:defRPr>
            </a:lvl8pPr>
            <a:lvl9pPr marL="5485212" algn="l" defTabSz="1371302" rtl="0" eaLnBrk="1" latinLnBrk="0" hangingPunct="1">
              <a:defRPr sz="2600" kern="1200">
                <a:solidFill>
                  <a:schemeClr val="tx1"/>
                </a:solidFill>
                <a:latin typeface="+mn-lt"/>
                <a:ea typeface="+mn-ea"/>
                <a:cs typeface="+mn-cs"/>
              </a:defRPr>
            </a:lvl9pPr>
          </a:lstStyle>
          <a:p>
            <a:pPr marL="0" marR="0" lvl="0" indent="0" algn="r" defTabSz="1371302" rtl="0" eaLnBrk="1" fontAlgn="auto" latinLnBrk="0" hangingPunct="1">
              <a:lnSpc>
                <a:spcPct val="100000"/>
              </a:lnSpc>
              <a:spcBef>
                <a:spcPts val="0"/>
              </a:spcBef>
              <a:spcAft>
                <a:spcPts val="0"/>
              </a:spcAft>
              <a:buClrTx/>
              <a:buSzTx/>
              <a:buFontTx/>
              <a:buNone/>
              <a:tabLst/>
              <a:defRPr/>
            </a:pPr>
            <a:fld id="{C9F2E319-0919-499D-AD1F-7963255D1003}" type="slidenum">
              <a:rPr kumimoji="0" lang="id-ID"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302" rtl="0" eaLnBrk="1" fontAlgn="auto" latinLnBrk="0" hangingPunct="1">
                <a:lnSpc>
                  <a:spcPct val="100000"/>
                </a:lnSpc>
                <a:spcBef>
                  <a:spcPts val="0"/>
                </a:spcBef>
                <a:spcAft>
                  <a:spcPts val="0"/>
                </a:spcAft>
                <a:buClrTx/>
                <a:buSzTx/>
                <a:buFontTx/>
                <a:buNone/>
                <a:tabLst/>
                <a:defRPr/>
              </a:pPr>
              <a:t>‹#›</a:t>
            </a:fld>
            <a:endParaRPr kumimoji="0" lang="id-ID"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Title Placeholder 7">
            <a:extLst>
              <a:ext uri="{FF2B5EF4-FFF2-40B4-BE49-F238E27FC236}">
                <a16:creationId xmlns:a16="http://schemas.microsoft.com/office/drawing/2014/main" id="{692A380C-88E2-4F3C-865F-EA35B16B2265}"/>
              </a:ext>
            </a:extLst>
          </p:cNvPr>
          <p:cNvSpPr>
            <a:spLocks noGrp="1"/>
          </p:cNvSpPr>
          <p:nvPr>
            <p:ph type="title"/>
          </p:nvPr>
        </p:nvSpPr>
        <p:spPr>
          <a:xfrm>
            <a:off x="8918713" y="203384"/>
            <a:ext cx="9304680" cy="1045718"/>
          </a:xfrm>
          <a:prstGeom prst="rect">
            <a:avLst/>
          </a:prstGeom>
        </p:spPr>
        <p:txBody>
          <a:bodyPr vert="horz" lIns="91440" tIns="45720" rIns="91440" bIns="45720" rtlCol="0" anchor="ctr">
            <a:normAutofit/>
          </a:bodyPr>
          <a:lstStyle/>
          <a:p>
            <a:r>
              <a:rPr lang="en-US" dirty="0"/>
              <a:t>Slide Title</a:t>
            </a:r>
          </a:p>
        </p:txBody>
      </p:sp>
      <p:sp>
        <p:nvSpPr>
          <p:cNvPr id="9" name="Text Placeholder 8">
            <a:extLst>
              <a:ext uri="{FF2B5EF4-FFF2-40B4-BE49-F238E27FC236}">
                <a16:creationId xmlns:a16="http://schemas.microsoft.com/office/drawing/2014/main" id="{92A7023F-A747-4434-AD4D-0F1711111A29}"/>
              </a:ext>
            </a:extLst>
          </p:cNvPr>
          <p:cNvSpPr>
            <a:spLocks noGrp="1"/>
          </p:cNvSpPr>
          <p:nvPr>
            <p:ph type="body" idx="1"/>
          </p:nvPr>
        </p:nvSpPr>
        <p:spPr>
          <a:xfrm>
            <a:off x="1257300" y="2738438"/>
            <a:ext cx="15773400" cy="6527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15215829"/>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2" r:id="rId3"/>
    <p:sldLayoutId id="2147483665" r:id="rId4"/>
    <p:sldLayoutId id="2147483668" r:id="rId5"/>
    <p:sldLayoutId id="2147483667" r:id="rId6"/>
    <p:sldLayoutId id="2147483669" r:id="rId7"/>
    <p:sldLayoutId id="2147483670" r:id="rId8"/>
    <p:sldLayoutId id="2147483672" r:id="rId9"/>
    <p:sldLayoutId id="2147483673" r:id="rId10"/>
    <p:sldLayoutId id="2147483674" r:id="rId11"/>
    <p:sldLayoutId id="2147483675" r:id="rId12"/>
    <p:sldLayoutId id="2147483676" r:id="rId13"/>
    <p:sldLayoutId id="2147483677" r:id="rId14"/>
  </p:sldLayoutIdLst>
  <p:hf hdr="0" dt="0"/>
  <p:txStyles>
    <p:titleStyle>
      <a:lvl1pPr algn="ctr"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4.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2.tmp"/><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microsoft.com/office/2014/relationships/chartEx" Target="../charts/chartEx2.xml"/><Relationship Id="rId26" Type="http://schemas.openxmlformats.org/officeDocument/2006/relationships/image" Target="../media/image39.png"/><Relationship Id="rId21" Type="http://schemas.openxmlformats.org/officeDocument/2006/relationships/image" Target="../media/image260.pn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38.jpeg"/><Relationship Id="rId2" Type="http://schemas.microsoft.com/office/2014/relationships/chartEx" Target="../charts/chartEx1.xml"/><Relationship Id="rId16" Type="http://schemas.openxmlformats.org/officeDocument/2006/relationships/image" Target="../media/image33.jpeg"/><Relationship Id="rId1" Type="http://schemas.openxmlformats.org/officeDocument/2006/relationships/slideLayout" Target="../slideLayouts/slideLayout11.xml"/><Relationship Id="rId6" Type="http://schemas.openxmlformats.org/officeDocument/2006/relationships/image" Target="../media/image23.png"/><Relationship Id="rId11" Type="http://schemas.openxmlformats.org/officeDocument/2006/relationships/image" Target="../media/image28.png"/><Relationship Id="rId24" Type="http://schemas.openxmlformats.org/officeDocument/2006/relationships/image" Target="../media/image37.png"/><Relationship Id="rId5" Type="http://schemas.openxmlformats.org/officeDocument/2006/relationships/image" Target="../media/image130.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7.png"/><Relationship Id="rId9" Type="http://schemas.openxmlformats.org/officeDocument/2006/relationships/image" Target="../media/image26.png"/><Relationship Id="rId14" Type="http://schemas.openxmlformats.org/officeDocument/2006/relationships/image" Target="../media/image31.png"/><Relationship Id="rId22" Type="http://schemas.openxmlformats.org/officeDocument/2006/relationships/image" Target="../media/image35.png"/><Relationship Id="rId27"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hyperlink" Target="http://stackoverflow.com/questions/5926312/how-to-generate-a-document-with-data-from-a-database-for-printing-purposes-in-vb" TargetMode="External"/><Relationship Id="rId3" Type="http://schemas.openxmlformats.org/officeDocument/2006/relationships/image" Target="../media/image44.png"/><Relationship Id="rId7" Type="http://schemas.openxmlformats.org/officeDocument/2006/relationships/image" Target="../media/image46.gi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hochiminhcity.eregulations.org/procedure/13/10?l=en" TargetMode="External"/><Relationship Id="rId5" Type="http://schemas.openxmlformats.org/officeDocument/2006/relationships/image" Target="../media/image45.jpg"/><Relationship Id="rId4" Type="http://schemas.openxmlformats.org/officeDocument/2006/relationships/hyperlink" Target="https://en.wikipedia.org/wiki/Bank_statement"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canadians.org/publications/factsheet-fracking-and-climate-change" TargetMode="External"/><Relationship Id="rId5" Type="http://schemas.openxmlformats.org/officeDocument/2006/relationships/image" Target="../media/image50.jpg"/><Relationship Id="rId4" Type="http://schemas.openxmlformats.org/officeDocument/2006/relationships/image" Target="../media/image49.emf"/></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accessibilitynow.com/" TargetMode="External"/><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hyperlink" Target="mailto:sbaker@crawfordtech.com" TargetMode="External"/><Relationship Id="rId2" Type="http://schemas.openxmlformats.org/officeDocument/2006/relationships/hyperlink" Target="http://www.crawfordtech.com/" TargetMode="External"/><Relationship Id="rId1" Type="http://schemas.openxmlformats.org/officeDocument/2006/relationships/slideLayout" Target="../slideLayouts/slideLayout11.xml"/><Relationship Id="rId4" Type="http://schemas.openxmlformats.org/officeDocument/2006/relationships/hyperlink" Target="mailto:dquon@crawfordtech.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430AB0-B500-4EE1-86A4-71AA90CF81C9}"/>
              </a:ext>
            </a:extLst>
          </p:cNvPr>
          <p:cNvSpPr>
            <a:spLocks noGrp="1"/>
          </p:cNvSpPr>
          <p:nvPr>
            <p:ph type="title"/>
          </p:nvPr>
        </p:nvSpPr>
        <p:spPr>
          <a:xfrm>
            <a:off x="7840320" y="1384617"/>
            <a:ext cx="9304680" cy="1045718"/>
          </a:xfrm>
          <a:prstGeom prst="rect">
            <a:avLst/>
          </a:prstGeom>
        </p:spPr>
        <p:txBody>
          <a:bodyPr anchor="ctr">
            <a:noAutofit/>
          </a:bodyPr>
          <a:lstStyle/>
          <a:p>
            <a:r>
              <a:rPr lang="en-GB" sz="5400" b="1" dirty="0"/>
              <a:t>Future-proof Your Accessibility Program by Leveraging a Platform Based Approach</a:t>
            </a:r>
            <a:endParaRPr lang="en-US" sz="5400" dirty="0"/>
          </a:p>
        </p:txBody>
      </p:sp>
      <p:pic>
        <p:nvPicPr>
          <p:cNvPr id="18" name="Picture Placeholder 20" descr="Headshot photograph of Scott Baker">
            <a:extLst>
              <a:ext uri="{FF2B5EF4-FFF2-40B4-BE49-F238E27FC236}">
                <a16:creationId xmlns:a16="http://schemas.microsoft.com/office/drawing/2014/main" id="{0A19E62B-B03F-45EC-B6E2-2542C4E09AFC}"/>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rcRect l="467" r="467"/>
          <a:stretch>
            <a:fillRect/>
          </a:stretch>
        </p:blipFill>
        <p:spPr>
          <a:xfrm>
            <a:off x="916273" y="1053158"/>
            <a:ext cx="3838607" cy="3877133"/>
          </a:xfrm>
          <a:custGeom>
            <a:avLst/>
            <a:gdLst>
              <a:gd name="connsiteX0" fmla="*/ 76291 w 4804229"/>
              <a:gd name="connsiteY0" fmla="*/ 0 h 4852446"/>
              <a:gd name="connsiteX1" fmla="*/ 4727938 w 4804229"/>
              <a:gd name="connsiteY1" fmla="*/ 0 h 4852446"/>
              <a:gd name="connsiteX2" fmla="*/ 4804229 w 4804229"/>
              <a:gd name="connsiteY2" fmla="*/ 76291 h 4852446"/>
              <a:gd name="connsiteX3" fmla="*/ 4804229 w 4804229"/>
              <a:gd name="connsiteY3" fmla="*/ 4776155 h 4852446"/>
              <a:gd name="connsiteX4" fmla="*/ 4727938 w 4804229"/>
              <a:gd name="connsiteY4" fmla="*/ 4852446 h 4852446"/>
              <a:gd name="connsiteX5" fmla="*/ 76291 w 4804229"/>
              <a:gd name="connsiteY5" fmla="*/ 4852446 h 4852446"/>
              <a:gd name="connsiteX6" fmla="*/ 0 w 4804229"/>
              <a:gd name="connsiteY6" fmla="*/ 4776155 h 4852446"/>
              <a:gd name="connsiteX7" fmla="*/ 0 w 4804229"/>
              <a:gd name="connsiteY7" fmla="*/ 76291 h 4852446"/>
              <a:gd name="connsiteX8" fmla="*/ 76291 w 4804229"/>
              <a:gd name="connsiteY8" fmla="*/ 0 h 485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4229" h="4852446">
                <a:moveTo>
                  <a:pt x="76291" y="0"/>
                </a:moveTo>
                <a:lnTo>
                  <a:pt x="4727938" y="0"/>
                </a:lnTo>
                <a:cubicBezTo>
                  <a:pt x="4770072" y="0"/>
                  <a:pt x="4804229" y="34157"/>
                  <a:pt x="4804229" y="76291"/>
                </a:cubicBezTo>
                <a:lnTo>
                  <a:pt x="4804229" y="4776155"/>
                </a:lnTo>
                <a:cubicBezTo>
                  <a:pt x="4804229" y="4818289"/>
                  <a:pt x="4770072" y="4852446"/>
                  <a:pt x="4727938" y="4852446"/>
                </a:cubicBezTo>
                <a:lnTo>
                  <a:pt x="76291" y="4852446"/>
                </a:lnTo>
                <a:cubicBezTo>
                  <a:pt x="34157" y="4852446"/>
                  <a:pt x="0" y="4818289"/>
                  <a:pt x="0" y="4776155"/>
                </a:cubicBezTo>
                <a:lnTo>
                  <a:pt x="0" y="76291"/>
                </a:lnTo>
                <a:cubicBezTo>
                  <a:pt x="0" y="34157"/>
                  <a:pt x="34157" y="0"/>
                  <a:pt x="76291" y="0"/>
                </a:cubicBezTo>
                <a:close/>
              </a:path>
            </a:pathLst>
          </a:custGeom>
        </p:spPr>
      </p:pic>
      <p:sp>
        <p:nvSpPr>
          <p:cNvPr id="14" name="TextBox 13">
            <a:extLst>
              <a:ext uri="{FF2B5EF4-FFF2-40B4-BE49-F238E27FC236}">
                <a16:creationId xmlns:a16="http://schemas.microsoft.com/office/drawing/2014/main" id="{1CAF0AE5-18BB-4117-9960-07E37104A5D1}"/>
              </a:ext>
            </a:extLst>
          </p:cNvPr>
          <p:cNvSpPr txBox="1"/>
          <p:nvPr/>
        </p:nvSpPr>
        <p:spPr>
          <a:xfrm>
            <a:off x="4326974" y="3209518"/>
            <a:ext cx="3513346" cy="523220"/>
          </a:xfrm>
          <a:prstGeom prst="rect">
            <a:avLst/>
          </a:prstGeom>
          <a:solidFill>
            <a:srgbClr val="0070C0"/>
          </a:solidFill>
        </p:spPr>
        <p:txBody>
          <a:bodyPr wrap="square" rtlCol="0">
            <a:spAutoFit/>
          </a:bodyPr>
          <a:lstStyle/>
          <a:p>
            <a:pPr algn="ctr"/>
            <a:r>
              <a:rPr lang="en-US" sz="2800" dirty="0">
                <a:solidFill>
                  <a:schemeClr val="bg1"/>
                </a:solidFill>
                <a:ea typeface="Liberation Sans" panose="020B0604020202020204" pitchFamily="34" charset="0"/>
                <a:cs typeface="Segoe UI" panose="020B0502040204020203" pitchFamily="34" charset="0"/>
              </a:rPr>
              <a:t>Scott Baker</a:t>
            </a:r>
            <a:endParaRPr lang="id-ID" sz="2800" dirty="0">
              <a:solidFill>
                <a:schemeClr val="bg1"/>
              </a:solidFill>
              <a:ea typeface="Liberation Sans" panose="020B060402020202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219E3CD-3071-49A0-ADF5-880A5F5A7A87}"/>
              </a:ext>
            </a:extLst>
          </p:cNvPr>
          <p:cNvSpPr txBox="1"/>
          <p:nvPr/>
        </p:nvSpPr>
        <p:spPr>
          <a:xfrm>
            <a:off x="4326974" y="3645626"/>
            <a:ext cx="3513346" cy="1015663"/>
          </a:xfrm>
          <a:prstGeom prst="rect">
            <a:avLst/>
          </a:prstGeom>
          <a:solidFill>
            <a:srgbClr val="0070C0"/>
          </a:solidFill>
        </p:spPr>
        <p:txBody>
          <a:bodyPr wrap="square" rtlCol="0">
            <a:spAutoFit/>
          </a:bodyPr>
          <a:lstStyle/>
          <a:p>
            <a:pPr algn="ctr"/>
            <a:r>
              <a:rPr lang="en-US" sz="2000" spc="300" dirty="0">
                <a:solidFill>
                  <a:schemeClr val="bg1"/>
                </a:solidFill>
                <a:latin typeface="+mj-lt"/>
                <a:ea typeface="Liberation Sans" panose="020B0604020202020204" pitchFamily="34" charset="0"/>
                <a:cs typeface="Segoe UI" panose="020B0502040204020203" pitchFamily="34" charset="0"/>
              </a:rPr>
              <a:t>EVP, Business Development</a:t>
            </a:r>
          </a:p>
          <a:p>
            <a:pPr algn="ctr"/>
            <a:r>
              <a:rPr lang="en-US" sz="2000" spc="300" dirty="0">
                <a:solidFill>
                  <a:schemeClr val="bg1"/>
                </a:solidFill>
                <a:latin typeface="+mj-lt"/>
                <a:ea typeface="Liberation Sans" panose="020B0604020202020204" pitchFamily="34" charset="0"/>
                <a:cs typeface="Segoe UI" panose="020B0502040204020203" pitchFamily="34" charset="0"/>
              </a:rPr>
              <a:t>Crawford Technologies</a:t>
            </a:r>
            <a:endParaRPr lang="id-ID" sz="2000" spc="300" dirty="0">
              <a:solidFill>
                <a:schemeClr val="bg1"/>
              </a:solidFill>
              <a:latin typeface="+mj-lt"/>
              <a:ea typeface="Liberation Sans" panose="020B0604020202020204" pitchFamily="34" charset="0"/>
              <a:cs typeface="Segoe UI" panose="020B0502040204020203" pitchFamily="34" charset="0"/>
            </a:endParaRPr>
          </a:p>
        </p:txBody>
      </p:sp>
      <p:pic>
        <p:nvPicPr>
          <p:cNvPr id="5" name="Picture Placeholder 2" descr="Headshot photograph of Dennis Quon">
            <a:extLst>
              <a:ext uri="{FF2B5EF4-FFF2-40B4-BE49-F238E27FC236}">
                <a16:creationId xmlns:a16="http://schemas.microsoft.com/office/drawing/2014/main" id="{005F5D40-6448-4725-8778-0CFA4F841BDE}"/>
              </a:ext>
            </a:extLst>
          </p:cNvPr>
          <p:cNvPicPr>
            <a:picLocks noChangeAspect="1"/>
          </p:cNvPicPr>
          <p:nvPr/>
        </p:nvPicPr>
        <p:blipFill rotWithShape="1">
          <a:blip r:embed="rId3">
            <a:extLst>
              <a:ext uri="{28A0092B-C50C-407E-A947-70E740481C1C}">
                <a14:useLocalDpi xmlns:a14="http://schemas.microsoft.com/office/drawing/2010/main" val="0"/>
              </a:ext>
            </a:extLst>
          </a:blip>
          <a:srcRect l="-1586" t="-2976" r="1586" b="28307"/>
          <a:stretch/>
        </p:blipFill>
        <p:spPr>
          <a:xfrm>
            <a:off x="781884" y="5161124"/>
            <a:ext cx="3972996" cy="4012871"/>
          </a:xfrm>
          <a:custGeom>
            <a:avLst/>
            <a:gdLst>
              <a:gd name="connsiteX0" fmla="*/ 76291 w 4804229"/>
              <a:gd name="connsiteY0" fmla="*/ 0 h 4852446"/>
              <a:gd name="connsiteX1" fmla="*/ 4727938 w 4804229"/>
              <a:gd name="connsiteY1" fmla="*/ 0 h 4852446"/>
              <a:gd name="connsiteX2" fmla="*/ 4804229 w 4804229"/>
              <a:gd name="connsiteY2" fmla="*/ 76291 h 4852446"/>
              <a:gd name="connsiteX3" fmla="*/ 4804229 w 4804229"/>
              <a:gd name="connsiteY3" fmla="*/ 4776155 h 4852446"/>
              <a:gd name="connsiteX4" fmla="*/ 4727938 w 4804229"/>
              <a:gd name="connsiteY4" fmla="*/ 4852446 h 4852446"/>
              <a:gd name="connsiteX5" fmla="*/ 76291 w 4804229"/>
              <a:gd name="connsiteY5" fmla="*/ 4852446 h 4852446"/>
              <a:gd name="connsiteX6" fmla="*/ 0 w 4804229"/>
              <a:gd name="connsiteY6" fmla="*/ 4776155 h 4852446"/>
              <a:gd name="connsiteX7" fmla="*/ 0 w 4804229"/>
              <a:gd name="connsiteY7" fmla="*/ 76291 h 4852446"/>
              <a:gd name="connsiteX8" fmla="*/ 76291 w 4804229"/>
              <a:gd name="connsiteY8" fmla="*/ 0 h 4852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4229" h="4852446">
                <a:moveTo>
                  <a:pt x="76291" y="0"/>
                </a:moveTo>
                <a:lnTo>
                  <a:pt x="4727938" y="0"/>
                </a:lnTo>
                <a:cubicBezTo>
                  <a:pt x="4770072" y="0"/>
                  <a:pt x="4804229" y="34157"/>
                  <a:pt x="4804229" y="76291"/>
                </a:cubicBezTo>
                <a:lnTo>
                  <a:pt x="4804229" y="4776155"/>
                </a:lnTo>
                <a:cubicBezTo>
                  <a:pt x="4804229" y="4818289"/>
                  <a:pt x="4770072" y="4852446"/>
                  <a:pt x="4727938" y="4852446"/>
                </a:cubicBezTo>
                <a:lnTo>
                  <a:pt x="76291" y="4852446"/>
                </a:lnTo>
                <a:cubicBezTo>
                  <a:pt x="34157" y="4852446"/>
                  <a:pt x="0" y="4818289"/>
                  <a:pt x="0" y="4776155"/>
                </a:cubicBezTo>
                <a:lnTo>
                  <a:pt x="0" y="76291"/>
                </a:lnTo>
                <a:cubicBezTo>
                  <a:pt x="0" y="34157"/>
                  <a:pt x="34157" y="0"/>
                  <a:pt x="76291" y="0"/>
                </a:cubicBezTo>
                <a:close/>
              </a:path>
            </a:pathLst>
          </a:custGeom>
          <a:solidFill>
            <a:schemeClr val="bg1"/>
          </a:solidFill>
        </p:spPr>
      </p:pic>
      <p:sp>
        <p:nvSpPr>
          <p:cNvPr id="7" name="TextBox 6">
            <a:extLst>
              <a:ext uri="{FF2B5EF4-FFF2-40B4-BE49-F238E27FC236}">
                <a16:creationId xmlns:a16="http://schemas.microsoft.com/office/drawing/2014/main" id="{F45067F2-D35C-45F5-ACC2-24AD5AAE6258}"/>
              </a:ext>
            </a:extLst>
          </p:cNvPr>
          <p:cNvSpPr txBox="1"/>
          <p:nvPr/>
        </p:nvSpPr>
        <p:spPr>
          <a:xfrm>
            <a:off x="4326975" y="7425055"/>
            <a:ext cx="3513345" cy="523220"/>
          </a:xfrm>
          <a:prstGeom prst="rect">
            <a:avLst/>
          </a:prstGeom>
          <a:solidFill>
            <a:srgbClr val="0070C0"/>
          </a:solidFill>
        </p:spPr>
        <p:txBody>
          <a:bodyPr wrap="square" rtlCol="0">
            <a:spAutoFit/>
          </a:bodyPr>
          <a:lstStyle/>
          <a:p>
            <a:pPr algn="ctr"/>
            <a:r>
              <a:rPr lang="en-US" sz="2800" dirty="0">
                <a:solidFill>
                  <a:schemeClr val="bg1"/>
                </a:solidFill>
                <a:ea typeface="Liberation Sans" panose="020B0604020202020204" pitchFamily="34" charset="0"/>
                <a:cs typeface="Segoe UI" panose="020B0502040204020203" pitchFamily="34" charset="0"/>
              </a:rPr>
              <a:t>Dennis Quon</a:t>
            </a:r>
            <a:endParaRPr lang="id-ID" sz="2800" dirty="0">
              <a:solidFill>
                <a:schemeClr val="bg1"/>
              </a:solidFill>
              <a:ea typeface="Liberation Sans" panose="020B060402020202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B1A5DB3-EE35-42F0-9EAB-845800A9CF51}"/>
              </a:ext>
            </a:extLst>
          </p:cNvPr>
          <p:cNvSpPr txBox="1"/>
          <p:nvPr/>
        </p:nvSpPr>
        <p:spPr>
          <a:xfrm>
            <a:off x="4326976" y="7886720"/>
            <a:ext cx="3513344" cy="1015663"/>
          </a:xfrm>
          <a:prstGeom prst="rect">
            <a:avLst/>
          </a:prstGeom>
          <a:solidFill>
            <a:srgbClr val="0070C0"/>
          </a:solidFill>
        </p:spPr>
        <p:txBody>
          <a:bodyPr wrap="square" rtlCol="0">
            <a:spAutoFit/>
          </a:bodyPr>
          <a:lstStyle/>
          <a:p>
            <a:pPr algn="ctr"/>
            <a:r>
              <a:rPr lang="en-US" sz="2000" spc="300" dirty="0">
                <a:solidFill>
                  <a:schemeClr val="bg1"/>
                </a:solidFill>
                <a:latin typeface="+mj-lt"/>
                <a:ea typeface="Liberation Sans" panose="020B0604020202020204" pitchFamily="34" charset="0"/>
                <a:cs typeface="Segoe UI" panose="020B0502040204020203" pitchFamily="34" charset="0"/>
              </a:rPr>
              <a:t>Director, Document Accessibility Solutions</a:t>
            </a:r>
          </a:p>
          <a:p>
            <a:pPr algn="ctr"/>
            <a:r>
              <a:rPr lang="en-US" sz="2000" spc="300" dirty="0">
                <a:solidFill>
                  <a:schemeClr val="bg1"/>
                </a:solidFill>
                <a:latin typeface="+mj-lt"/>
                <a:ea typeface="Liberation Sans" panose="020B0604020202020204" pitchFamily="34" charset="0"/>
                <a:cs typeface="Segoe UI" panose="020B0502040204020203" pitchFamily="34" charset="0"/>
              </a:rPr>
              <a:t>Crawford Technologies</a:t>
            </a:r>
            <a:endParaRPr lang="id-ID" sz="2000" spc="300" dirty="0">
              <a:solidFill>
                <a:schemeClr val="bg1"/>
              </a:solidFill>
              <a:latin typeface="+mj-lt"/>
              <a:ea typeface="Liberation Sans" panose="020B0604020202020204" pitchFamily="34" charset="0"/>
              <a:cs typeface="Segoe UI" panose="020B0502040204020203" pitchFamily="34" charset="0"/>
            </a:endParaRPr>
          </a:p>
        </p:txBody>
      </p:sp>
      <p:pic>
        <p:nvPicPr>
          <p:cNvPr id="2050" name="Picture 2" descr="Futureproofing">
            <a:extLst>
              <a:ext uri="{FF2B5EF4-FFF2-40B4-BE49-F238E27FC236}">
                <a16:creationId xmlns:a16="http://schemas.microsoft.com/office/drawing/2014/main" id="{5B8B49DC-907A-4B3E-BF31-6468263681B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372600" y="3776155"/>
            <a:ext cx="7772400" cy="4080510"/>
          </a:xfrm>
          <a:prstGeom prst="rect">
            <a:avLst/>
          </a:prstGeom>
          <a:solidFill>
            <a:srgbClr val="FFFFFF"/>
          </a:solidFill>
        </p:spPr>
      </p:pic>
    </p:spTree>
    <p:extLst>
      <p:ext uri="{BB962C8B-B14F-4D97-AF65-F5344CB8AC3E}">
        <p14:creationId xmlns:p14="http://schemas.microsoft.com/office/powerpoint/2010/main" val="374753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4AF43D-41CC-4383-A86C-1A7048DBA41E}"/>
              </a:ext>
            </a:extLst>
          </p:cNvPr>
          <p:cNvSpPr>
            <a:spLocks noGrp="1"/>
          </p:cNvSpPr>
          <p:nvPr>
            <p:ph type="title"/>
          </p:nvPr>
        </p:nvSpPr>
        <p:spPr/>
        <p:txBody>
          <a:bodyPr/>
          <a:lstStyle/>
          <a:p>
            <a:r>
              <a:rPr lang="en-US" dirty="0"/>
              <a:t>What to make Accessible?</a:t>
            </a:r>
          </a:p>
        </p:txBody>
      </p:sp>
      <p:sp>
        <p:nvSpPr>
          <p:cNvPr id="2" name="Content Placeholder 1">
            <a:extLst>
              <a:ext uri="{FF2B5EF4-FFF2-40B4-BE49-F238E27FC236}">
                <a16:creationId xmlns:a16="http://schemas.microsoft.com/office/drawing/2014/main" id="{ED1B3D1E-CD11-47AB-90CA-E6448AFFD079}"/>
              </a:ext>
            </a:extLst>
          </p:cNvPr>
          <p:cNvSpPr>
            <a:spLocks noGrp="1"/>
          </p:cNvSpPr>
          <p:nvPr>
            <p:ph idx="1"/>
          </p:nvPr>
        </p:nvSpPr>
        <p:spPr/>
        <p:txBody>
          <a:bodyPr/>
          <a:lstStyle/>
          <a:p>
            <a:r>
              <a:rPr lang="en-US" dirty="0"/>
              <a:t>All websites must be accessible</a:t>
            </a:r>
          </a:p>
          <a:p>
            <a:pPr lvl="1"/>
            <a:r>
              <a:rPr lang="en-US" dirty="0"/>
              <a:t>All documents posted must be accessible</a:t>
            </a:r>
          </a:p>
          <a:p>
            <a:pPr lvl="1"/>
            <a:r>
              <a:rPr lang="en-US" dirty="0"/>
              <a:t>Content Manager and ECM must be accessible</a:t>
            </a:r>
          </a:p>
          <a:p>
            <a:pPr lvl="1"/>
            <a:r>
              <a:rPr lang="en-US" dirty="0"/>
              <a:t>Point of sale information made accessible</a:t>
            </a:r>
          </a:p>
          <a:p>
            <a:pPr lvl="1"/>
            <a:r>
              <a:rPr lang="en-US" dirty="0"/>
              <a:t>Accommodations must be provided</a:t>
            </a:r>
          </a:p>
          <a:p>
            <a:pPr lvl="1"/>
            <a:r>
              <a:rPr lang="en-US" dirty="0"/>
              <a:t>Train your CSRs and front line on accessibility </a:t>
            </a:r>
          </a:p>
          <a:p>
            <a:pPr lvl="2"/>
            <a:r>
              <a:rPr lang="en-US" dirty="0"/>
              <a:t>What is your policy regarding what is provided?</a:t>
            </a:r>
          </a:p>
          <a:p>
            <a:endParaRPr lang="en-US" dirty="0"/>
          </a:p>
        </p:txBody>
      </p:sp>
    </p:spTree>
    <p:extLst>
      <p:ext uri="{BB962C8B-B14F-4D97-AF65-F5344CB8AC3E}">
        <p14:creationId xmlns:p14="http://schemas.microsoft.com/office/powerpoint/2010/main" val="152610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67084B-6471-4E0B-ACB7-5658F81422DC}"/>
              </a:ext>
            </a:extLst>
          </p:cNvPr>
          <p:cNvSpPr>
            <a:spLocks noGrp="1"/>
          </p:cNvSpPr>
          <p:nvPr>
            <p:ph type="title"/>
          </p:nvPr>
        </p:nvSpPr>
        <p:spPr/>
        <p:txBody>
          <a:bodyPr>
            <a:normAutofit fontScale="90000"/>
          </a:bodyPr>
          <a:lstStyle/>
          <a:p>
            <a:r>
              <a:rPr lang="en-US" dirty="0"/>
              <a:t>Organizational Responsibility</a:t>
            </a:r>
          </a:p>
        </p:txBody>
      </p:sp>
      <p:sp>
        <p:nvSpPr>
          <p:cNvPr id="2" name="Content Placeholder 1">
            <a:extLst>
              <a:ext uri="{FF2B5EF4-FFF2-40B4-BE49-F238E27FC236}">
                <a16:creationId xmlns:a16="http://schemas.microsoft.com/office/drawing/2014/main" id="{F029C925-D379-4E4F-A28C-D5735897F996}"/>
              </a:ext>
            </a:extLst>
          </p:cNvPr>
          <p:cNvSpPr>
            <a:spLocks noGrp="1"/>
          </p:cNvSpPr>
          <p:nvPr>
            <p:ph idx="1"/>
          </p:nvPr>
        </p:nvSpPr>
        <p:spPr>
          <a:xfrm>
            <a:off x="1257300" y="2738438"/>
            <a:ext cx="16646652" cy="6167023"/>
          </a:xfrm>
        </p:spPr>
        <p:txBody>
          <a:bodyPr/>
          <a:lstStyle/>
          <a:p>
            <a:r>
              <a:rPr lang="en-US" dirty="0"/>
              <a:t>Policies and practices should cover all aspects of accessibility</a:t>
            </a:r>
          </a:p>
          <a:p>
            <a:r>
              <a:rPr lang="en-US" dirty="0"/>
              <a:t>Workplace accommodation to physical access - office</a:t>
            </a:r>
          </a:p>
          <a:p>
            <a:r>
              <a:rPr lang="en-US" dirty="0"/>
              <a:t>Hardware, workspace, washrooms and design need to be considered</a:t>
            </a:r>
          </a:p>
          <a:p>
            <a:r>
              <a:rPr lang="en-US" dirty="0"/>
              <a:t>All documents </a:t>
            </a:r>
          </a:p>
          <a:p>
            <a:r>
              <a:rPr lang="en-US" dirty="0"/>
              <a:t>Audit</a:t>
            </a:r>
          </a:p>
          <a:p>
            <a:r>
              <a:rPr lang="en-US" dirty="0"/>
              <a:t>Captioning for video</a:t>
            </a:r>
          </a:p>
          <a:p>
            <a:endParaRPr lang="en-US" dirty="0"/>
          </a:p>
        </p:txBody>
      </p:sp>
    </p:spTree>
    <p:extLst>
      <p:ext uri="{BB962C8B-B14F-4D97-AF65-F5344CB8AC3E}">
        <p14:creationId xmlns:p14="http://schemas.microsoft.com/office/powerpoint/2010/main" val="997957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23769DE-89BF-437C-9659-066BE87BAFC8}"/>
              </a:ext>
            </a:extLst>
          </p:cNvPr>
          <p:cNvSpPr>
            <a:spLocks noGrp="1"/>
          </p:cNvSpPr>
          <p:nvPr>
            <p:ph type="title"/>
          </p:nvPr>
        </p:nvSpPr>
        <p:spPr/>
        <p:txBody>
          <a:bodyPr/>
          <a:lstStyle/>
          <a:p>
            <a:r>
              <a:rPr lang="en-US" dirty="0"/>
              <a:t>Testing &amp; QA</a:t>
            </a:r>
          </a:p>
        </p:txBody>
      </p:sp>
      <p:sp>
        <p:nvSpPr>
          <p:cNvPr id="2" name="Content Placeholder 1">
            <a:extLst>
              <a:ext uri="{FF2B5EF4-FFF2-40B4-BE49-F238E27FC236}">
                <a16:creationId xmlns:a16="http://schemas.microsoft.com/office/drawing/2014/main" id="{BCF466FF-0011-4121-B241-C17E1197E4B6}"/>
              </a:ext>
            </a:extLst>
          </p:cNvPr>
          <p:cNvSpPr>
            <a:spLocks noGrp="1"/>
          </p:cNvSpPr>
          <p:nvPr>
            <p:ph idx="1"/>
          </p:nvPr>
        </p:nvSpPr>
        <p:spPr/>
        <p:txBody>
          <a:bodyPr/>
          <a:lstStyle/>
          <a:p>
            <a:r>
              <a:rPr lang="en-US" dirty="0"/>
              <a:t>Implement tools to Test and QA</a:t>
            </a:r>
          </a:p>
          <a:p>
            <a:r>
              <a:rPr lang="en-US" dirty="0"/>
              <a:t>Outsource or train internally</a:t>
            </a:r>
          </a:p>
        </p:txBody>
      </p:sp>
    </p:spTree>
    <p:extLst>
      <p:ext uri="{BB962C8B-B14F-4D97-AF65-F5344CB8AC3E}">
        <p14:creationId xmlns:p14="http://schemas.microsoft.com/office/powerpoint/2010/main" val="4214691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US Accessibility Regulations</a:t>
            </a:r>
          </a:p>
        </p:txBody>
      </p:sp>
      <p:sp>
        <p:nvSpPr>
          <p:cNvPr id="3" name="Content Placeholder 2"/>
          <p:cNvSpPr>
            <a:spLocks noGrp="1"/>
          </p:cNvSpPr>
          <p:nvPr>
            <p:ph type="body" sz="quarter" idx="4294967295"/>
          </p:nvPr>
        </p:nvSpPr>
        <p:spPr>
          <a:xfrm>
            <a:off x="3220131" y="2171700"/>
            <a:ext cx="14197012" cy="5943600"/>
          </a:xfrm>
          <a:solidFill>
            <a:schemeClr val="lt1">
              <a:alpha val="84000"/>
            </a:schemeClr>
          </a:solidFill>
        </p:spPr>
        <p:style>
          <a:lnRef idx="2">
            <a:schemeClr val="dk1"/>
          </a:lnRef>
          <a:fillRef idx="1">
            <a:schemeClr val="lt1"/>
          </a:fillRef>
          <a:effectRef idx="0">
            <a:schemeClr val="dk1"/>
          </a:effectRef>
          <a:fontRef idx="minor">
            <a:schemeClr val="dk1"/>
          </a:fontRef>
        </p:style>
        <p:txBody>
          <a:bodyPr>
            <a:normAutofit fontScale="92500"/>
          </a:bodyPr>
          <a:lstStyle/>
          <a:p>
            <a:pPr marL="685800" indent="-685800">
              <a:lnSpc>
                <a:spcPct val="120000"/>
              </a:lnSpc>
              <a:buFont typeface="Arial" panose="020B0604020202020204" pitchFamily="34" charset="0"/>
              <a:buChar char="•"/>
            </a:pPr>
            <a:r>
              <a:rPr lang="en-US" sz="3900" b="0" dirty="0"/>
              <a:t>American Disabilities Act (ADA) - Anti-Discrimination Law		</a:t>
            </a:r>
          </a:p>
          <a:p>
            <a:pPr marL="685800" indent="-685800">
              <a:lnSpc>
                <a:spcPct val="120000"/>
              </a:lnSpc>
              <a:buFont typeface="Arial" panose="020B0604020202020204" pitchFamily="34" charset="0"/>
              <a:buChar char="•"/>
            </a:pPr>
            <a:r>
              <a:rPr lang="en-US" sz="3900" b="0" dirty="0"/>
              <a:t>Section 508 RULE for doing business with the US GOV		</a:t>
            </a:r>
          </a:p>
          <a:p>
            <a:pPr marL="685800" indent="-685800">
              <a:lnSpc>
                <a:spcPct val="120000"/>
              </a:lnSpc>
              <a:buFont typeface="Arial" panose="020B0604020202020204" pitchFamily="34" charset="0"/>
              <a:buChar char="•"/>
            </a:pPr>
            <a:r>
              <a:rPr lang="en-US" sz="3900" b="0" dirty="0"/>
              <a:t>Affordable Heath Care Act			</a:t>
            </a:r>
          </a:p>
          <a:p>
            <a:pPr marL="685800" indent="-685800">
              <a:lnSpc>
                <a:spcPct val="120000"/>
              </a:lnSpc>
              <a:buFont typeface="Arial" panose="020B0604020202020204" pitchFamily="34" charset="0"/>
              <a:buChar char="•"/>
            </a:pPr>
            <a:r>
              <a:rPr lang="en-US" sz="3900" b="0" dirty="0"/>
              <a:t>Food and Drug Safety Innovation Act (904) </a:t>
            </a:r>
          </a:p>
          <a:p>
            <a:pPr marL="685800" indent="-685800">
              <a:lnSpc>
                <a:spcPct val="120000"/>
              </a:lnSpc>
              <a:buFont typeface="Arial" panose="020B0604020202020204" pitchFamily="34" charset="0"/>
              <a:buChar char="•"/>
            </a:pPr>
            <a:r>
              <a:rPr lang="en-US" sz="3900" b="0" dirty="0"/>
              <a:t>Telecom Act Section 255			</a:t>
            </a:r>
          </a:p>
          <a:p>
            <a:pPr marL="685800" indent="-685800">
              <a:lnSpc>
                <a:spcPct val="120000"/>
              </a:lnSpc>
              <a:buFont typeface="Arial" panose="020B0604020202020204" pitchFamily="34" charset="0"/>
              <a:buChar char="•"/>
            </a:pPr>
            <a:r>
              <a:rPr lang="en-US" sz="3900" b="0" dirty="0"/>
              <a:t>Air Carrier Access Act Airline accessibility DOT rule Title 14 CFR Par 32</a:t>
            </a:r>
          </a:p>
          <a:p>
            <a:pPr marL="685800" indent="-685800">
              <a:lnSpc>
                <a:spcPct val="120000"/>
              </a:lnSpc>
              <a:buFont typeface="Arial" panose="020B0604020202020204" pitchFamily="34" charset="0"/>
              <a:buChar char="•"/>
            </a:pPr>
            <a:r>
              <a:rPr lang="en-US" sz="3900" b="0" dirty="0"/>
              <a:t>SEC – Rule 30 E3 -  coming for Financial Reporting</a:t>
            </a:r>
          </a:p>
        </p:txBody>
      </p:sp>
    </p:spTree>
    <p:extLst>
      <p:ext uri="{BB962C8B-B14F-4D97-AF65-F5344CB8AC3E}">
        <p14:creationId xmlns:p14="http://schemas.microsoft.com/office/powerpoint/2010/main" val="21454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Canadian Regulations</a:t>
            </a:r>
          </a:p>
        </p:txBody>
      </p:sp>
      <p:sp>
        <p:nvSpPr>
          <p:cNvPr id="3" name="Content Placeholder 2"/>
          <p:cNvSpPr>
            <a:spLocks noGrp="1"/>
          </p:cNvSpPr>
          <p:nvPr>
            <p:ph type="body" sz="quarter" idx="10"/>
          </p:nvPr>
        </p:nvSpPr>
        <p:spPr>
          <a:xfrm>
            <a:off x="2605088" y="2743200"/>
            <a:ext cx="11682413" cy="5943600"/>
          </a:xfrm>
          <a:solidFill>
            <a:schemeClr val="lt1">
              <a:alpha val="84000"/>
            </a:schemeClr>
          </a:solidFill>
        </p:spPr>
        <p:style>
          <a:lnRef idx="2">
            <a:schemeClr val="dk1"/>
          </a:lnRef>
          <a:fillRef idx="1">
            <a:schemeClr val="lt1"/>
          </a:fillRef>
          <a:effectRef idx="0">
            <a:schemeClr val="dk1"/>
          </a:effectRef>
          <a:fontRef idx="minor">
            <a:schemeClr val="dk1"/>
          </a:fontRef>
        </p:style>
        <p:txBody>
          <a:bodyPr>
            <a:normAutofit/>
          </a:bodyPr>
          <a:lstStyle/>
          <a:p>
            <a:pPr marL="514350" indent="-514350">
              <a:buFont typeface="Arial" panose="020B0604020202020204" pitchFamily="34" charset="0"/>
              <a:buChar char="•"/>
            </a:pPr>
            <a:r>
              <a:rPr lang="en-US" sz="3600" b="0" dirty="0" err="1"/>
              <a:t>AODA</a:t>
            </a:r>
            <a:r>
              <a:rPr lang="en-US" sz="3600" b="0" dirty="0"/>
              <a:t> - Accessibilities for Ontarians with Disabilities	</a:t>
            </a:r>
          </a:p>
          <a:p>
            <a:pPr marL="514350" indent="-514350">
              <a:buFont typeface="Arial" panose="020B0604020202020204" pitchFamily="34" charset="0"/>
              <a:buChar char="•"/>
            </a:pPr>
            <a:r>
              <a:rPr lang="en-US" sz="3600" b="0" dirty="0"/>
              <a:t>AMA - Accessibility for Manitobans Act</a:t>
            </a:r>
          </a:p>
          <a:p>
            <a:pPr marL="514350" indent="-514350">
              <a:buFont typeface="Arial" panose="020B0604020202020204" pitchFamily="34" charset="0"/>
              <a:buChar char="•"/>
            </a:pPr>
            <a:r>
              <a:rPr lang="en-CA" sz="3600" b="0" dirty="0"/>
              <a:t>The Accessibility Act – Nova Scotia (2017)</a:t>
            </a:r>
            <a:endParaRPr lang="en-US" sz="3600" b="0" dirty="0"/>
          </a:p>
          <a:p>
            <a:pPr marL="514350" indent="-514350">
              <a:buFont typeface="Arial" panose="020B0604020202020204" pitchFamily="34" charset="0"/>
              <a:buChar char="•"/>
            </a:pPr>
            <a:r>
              <a:rPr lang="en-US" sz="3600" b="0" dirty="0"/>
              <a:t>Canadian Human Rights Act	</a:t>
            </a:r>
          </a:p>
          <a:p>
            <a:pPr marL="514350" indent="-514350">
              <a:buFont typeface="Arial" panose="020B0604020202020204" pitchFamily="34" charset="0"/>
              <a:buChar char="•"/>
            </a:pPr>
            <a:r>
              <a:rPr lang="en-US" sz="3600" b="0" dirty="0"/>
              <a:t>Omnibus C78	</a:t>
            </a:r>
          </a:p>
          <a:p>
            <a:pPr marL="514350" indent="-514350">
              <a:buFont typeface="Arial" panose="020B0604020202020204" pitchFamily="34" charset="0"/>
              <a:buChar char="•"/>
            </a:pPr>
            <a:r>
              <a:rPr lang="en-US" sz="3600" b="0" dirty="0"/>
              <a:t>Charter of Rights and Freedoms	</a:t>
            </a:r>
          </a:p>
          <a:p>
            <a:pPr marL="514350" indent="-514350">
              <a:buFont typeface="Arial" panose="020B0604020202020204" pitchFamily="34" charset="0"/>
              <a:buChar char="•"/>
            </a:pPr>
            <a:r>
              <a:rPr lang="en-CA" sz="3600" b="0" dirty="0"/>
              <a:t>Upcoming</a:t>
            </a:r>
          </a:p>
          <a:p>
            <a:pPr lvl="1"/>
            <a:r>
              <a:rPr lang="en-CA" sz="2700" dirty="0">
                <a:solidFill>
                  <a:srgbClr val="000000"/>
                </a:solidFill>
              </a:rPr>
              <a:t>British Columbia Accessibility Act, 2018</a:t>
            </a:r>
          </a:p>
          <a:p>
            <a:pPr lvl="1"/>
            <a:r>
              <a:rPr lang="en-CA" sz="2700" dirty="0">
                <a:solidFill>
                  <a:srgbClr val="000000"/>
                </a:solidFill>
              </a:rPr>
              <a:t>Accessible Canada Act – </a:t>
            </a:r>
            <a:r>
              <a:rPr lang="en-CA" sz="3600" dirty="0">
                <a:solidFill>
                  <a:srgbClr val="000000"/>
                </a:solidFill>
              </a:rPr>
              <a:t>coming into place in 2018</a:t>
            </a:r>
            <a:endParaRPr lang="en-US" sz="3600" dirty="0">
              <a:solidFill>
                <a:srgbClr val="000000"/>
              </a:solidFill>
            </a:endParaRPr>
          </a:p>
        </p:txBody>
      </p:sp>
      <p:sp>
        <p:nvSpPr>
          <p:cNvPr id="5" name="Text Placeholder 4">
            <a:extLst>
              <a:ext uri="{FF2B5EF4-FFF2-40B4-BE49-F238E27FC236}">
                <a16:creationId xmlns:a16="http://schemas.microsoft.com/office/drawing/2014/main" id="{65A9B9DC-B5E9-4159-96E9-A00A401C59A4}"/>
              </a:ext>
            </a:extLst>
          </p:cNvPr>
          <p:cNvSpPr>
            <a:spLocks noGrp="1"/>
          </p:cNvSpPr>
          <p:nvPr>
            <p:ph type="body" sz="quarter" idx="11"/>
          </p:nvPr>
        </p:nvSpPr>
        <p:spPr/>
        <p:txBody>
          <a:bodyPr>
            <a:normAutofit/>
          </a:bodyPr>
          <a:lstStyle/>
          <a:p>
            <a:endParaRPr lang="en-US" dirty="0"/>
          </a:p>
        </p:txBody>
      </p:sp>
    </p:spTree>
    <p:extLst>
      <p:ext uri="{BB962C8B-B14F-4D97-AF65-F5344CB8AC3E}">
        <p14:creationId xmlns:p14="http://schemas.microsoft.com/office/powerpoint/2010/main" val="3072931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FCEA8-D459-4B1F-A7C3-94A6F794F3A1}"/>
              </a:ext>
            </a:extLst>
          </p:cNvPr>
          <p:cNvSpPr>
            <a:spLocks noGrp="1"/>
          </p:cNvSpPr>
          <p:nvPr>
            <p:ph type="title"/>
          </p:nvPr>
        </p:nvSpPr>
        <p:spPr>
          <a:xfrm>
            <a:off x="2343150" y="1122194"/>
            <a:ext cx="12802317" cy="1052513"/>
          </a:xfrm>
        </p:spPr>
        <p:txBody>
          <a:bodyPr/>
          <a:lstStyle/>
          <a:p>
            <a:r>
              <a:rPr lang="en-US" dirty="0"/>
              <a:t>Global Regulations</a:t>
            </a:r>
          </a:p>
        </p:txBody>
      </p:sp>
      <p:sp>
        <p:nvSpPr>
          <p:cNvPr id="5" name="Text Placeholder 4">
            <a:extLst>
              <a:ext uri="{FF2B5EF4-FFF2-40B4-BE49-F238E27FC236}">
                <a16:creationId xmlns:a16="http://schemas.microsoft.com/office/drawing/2014/main" id="{36DFBF28-0A9A-4208-84C8-866968FAE446}"/>
              </a:ext>
            </a:extLst>
          </p:cNvPr>
          <p:cNvSpPr>
            <a:spLocks noGrp="1"/>
          </p:cNvSpPr>
          <p:nvPr>
            <p:ph type="body" sz="quarter" idx="13"/>
          </p:nvPr>
        </p:nvSpPr>
        <p:spPr>
          <a:xfrm>
            <a:off x="2286001" y="2174706"/>
            <a:ext cx="6424613" cy="7086600"/>
          </a:xfrm>
        </p:spPr>
        <p:txBody>
          <a:bodyPr>
            <a:normAutofit fontScale="77500" lnSpcReduction="20000"/>
          </a:bodyPr>
          <a:lstStyle/>
          <a:p>
            <a:r>
              <a:rPr lang="en-US" dirty="0"/>
              <a:t>UK			</a:t>
            </a:r>
          </a:p>
          <a:p>
            <a:pPr marL="428625" indent="-428625">
              <a:buFont typeface="Wingdings" panose="05000000000000000000" pitchFamily="2" charset="2"/>
              <a:buChar char="ü"/>
            </a:pPr>
            <a:r>
              <a:rPr lang="en-US" b="0" dirty="0"/>
              <a:t>Disability Discrimination Act - DDA</a:t>
            </a:r>
          </a:p>
          <a:p>
            <a:pPr marL="428625" indent="-428625">
              <a:buFont typeface="Wingdings" panose="05000000000000000000" pitchFamily="2" charset="2"/>
              <a:buChar char="ü"/>
            </a:pPr>
            <a:r>
              <a:rPr lang="en-US" b="0" dirty="0"/>
              <a:t>Special Educational Needs and Disability Act 2001 (SENDA)</a:t>
            </a:r>
            <a:endParaRPr lang="en-US" dirty="0"/>
          </a:p>
          <a:p>
            <a:r>
              <a:rPr lang="en-US" dirty="0"/>
              <a:t>EU</a:t>
            </a:r>
          </a:p>
          <a:p>
            <a:pPr marL="428625" indent="-428625">
              <a:buFont typeface="Wingdings" panose="05000000000000000000" pitchFamily="2" charset="2"/>
              <a:buChar char="ü"/>
            </a:pPr>
            <a:r>
              <a:rPr lang="en-US" b="0" dirty="0"/>
              <a:t>EU Charter of Fundamental Rights</a:t>
            </a:r>
          </a:p>
          <a:p>
            <a:pPr marL="428625" indent="-428625">
              <a:buFont typeface="Wingdings" panose="05000000000000000000" pitchFamily="2" charset="2"/>
              <a:buChar char="ü"/>
            </a:pPr>
            <a:r>
              <a:rPr lang="en-US" u="sng" dirty="0"/>
              <a:t>EN 501-349 (similar to Section 508 ICT Refresh)</a:t>
            </a:r>
          </a:p>
          <a:p>
            <a:pPr marL="428625" indent="-428625">
              <a:buFont typeface="Wingdings" panose="05000000000000000000" pitchFamily="2" charset="2"/>
              <a:buChar char="ü"/>
            </a:pPr>
            <a:r>
              <a:rPr lang="en-US" b="0" dirty="0"/>
              <a:t>Mandate 376</a:t>
            </a:r>
          </a:p>
          <a:p>
            <a:r>
              <a:rPr lang="en-US" dirty="0"/>
              <a:t>Australia</a:t>
            </a:r>
          </a:p>
          <a:p>
            <a:pPr marL="428625" indent="-428625">
              <a:buFont typeface="Wingdings" panose="05000000000000000000" pitchFamily="2" charset="2"/>
              <a:buChar char="ü"/>
            </a:pPr>
            <a:r>
              <a:rPr lang="en-US" b="0" dirty="0"/>
              <a:t>ADDA - Australian Disability Discrimination Act 1992</a:t>
            </a:r>
          </a:p>
          <a:p>
            <a:r>
              <a:rPr lang="en-US" dirty="0"/>
              <a:t>France</a:t>
            </a:r>
            <a:r>
              <a:rPr lang="en-US" b="0" dirty="0"/>
              <a:t>		</a:t>
            </a:r>
          </a:p>
          <a:p>
            <a:pPr marL="428625" indent="-428625">
              <a:buFont typeface="Wingdings" panose="05000000000000000000" pitchFamily="2" charset="2"/>
              <a:buChar char="ü"/>
            </a:pPr>
            <a:r>
              <a:rPr lang="en-US" b="0" dirty="0"/>
              <a:t>Federal Ordinance on Barrier-Free Information Technology (English translation)		</a:t>
            </a:r>
          </a:p>
          <a:p>
            <a:pPr marL="428625" indent="-428625">
              <a:buFont typeface="Wingdings" panose="05000000000000000000" pitchFamily="2" charset="2"/>
              <a:buChar char="ü"/>
            </a:pPr>
            <a:r>
              <a:rPr lang="en-US" b="0" dirty="0" err="1"/>
              <a:t>Projet</a:t>
            </a:r>
            <a:r>
              <a:rPr lang="en-US" b="0" dirty="0"/>
              <a:t> de </a:t>
            </a:r>
            <a:r>
              <a:rPr lang="en-US" b="0" dirty="0" err="1"/>
              <a:t>Loi</a:t>
            </a:r>
            <a:r>
              <a:rPr lang="en-US" b="0" dirty="0"/>
              <a:t> </a:t>
            </a:r>
            <a:r>
              <a:rPr lang="en-US" b="0" dirty="0" err="1"/>
              <a:t>Adopte</a:t>
            </a:r>
            <a:r>
              <a:rPr lang="en-US" b="0" dirty="0"/>
              <a:t> Avec Modifications par le </a:t>
            </a:r>
            <a:r>
              <a:rPr lang="en-US" b="0" dirty="0" err="1"/>
              <a:t>Senat</a:t>
            </a:r>
            <a:r>
              <a:rPr lang="en-US" b="0" dirty="0"/>
              <a:t> </a:t>
            </a:r>
          </a:p>
          <a:p>
            <a:r>
              <a:rPr lang="en-US" dirty="0"/>
              <a:t>Germany</a:t>
            </a:r>
            <a:r>
              <a:rPr lang="en-US" b="0" dirty="0"/>
              <a:t>		</a:t>
            </a:r>
          </a:p>
          <a:p>
            <a:pPr marL="428625" indent="-428625">
              <a:buFont typeface="Wingdings" panose="05000000000000000000" pitchFamily="2" charset="2"/>
              <a:buChar char="ü"/>
            </a:pPr>
            <a:r>
              <a:rPr lang="en-US" b="0" dirty="0"/>
              <a:t>Web </a:t>
            </a:r>
            <a:r>
              <a:rPr lang="en-US" b="0" dirty="0" err="1"/>
              <a:t>ohne</a:t>
            </a:r>
            <a:r>
              <a:rPr lang="en-US" b="0" dirty="0"/>
              <a:t> </a:t>
            </a:r>
            <a:r>
              <a:rPr lang="en-US" b="0" dirty="0" err="1"/>
              <a:t>Barrieren</a:t>
            </a:r>
            <a:r>
              <a:rPr lang="en-US" b="0" dirty="0"/>
              <a:t> </a:t>
            </a:r>
            <a:r>
              <a:rPr lang="en-US" b="0" dirty="0" err="1"/>
              <a:t>nach</a:t>
            </a:r>
            <a:r>
              <a:rPr lang="en-US" b="0" dirty="0"/>
              <a:t> paragraph 11 (German)		</a:t>
            </a:r>
          </a:p>
          <a:p>
            <a:pPr marL="428625" indent="-428625">
              <a:buFont typeface="Wingdings" panose="05000000000000000000" pitchFamily="2" charset="2"/>
              <a:buChar char="ü"/>
            </a:pPr>
            <a:r>
              <a:rPr lang="en-US" b="0" dirty="0"/>
              <a:t>Federal Ordinance on Barrier-Free Information Technology (English translation)	</a:t>
            </a:r>
          </a:p>
          <a:p>
            <a:pPr marL="428625" indent="-428625">
              <a:buFont typeface="Wingdings" panose="05000000000000000000" pitchFamily="2" charset="2"/>
              <a:buChar char="ü"/>
            </a:pPr>
            <a:endParaRPr lang="en-US" b="0" dirty="0"/>
          </a:p>
          <a:p>
            <a:pPr marL="428625" indent="-428625">
              <a:buFont typeface="Wingdings" panose="05000000000000000000" pitchFamily="2" charset="2"/>
              <a:buChar char="ü"/>
            </a:pPr>
            <a:endParaRPr lang="en-US" b="0" dirty="0"/>
          </a:p>
          <a:p>
            <a:endParaRPr lang="en-US" dirty="0"/>
          </a:p>
        </p:txBody>
      </p:sp>
      <p:sp>
        <p:nvSpPr>
          <p:cNvPr id="3" name="Text Placeholder 2">
            <a:extLst>
              <a:ext uri="{FF2B5EF4-FFF2-40B4-BE49-F238E27FC236}">
                <a16:creationId xmlns:a16="http://schemas.microsoft.com/office/drawing/2014/main" id="{849575F1-94D6-484C-9672-332FF6FF1FF3}"/>
              </a:ext>
            </a:extLst>
          </p:cNvPr>
          <p:cNvSpPr>
            <a:spLocks noGrp="1"/>
          </p:cNvSpPr>
          <p:nvPr>
            <p:ph type="body" sz="quarter" idx="11"/>
          </p:nvPr>
        </p:nvSpPr>
        <p:spPr>
          <a:xfrm>
            <a:off x="9144000" y="2174707"/>
            <a:ext cx="6858000" cy="6623384"/>
          </a:xfrm>
        </p:spPr>
        <p:txBody>
          <a:bodyPr>
            <a:normAutofit fontScale="85000" lnSpcReduction="20000"/>
          </a:bodyPr>
          <a:lstStyle/>
          <a:p>
            <a:r>
              <a:rPr lang="en-US" dirty="0"/>
              <a:t>Ireland		</a:t>
            </a:r>
          </a:p>
          <a:p>
            <a:pPr marL="428625" indent="-428625">
              <a:buFont typeface="Wingdings" panose="05000000000000000000" pitchFamily="2" charset="2"/>
              <a:buChar char="ü"/>
            </a:pPr>
            <a:r>
              <a:rPr lang="en-US" b="0" dirty="0"/>
              <a:t>Irish National Disability Authority IT Accessibility Guidelines (English)	</a:t>
            </a:r>
          </a:p>
          <a:p>
            <a:pPr marL="428625" indent="-428625">
              <a:buFont typeface="Wingdings" panose="05000000000000000000" pitchFamily="2" charset="2"/>
              <a:buChar char="ü"/>
            </a:pPr>
            <a:r>
              <a:rPr lang="en-US" b="0" dirty="0"/>
              <a:t>Web Publication, Report of the Interdepartmental Group - Recommended Guidelines for Public Sector </a:t>
            </a:r>
            <a:r>
              <a:rPr lang="en-US" b="0" dirty="0" err="1"/>
              <a:t>Organisations</a:t>
            </a:r>
            <a:r>
              <a:rPr lang="en-US" b="0" dirty="0"/>
              <a:t> (English)</a:t>
            </a:r>
          </a:p>
          <a:p>
            <a:r>
              <a:rPr lang="en-US" dirty="0"/>
              <a:t>Italy</a:t>
            </a:r>
            <a:r>
              <a:rPr lang="en-US" b="0" dirty="0"/>
              <a:t>		</a:t>
            </a:r>
          </a:p>
          <a:p>
            <a:pPr marL="428625" indent="-428625">
              <a:buFont typeface="Wingdings" panose="05000000000000000000" pitchFamily="2" charset="2"/>
              <a:buChar char="ü"/>
            </a:pPr>
            <a:r>
              <a:rPr lang="en-US" b="0" dirty="0"/>
              <a:t>PubbliAccesso.gov.it (Italian)		</a:t>
            </a:r>
          </a:p>
          <a:p>
            <a:r>
              <a:rPr lang="en-US" dirty="0"/>
              <a:t>Portuga</a:t>
            </a:r>
            <a:r>
              <a:rPr lang="en-US" b="0" dirty="0"/>
              <a:t>l		</a:t>
            </a:r>
          </a:p>
          <a:p>
            <a:pPr marL="428625" indent="-428625">
              <a:buFont typeface="Wingdings" panose="05000000000000000000" pitchFamily="2" charset="2"/>
              <a:buChar char="ü"/>
            </a:pPr>
            <a:r>
              <a:rPr lang="en-US" b="0" dirty="0"/>
              <a:t>Accessibility of Public Administration Web Sites for Citizens with Special Needs (English)	</a:t>
            </a:r>
          </a:p>
          <a:p>
            <a:r>
              <a:rPr lang="en-US" dirty="0"/>
              <a:t>Spain</a:t>
            </a:r>
            <a:r>
              <a:rPr lang="en-US" b="0" dirty="0"/>
              <a:t>		</a:t>
            </a:r>
          </a:p>
          <a:p>
            <a:pPr marL="428625" indent="-428625">
              <a:buFont typeface="Wingdings" panose="05000000000000000000" pitchFamily="2" charset="2"/>
              <a:buChar char="ü"/>
            </a:pPr>
            <a:r>
              <a:rPr lang="en-US" b="0" dirty="0" err="1"/>
              <a:t>Legislación</a:t>
            </a:r>
            <a:r>
              <a:rPr lang="en-US" b="0" dirty="0"/>
              <a:t> Española </a:t>
            </a:r>
            <a:r>
              <a:rPr lang="en-US" b="0" dirty="0" err="1"/>
              <a:t>sobre</a:t>
            </a:r>
            <a:r>
              <a:rPr lang="en-US" b="0" dirty="0"/>
              <a:t> </a:t>
            </a:r>
            <a:r>
              <a:rPr lang="en-US" b="0" dirty="0" err="1"/>
              <a:t>Accesibilidad</a:t>
            </a:r>
            <a:r>
              <a:rPr lang="en-US" b="0" dirty="0"/>
              <a:t> para la Sociedad de la </a:t>
            </a:r>
            <a:r>
              <a:rPr lang="en-US" b="0" dirty="0" err="1"/>
              <a:t>Información</a:t>
            </a:r>
            <a:r>
              <a:rPr lang="en-US" b="0" dirty="0"/>
              <a:t> (Spanish)	</a:t>
            </a:r>
          </a:p>
          <a:p>
            <a:r>
              <a:rPr lang="en-US" dirty="0"/>
              <a:t>Switzerland</a:t>
            </a:r>
            <a:r>
              <a:rPr lang="en-US" b="0" dirty="0"/>
              <a:t>		</a:t>
            </a:r>
          </a:p>
          <a:p>
            <a:pPr marL="428625" indent="-428625">
              <a:buFont typeface="Wingdings" panose="05000000000000000000" pitchFamily="2" charset="2"/>
              <a:buChar char="ü"/>
            </a:pPr>
            <a:r>
              <a:rPr lang="en-US" b="0" dirty="0" err="1"/>
              <a:t>Bundesgesetz</a:t>
            </a:r>
            <a:r>
              <a:rPr lang="en-US" b="0" dirty="0"/>
              <a:t> </a:t>
            </a:r>
            <a:r>
              <a:rPr lang="en-US" b="0" dirty="0" err="1"/>
              <a:t>über</a:t>
            </a:r>
            <a:r>
              <a:rPr lang="en-US" b="0" dirty="0"/>
              <a:t> die </a:t>
            </a:r>
            <a:r>
              <a:rPr lang="en-US" b="0" dirty="0" err="1"/>
              <a:t>Beseitigung</a:t>
            </a:r>
            <a:r>
              <a:rPr lang="en-US" b="0" dirty="0"/>
              <a:t> von </a:t>
            </a:r>
            <a:r>
              <a:rPr lang="en-US" b="0" dirty="0" err="1"/>
              <a:t>Benachteiligungen</a:t>
            </a:r>
            <a:r>
              <a:rPr lang="en-US" b="0" dirty="0"/>
              <a:t> von Menschen </a:t>
            </a:r>
            <a:r>
              <a:rPr lang="en-US" b="0" dirty="0" err="1"/>
              <a:t>mit</a:t>
            </a:r>
            <a:r>
              <a:rPr lang="en-US" b="0" dirty="0"/>
              <a:t> </a:t>
            </a:r>
            <a:r>
              <a:rPr lang="en-US" b="0" dirty="0" err="1"/>
              <a:t>Behinderungen</a:t>
            </a:r>
            <a:r>
              <a:rPr lang="en-US" b="0" dirty="0"/>
              <a:t> (German, French and Italian)</a:t>
            </a:r>
          </a:p>
        </p:txBody>
      </p:sp>
    </p:spTree>
    <p:extLst>
      <p:ext uri="{BB962C8B-B14F-4D97-AF65-F5344CB8AC3E}">
        <p14:creationId xmlns:p14="http://schemas.microsoft.com/office/powerpoint/2010/main" val="3646921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6600" dirty="0">
                <a:latin typeface="+mj-lt"/>
              </a:rPr>
              <a:t>What Should I Provide?</a:t>
            </a:r>
          </a:p>
        </p:txBody>
      </p:sp>
      <p:sp>
        <p:nvSpPr>
          <p:cNvPr id="2" name="Content Placeholder 1"/>
          <p:cNvSpPr>
            <a:spLocks noGrp="1"/>
          </p:cNvSpPr>
          <p:nvPr>
            <p:ph idx="1"/>
          </p:nvPr>
        </p:nvSpPr>
        <p:spPr>
          <a:xfrm>
            <a:off x="1171188" y="2253023"/>
            <a:ext cx="6109356" cy="3905462"/>
          </a:xfrm>
        </p:spPr>
        <p:txBody>
          <a:bodyPr>
            <a:normAutofit lnSpcReduction="10000"/>
          </a:bodyPr>
          <a:lstStyle/>
          <a:p>
            <a:r>
              <a:rPr lang="en-US" sz="3600" dirty="0"/>
              <a:t>Compliance – accessible documents for all</a:t>
            </a:r>
          </a:p>
          <a:p>
            <a:pPr lvl="1"/>
            <a:r>
              <a:rPr lang="en-US" sz="3000" dirty="0"/>
              <a:t>All documents presented electronically accessible</a:t>
            </a:r>
          </a:p>
          <a:p>
            <a:pPr lvl="1"/>
            <a:r>
              <a:rPr lang="en-US" sz="3000" dirty="0"/>
              <a:t>Specific requests for accommodation</a:t>
            </a:r>
          </a:p>
          <a:p>
            <a:r>
              <a:rPr lang="en-US" sz="3600" dirty="0"/>
              <a:t>Accommodation – specific formats for requests</a:t>
            </a:r>
          </a:p>
          <a:p>
            <a:endParaRPr lang="en-US" dirty="0"/>
          </a:p>
        </p:txBody>
      </p:sp>
      <p:sp>
        <p:nvSpPr>
          <p:cNvPr id="14" name="Rectangle 13">
            <a:extLst>
              <a:ext uri="{C183D7F6-B498-43B3-948B-1728B52AA6E4}">
                <adec:decorative xmlns:adec="http://schemas.microsoft.com/office/drawing/2017/decorative" val="1"/>
              </a:ext>
            </a:extLst>
          </p:cNvPr>
          <p:cNvSpPr/>
          <p:nvPr/>
        </p:nvSpPr>
        <p:spPr>
          <a:xfrm>
            <a:off x="517316" y="6317480"/>
            <a:ext cx="7086600" cy="2971800"/>
          </a:xfrm>
          <a:prstGeom prst="rect">
            <a:avLst/>
          </a:prstGeom>
          <a:solidFill>
            <a:srgbClr val="0049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a:endParaRPr>
          </a:p>
        </p:txBody>
      </p:sp>
      <p:sp>
        <p:nvSpPr>
          <p:cNvPr id="15" name="TextBox 14"/>
          <p:cNvSpPr txBox="1"/>
          <p:nvPr/>
        </p:nvSpPr>
        <p:spPr>
          <a:xfrm>
            <a:off x="1203116" y="6774680"/>
            <a:ext cx="5715000" cy="1938992"/>
          </a:xfrm>
          <a:prstGeom prst="rect">
            <a:avLst/>
          </a:prstGeom>
          <a:noFill/>
        </p:spPr>
        <p:txBody>
          <a:bodyPr wrap="square" rtlCol="0">
            <a:spAutoFit/>
          </a:bodyPr>
          <a:lstStyle/>
          <a:p>
            <a:pPr algn="ctr" defTabSz="1371600"/>
            <a:r>
              <a:rPr lang="en-US" sz="3000" dirty="0">
                <a:solidFill>
                  <a:prstClr val="white"/>
                </a:solidFill>
                <a:latin typeface="Calibri"/>
              </a:rPr>
              <a:t>To meet compliance, accommodation documents and electronic accessible  documents need to be offered.</a:t>
            </a:r>
          </a:p>
        </p:txBody>
      </p:sp>
      <p:grpSp>
        <p:nvGrpSpPr>
          <p:cNvPr id="17" name="Group 16" descr="A group of 2 female and 1 male business people sitting at a laptop.  Surrounding them like a border is an oval connecting graphical icons and photos to illustrate all of the accessible formats: braille, large print, e-text, audio ,accessible PDF and accessible HTML"/>
          <p:cNvGrpSpPr>
            <a:grpSpLocks noChangeAspect="1"/>
          </p:cNvGrpSpPr>
          <p:nvPr/>
        </p:nvGrpSpPr>
        <p:grpSpPr>
          <a:xfrm>
            <a:off x="8470378" y="2503164"/>
            <a:ext cx="9345209" cy="6988605"/>
            <a:chOff x="356635" y="417923"/>
            <a:chExt cx="5984310" cy="4838638"/>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49" y="1230965"/>
              <a:ext cx="4366487" cy="2935669"/>
            </a:xfrm>
            <a:prstGeom prst="rect">
              <a:avLst/>
            </a:prstGeom>
          </p:spPr>
        </p:pic>
        <p:sp>
          <p:nvSpPr>
            <p:cNvPr id="19" name="Oval 18"/>
            <p:cNvSpPr/>
            <p:nvPr/>
          </p:nvSpPr>
          <p:spPr>
            <a:xfrm>
              <a:off x="487997" y="630312"/>
              <a:ext cx="5608984" cy="4296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CA" sz="2700" dirty="0">
                <a:solidFill>
                  <a:prstClr val="white"/>
                </a:solidFill>
                <a:latin typeface="Calibri"/>
              </a:endParaRPr>
            </a:p>
          </p:txBody>
        </p:sp>
        <p:pic>
          <p:nvPicPr>
            <p:cNvPr id="20" name="Picture 2" descr="http://transfuchsian.com/wp-content/uploads/2014/10/f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16700">
              <a:off x="5677589" y="1766669"/>
              <a:ext cx="663356" cy="58321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accessible PD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48874">
              <a:off x="5306627" y="3858385"/>
              <a:ext cx="641697" cy="59336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quarterlyconversation.com/images/scree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163438">
              <a:off x="753259" y="3919546"/>
              <a:ext cx="777369" cy="47103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6"/>
            <a:srcRect l="12275" t="14421" r="10883" b="1962"/>
            <a:stretch/>
          </p:blipFill>
          <p:spPr>
            <a:xfrm rot="1065003">
              <a:off x="356635" y="1634392"/>
              <a:ext cx="822477" cy="629374"/>
            </a:xfrm>
            <a:prstGeom prst="rect">
              <a:avLst/>
            </a:prstGeom>
            <a:ln w="3175">
              <a:solidFill>
                <a:schemeClr val="accent1"/>
              </a:solidFill>
            </a:ln>
          </p:spPr>
        </p:pic>
        <p:pic>
          <p:nvPicPr>
            <p:cNvPr id="24" name="Picture 2" descr="http://www.akcam.org/wp-content/uploads/2013/04/Light-Braill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27547" y="417923"/>
              <a:ext cx="725366" cy="4828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8"/>
            <a:stretch>
              <a:fillRect/>
            </a:stretch>
          </p:blipFill>
          <p:spPr>
            <a:xfrm>
              <a:off x="2955201" y="4596262"/>
              <a:ext cx="674576" cy="660299"/>
            </a:xfrm>
            <a:prstGeom prst="rect">
              <a:avLst/>
            </a:prstGeom>
          </p:spPr>
        </p:pic>
      </p:grpSp>
    </p:spTree>
    <p:extLst>
      <p:ext uri="{BB962C8B-B14F-4D97-AF65-F5344CB8AC3E}">
        <p14:creationId xmlns:p14="http://schemas.microsoft.com/office/powerpoint/2010/main" val="4074126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D0994B5-765D-4E2B-8EFD-5AF9C2B2E64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608247">
            <a:off x="13068042" y="3443883"/>
            <a:ext cx="1426588" cy="1426588"/>
          </a:xfrm>
          <a:prstGeom prst="rect">
            <a:avLst/>
          </a:prstGeom>
        </p:spPr>
      </p:pic>
      <p:pic>
        <p:nvPicPr>
          <p:cNvPr id="10" name="Picture 9" descr="a decorative collage of images representing the standard accessible formats">
            <a:extLst>
              <a:ext uri="{FF2B5EF4-FFF2-40B4-BE49-F238E27FC236}">
                <a16:creationId xmlns:a16="http://schemas.microsoft.com/office/drawing/2014/main" id="{6D003DDC-5CA9-4EBC-984C-E5957F5817DD}"/>
              </a:ext>
            </a:extLst>
          </p:cNvPr>
          <p:cNvPicPr>
            <a:picLocks noChangeAspect="1"/>
          </p:cNvPicPr>
          <p:nvPr/>
        </p:nvPicPr>
        <p:blipFill>
          <a:blip r:embed="rId4"/>
          <a:stretch>
            <a:fillRect/>
          </a:stretch>
        </p:blipFill>
        <p:spPr>
          <a:xfrm>
            <a:off x="3302298" y="-1734"/>
            <a:ext cx="11951326" cy="9525363"/>
          </a:xfrm>
          <a:prstGeom prst="rect">
            <a:avLst/>
          </a:prstGeom>
        </p:spPr>
      </p:pic>
      <p:sp>
        <p:nvSpPr>
          <p:cNvPr id="6" name="Rectangle 5">
            <a:extLst>
              <a:ext uri="{C183D7F6-B498-43B3-948B-1728B52AA6E4}">
                <adec:decorative xmlns:adec="http://schemas.microsoft.com/office/drawing/2017/decorative" val="1"/>
              </a:ext>
            </a:extLst>
          </p:cNvPr>
          <p:cNvSpPr/>
          <p:nvPr/>
        </p:nvSpPr>
        <p:spPr>
          <a:xfrm>
            <a:off x="3747977" y="1655340"/>
            <a:ext cx="11237725" cy="8015240"/>
          </a:xfrm>
          <a:prstGeom prst="rect">
            <a:avLst/>
          </a:prstGeom>
          <a:solidFill>
            <a:schemeClr val="accent3">
              <a:lumMod val="50000"/>
              <a:alpha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dirty="0">
              <a:solidFill>
                <a:prstClr val="white"/>
              </a:solidFill>
              <a:latin typeface="Calibri" panose="020F0502020204030204"/>
            </a:endParaRPr>
          </a:p>
        </p:txBody>
      </p:sp>
      <p:sp>
        <p:nvSpPr>
          <p:cNvPr id="3" name="Title 2">
            <a:extLst>
              <a:ext uri="{FF2B5EF4-FFF2-40B4-BE49-F238E27FC236}">
                <a16:creationId xmlns:a16="http://schemas.microsoft.com/office/drawing/2014/main" id="{63241E12-1A7B-4DA7-8F09-EF1397B67CF3}"/>
              </a:ext>
            </a:extLst>
          </p:cNvPr>
          <p:cNvSpPr txBox="1">
            <a:spLocks noGrp="1"/>
          </p:cNvSpPr>
          <p:nvPr>
            <p:ph type="title" idx="4294967295"/>
          </p:nvPr>
        </p:nvSpPr>
        <p:spPr>
          <a:xfrm>
            <a:off x="4090876" y="2092046"/>
            <a:ext cx="10518165" cy="155948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fontScale="90000"/>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panose="020F0502020204030204"/>
                <a:ea typeface="+mn-ea"/>
                <a:cs typeface="+mn-cs"/>
              </a:rPr>
              <a:t>Comprehensive Accessibility Solutions for All Document Types</a:t>
            </a:r>
          </a:p>
        </p:txBody>
      </p:sp>
      <p:sp>
        <p:nvSpPr>
          <p:cNvPr id="4" name="Rectangle 3">
            <a:extLst>
              <a:ext uri="{FF2B5EF4-FFF2-40B4-BE49-F238E27FC236}">
                <a16:creationId xmlns:a16="http://schemas.microsoft.com/office/drawing/2014/main" id="{7BA066BA-1432-48E7-B060-2166E8610743}"/>
              </a:ext>
            </a:extLst>
          </p:cNvPr>
          <p:cNvSpPr/>
          <p:nvPr/>
        </p:nvSpPr>
        <p:spPr>
          <a:xfrm>
            <a:off x="4090876" y="4050206"/>
            <a:ext cx="10518165" cy="5455858"/>
          </a:xfrm>
          <a:prstGeom prst="rect">
            <a:avLst/>
          </a:prstGeom>
        </p:spPr>
        <p:txBody>
          <a:bodyPr wrap="square">
            <a:noAutofit/>
          </a:bodyPr>
          <a:lstStyle/>
          <a:p>
            <a:pPr defTabSz="1371600">
              <a:lnSpc>
                <a:spcPct val="120000"/>
              </a:lnSpc>
              <a:defRPr/>
            </a:pPr>
            <a:r>
              <a:rPr lang="en-US" sz="3200" dirty="0">
                <a:solidFill>
                  <a:prstClr val="white"/>
                </a:solidFill>
                <a:latin typeface="Calibri" panose="020F0502020204030204"/>
                <a:cs typeface="Segoe UI Light" panose="020B0502040204020203" pitchFamily="34" charset="0"/>
              </a:rPr>
              <a:t>Different classes of documents require different strategies, tools, and processes to produce accessible formats that are </a:t>
            </a:r>
            <a:r>
              <a:rPr lang="en-US" sz="3200" b="1" u="sng" dirty="0">
                <a:solidFill>
                  <a:prstClr val="white"/>
                </a:solidFill>
                <a:latin typeface="Calibri" panose="020F0502020204030204"/>
                <a:cs typeface="Segoe UI Light" panose="020B0502040204020203" pitchFamily="34" charset="0"/>
              </a:rPr>
              <a:t>compliant and usable. </a:t>
            </a:r>
          </a:p>
          <a:p>
            <a:pPr defTabSz="1371600">
              <a:lnSpc>
                <a:spcPct val="120000"/>
              </a:lnSpc>
              <a:defRPr/>
            </a:pPr>
            <a:endParaRPr lang="en-US" sz="3200" b="1" u="sng" dirty="0">
              <a:solidFill>
                <a:prstClr val="white"/>
              </a:solidFill>
              <a:latin typeface="Calibri" panose="020F0502020204030204"/>
              <a:cs typeface="Segoe UI Light" panose="020B0502040204020203" pitchFamily="34" charset="0"/>
            </a:endParaRPr>
          </a:p>
          <a:p>
            <a:pPr defTabSz="1371600">
              <a:lnSpc>
                <a:spcPct val="120000"/>
              </a:lnSpc>
              <a:defRPr/>
            </a:pPr>
            <a:r>
              <a:rPr lang="en-US" sz="3200" dirty="0">
                <a:solidFill>
                  <a:prstClr val="white"/>
                </a:solidFill>
                <a:latin typeface="Calibri" panose="020F0502020204030204"/>
                <a:cs typeface="Segoe UI Light" panose="020B0502040204020203" pitchFamily="34" charset="0"/>
              </a:rPr>
              <a:t>Leveraging </a:t>
            </a:r>
            <a:r>
              <a:rPr lang="en-US" sz="3200" b="1" u="sng" dirty="0">
                <a:solidFill>
                  <a:prstClr val="white"/>
                </a:solidFill>
                <a:latin typeface="Calibri" panose="020F0502020204030204"/>
                <a:cs typeface="Segoe UI Light" panose="020B0502040204020203" pitchFamily="34" charset="0"/>
              </a:rPr>
              <a:t>AI and automation</a:t>
            </a:r>
            <a:r>
              <a:rPr lang="en-US" sz="3200" dirty="0">
                <a:solidFill>
                  <a:prstClr val="white"/>
                </a:solidFill>
                <a:latin typeface="Calibri" panose="020F0502020204030204"/>
                <a:cs typeface="Segoe UI Light" panose="020B0502040204020203" pitchFamily="34" charset="0"/>
              </a:rPr>
              <a:t>, the </a:t>
            </a:r>
            <a:r>
              <a:rPr lang="en-US" sz="3200" dirty="0" err="1">
                <a:solidFill>
                  <a:prstClr val="white"/>
                </a:solidFill>
                <a:latin typeface="Calibri" panose="020F0502020204030204"/>
                <a:cs typeface="Segoe UI Light" panose="020B0502040204020203" pitchFamily="34" charset="0"/>
              </a:rPr>
              <a:t>AccessibilityNow</a:t>
            </a:r>
            <a:r>
              <a:rPr lang="en-US" sz="3200" dirty="0">
                <a:solidFill>
                  <a:prstClr val="white"/>
                </a:solidFill>
                <a:latin typeface="Calibri" panose="020F0502020204030204"/>
                <a:cs typeface="Segoe UI Light" panose="020B0502040204020203" pitchFamily="34" charset="0"/>
              </a:rPr>
              <a:t> platform </a:t>
            </a:r>
            <a:r>
              <a:rPr lang="en-US" sz="3200" dirty="0">
                <a:solidFill>
                  <a:prstClr val="white"/>
                </a:solidFill>
                <a:cs typeface="Segoe UI Light" panose="020B0502040204020203" pitchFamily="34" charset="0"/>
              </a:rPr>
              <a:t>enables organizations to systematically achieve their accessibility goals and requirements.</a:t>
            </a:r>
            <a:endParaRPr lang="id-ID" sz="3200" dirty="0">
              <a:solidFill>
                <a:prstClr val="white"/>
              </a:solidFill>
              <a:latin typeface="Calibri" panose="020F0502020204030204"/>
              <a:cs typeface="Segoe UI Light" panose="020B0502040204020203" pitchFamily="34" charset="0"/>
            </a:endParaRPr>
          </a:p>
        </p:txBody>
      </p:sp>
      <p:grpSp>
        <p:nvGrpSpPr>
          <p:cNvPr id="9" name="Group 8">
            <a:extLst>
              <a:ext uri="{FF2B5EF4-FFF2-40B4-BE49-F238E27FC236}">
                <a16:creationId xmlns:a16="http://schemas.microsoft.com/office/drawing/2014/main" id="{36EE7994-112A-47A9-BE52-327D8F9AD953}"/>
              </a:ext>
              <a:ext uri="{C183D7F6-B498-43B3-948B-1728B52AA6E4}">
                <adec:decorative xmlns:adec="http://schemas.microsoft.com/office/drawing/2017/decorative" val="1"/>
              </a:ext>
            </a:extLst>
          </p:cNvPr>
          <p:cNvGrpSpPr/>
          <p:nvPr/>
        </p:nvGrpSpPr>
        <p:grpSpPr>
          <a:xfrm>
            <a:off x="0" y="393117"/>
            <a:ext cx="6747738" cy="1559488"/>
            <a:chOff x="0" y="412456"/>
            <a:chExt cx="6747738" cy="1559488"/>
          </a:xfrm>
        </p:grpSpPr>
        <p:pic>
          <p:nvPicPr>
            <p:cNvPr id="11" name="Picture 10">
              <a:extLst>
                <a:ext uri="{FF2B5EF4-FFF2-40B4-BE49-F238E27FC236}">
                  <a16:creationId xmlns:a16="http://schemas.microsoft.com/office/drawing/2014/main" id="{1FE9EC8D-EDD1-4953-8BD6-6ADBD8770661}"/>
                </a:ext>
              </a:extLst>
            </p:cNvPr>
            <p:cNvPicPr>
              <a:picLocks noChangeAspect="1"/>
            </p:cNvPicPr>
            <p:nvPr/>
          </p:nvPicPr>
          <p:blipFill>
            <a:blip r:embed="rId5"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0" y="412456"/>
              <a:ext cx="6747738" cy="1559488"/>
            </a:xfrm>
            <a:prstGeom prst="rect">
              <a:avLst/>
            </a:prstGeom>
          </p:spPr>
        </p:pic>
        <p:sp>
          <p:nvSpPr>
            <p:cNvPr id="12" name="Rectangle 11">
              <a:extLst>
                <a:ext uri="{FF2B5EF4-FFF2-40B4-BE49-F238E27FC236}">
                  <a16:creationId xmlns:a16="http://schemas.microsoft.com/office/drawing/2014/main" id="{16F48C62-60A9-4A36-B445-37E69BF196A0}"/>
                </a:ext>
              </a:extLst>
            </p:cNvPr>
            <p:cNvSpPr/>
            <p:nvPr/>
          </p:nvSpPr>
          <p:spPr>
            <a:xfrm>
              <a:off x="2051758" y="1433270"/>
              <a:ext cx="4145508" cy="2826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7768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MasterOne logo illustration representing a blind or partially sighted individual in the center of the illustration connecting to illustrations of the standard accessible formats accessible PDF, accessible HTML, braille, large print, etext, and audio which surround the center illustration&#10;">
            <a:extLst>
              <a:ext uri="{FF2B5EF4-FFF2-40B4-BE49-F238E27FC236}">
                <a16:creationId xmlns:a16="http://schemas.microsoft.com/office/drawing/2014/main" id="{6A342914-32B4-4D54-BC85-8635C835EEE7}"/>
              </a:ext>
            </a:extLst>
          </p:cNvPr>
          <p:cNvPicPr>
            <a:picLocks noChangeAspect="1"/>
          </p:cNvPicPr>
          <p:nvPr/>
        </p:nvPicPr>
        <p:blipFill rotWithShape="1">
          <a:blip r:embed="rId3">
            <a:extLst>
              <a:ext uri="{28A0092B-C50C-407E-A947-70E740481C1C}">
                <a14:useLocalDpi xmlns:a14="http://schemas.microsoft.com/office/drawing/2010/main" val="0"/>
              </a:ext>
            </a:extLst>
          </a:blip>
          <a:srcRect l="15787" t="16854" r="27785"/>
          <a:stretch/>
        </p:blipFill>
        <p:spPr>
          <a:xfrm>
            <a:off x="9358226" y="2330401"/>
            <a:ext cx="8686800" cy="6938592"/>
          </a:xfrm>
          <a:prstGeom prst="rect">
            <a:avLst/>
          </a:prstGeom>
          <a:ln>
            <a:noFill/>
          </a:ln>
        </p:spPr>
      </p:pic>
      <p:sp>
        <p:nvSpPr>
          <p:cNvPr id="7" name="Title 6">
            <a:extLst>
              <a:ext uri="{FF2B5EF4-FFF2-40B4-BE49-F238E27FC236}">
                <a16:creationId xmlns:a16="http://schemas.microsoft.com/office/drawing/2014/main" id="{69FC5771-9C63-4416-8C50-9AA7E152DAA4}"/>
              </a:ext>
            </a:extLst>
          </p:cNvPr>
          <p:cNvSpPr txBox="1">
            <a:spLocks noGrp="1"/>
          </p:cNvSpPr>
          <p:nvPr>
            <p:ph type="title" idx="4294967295"/>
          </p:nvPr>
        </p:nvSpPr>
        <p:spPr>
          <a:xfrm>
            <a:off x="7046259" y="606937"/>
            <a:ext cx="11241741"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mn-lt"/>
                <a:ea typeface="+mn-ea"/>
                <a:cs typeface="+mn-cs"/>
              </a:rPr>
              <a:t>Document Accessibility Platform</a:t>
            </a:r>
          </a:p>
        </p:txBody>
      </p:sp>
      <p:graphicFrame>
        <p:nvGraphicFramePr>
          <p:cNvPr id="9" name="Diagram 8" descr="Diagram showing Accessibility Automation Software as well as Accessibility Services">
            <a:extLst>
              <a:ext uri="{FF2B5EF4-FFF2-40B4-BE49-F238E27FC236}">
                <a16:creationId xmlns:a16="http://schemas.microsoft.com/office/drawing/2014/main" id="{1EECF514-DECF-4877-8077-14B35323B4C1}"/>
              </a:ext>
            </a:extLst>
          </p:cNvPr>
          <p:cNvGraphicFramePr/>
          <p:nvPr>
            <p:extLst>
              <p:ext uri="{D42A27DB-BD31-4B8C-83A1-F6EECF244321}">
                <p14:modId xmlns:p14="http://schemas.microsoft.com/office/powerpoint/2010/main" val="1191983277"/>
              </p:ext>
            </p:extLst>
          </p:nvPr>
        </p:nvGraphicFramePr>
        <p:xfrm>
          <a:off x="395374" y="2330401"/>
          <a:ext cx="9358226" cy="687870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71735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91C94D6D-3A2A-4C0C-88B9-CEF49D56F42F}"/>
                                            </p:graphicEl>
                                          </p:spTgt>
                                        </p:tgtEl>
                                        <p:attrNameLst>
                                          <p:attrName>style.visibility</p:attrName>
                                        </p:attrNameLst>
                                      </p:cBhvr>
                                      <p:to>
                                        <p:strVal val="visible"/>
                                      </p:to>
                                    </p:set>
                                    <p:animEffect transition="in" filter="wipe(left)">
                                      <p:cBhvr>
                                        <p:cTn id="7" dur="500"/>
                                        <p:tgtEl>
                                          <p:spTgt spid="9">
                                            <p:graphicEl>
                                              <a:dgm id="{91C94D6D-3A2A-4C0C-88B9-CEF49D56F42F}"/>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417FBC3C-63E3-4ED2-AE4D-D4CA100B4BFD}"/>
                                            </p:graphicEl>
                                          </p:spTgt>
                                        </p:tgtEl>
                                        <p:attrNameLst>
                                          <p:attrName>style.visibility</p:attrName>
                                        </p:attrNameLst>
                                      </p:cBhvr>
                                      <p:to>
                                        <p:strVal val="visible"/>
                                      </p:to>
                                    </p:set>
                                    <p:animEffect transition="in" filter="wipe(left)">
                                      <p:cBhvr>
                                        <p:cTn id="10" dur="500"/>
                                        <p:tgtEl>
                                          <p:spTgt spid="9">
                                            <p:graphicEl>
                                              <a:dgm id="{417FBC3C-63E3-4ED2-AE4D-D4CA100B4BFD}"/>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dgm id="{BB74D5B6-B8D7-4E0F-B1CB-DF65B95727AF}"/>
                                            </p:graphicEl>
                                          </p:spTgt>
                                        </p:tgtEl>
                                        <p:attrNameLst>
                                          <p:attrName>style.visibility</p:attrName>
                                        </p:attrNameLst>
                                      </p:cBhvr>
                                      <p:to>
                                        <p:strVal val="visible"/>
                                      </p:to>
                                    </p:set>
                                    <p:animEffect transition="in" filter="wipe(left)">
                                      <p:cBhvr>
                                        <p:cTn id="15" dur="500"/>
                                        <p:tgtEl>
                                          <p:spTgt spid="9">
                                            <p:graphicEl>
                                              <a:dgm id="{BB74D5B6-B8D7-4E0F-B1CB-DF65B95727AF}"/>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graphicEl>
                                              <a:dgm id="{630DB158-2FAE-4891-9C0D-CBE5E8B2A906}"/>
                                            </p:graphicEl>
                                          </p:spTgt>
                                        </p:tgtEl>
                                        <p:attrNameLst>
                                          <p:attrName>style.visibility</p:attrName>
                                        </p:attrNameLst>
                                      </p:cBhvr>
                                      <p:to>
                                        <p:strVal val="visible"/>
                                      </p:to>
                                    </p:set>
                                    <p:animEffect transition="in" filter="wipe(left)">
                                      <p:cBhvr>
                                        <p:cTn id="18" dur="500"/>
                                        <p:tgtEl>
                                          <p:spTgt spid="9">
                                            <p:graphicEl>
                                              <a:dgm id="{630DB158-2FAE-4891-9C0D-CBE5E8B2A906}"/>
                                            </p:graphicEl>
                                          </p:spTgt>
                                        </p:tgtEl>
                                      </p:cBhvr>
                                    </p:animEffect>
                                  </p:childTnLst>
                                </p:cTn>
                              </p:par>
                              <p:par>
                                <p:cTn id="19" presetID="1" presetClass="entr" presetSubtype="0" fill="hold" nodeType="withEffect">
                                  <p:stCondLst>
                                    <p:cond delay="50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lvlAtOnc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descr="A circular graphical representation of the AccessibiltyNow platform and its individual platform components.">
            <a:extLst>
              <a:ext uri="{FF2B5EF4-FFF2-40B4-BE49-F238E27FC236}">
                <a16:creationId xmlns:a16="http://schemas.microsoft.com/office/drawing/2014/main" id="{489286E0-5082-49E3-9F44-1DE93542332A}"/>
              </a:ext>
            </a:extLst>
          </p:cNvPr>
          <p:cNvGrpSpPr/>
          <p:nvPr/>
        </p:nvGrpSpPr>
        <p:grpSpPr>
          <a:xfrm>
            <a:off x="5073806" y="393117"/>
            <a:ext cx="12932916" cy="9594845"/>
            <a:chOff x="5073806" y="393117"/>
            <a:chExt cx="12932916" cy="9594845"/>
          </a:xfrm>
        </p:grpSpPr>
        <p:grpSp>
          <p:nvGrpSpPr>
            <p:cNvPr id="5" name="Group 4">
              <a:extLst>
                <a:ext uri="{FF2B5EF4-FFF2-40B4-BE49-F238E27FC236}">
                  <a16:creationId xmlns:a16="http://schemas.microsoft.com/office/drawing/2014/main" id="{A8C63D43-A580-4C11-B07E-92E9E2A34718}"/>
                </a:ext>
              </a:extLst>
            </p:cNvPr>
            <p:cNvGrpSpPr/>
            <p:nvPr/>
          </p:nvGrpSpPr>
          <p:grpSpPr>
            <a:xfrm>
              <a:off x="5073806" y="393117"/>
              <a:ext cx="12932916" cy="9594845"/>
              <a:chOff x="4978268" y="487369"/>
              <a:chExt cx="12932916" cy="9594845"/>
            </a:xfrm>
          </p:grpSpPr>
          <mc:AlternateContent xmlns:mc="http://schemas.openxmlformats.org/markup-compatibility/2006" xmlns:cx1="http://schemas.microsoft.com/office/drawing/2015/9/8/chartex">
            <mc:Choice Requires="cx1">
              <p:graphicFrame>
                <p:nvGraphicFramePr>
                  <p:cNvPr id="7" name="Chart 6">
                    <a:extLst>
                      <a:ext uri="{FF2B5EF4-FFF2-40B4-BE49-F238E27FC236}">
                        <a16:creationId xmlns:a16="http://schemas.microsoft.com/office/drawing/2014/main" id="{C07CA97D-47F3-4160-92C2-028D7CD12F83}"/>
                      </a:ext>
                    </a:extLst>
                  </p:cNvPr>
                  <p:cNvGraphicFramePr/>
                  <p:nvPr/>
                </p:nvGraphicFramePr>
                <p:xfrm>
                  <a:off x="5248907" y="487369"/>
                  <a:ext cx="12226292" cy="9594845"/>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0" name="Chart 9">
                    <a:extLst>
                      <a:ext uri="{FF2B5EF4-FFF2-40B4-BE49-F238E27FC236}">
                        <a16:creationId xmlns:a16="http://schemas.microsoft.com/office/drawing/2014/main" id="{D8732109-E141-4E55-8CFD-4E73C74DF170}"/>
                      </a:ext>
                    </a:extLst>
                  </p:cNvPr>
                  <p:cNvPicPr>
                    <a:picLocks noGrp="1" noRot="1" noChangeAspect="1" noMove="1" noResize="1" noEditPoints="1" noAdjustHandles="1" noChangeArrowheads="1" noChangeShapeType="1"/>
                  </p:cNvPicPr>
                  <p:nvPr/>
                </p:nvPicPr>
                <p:blipFill>
                  <a:blip r:embed="rId5"/>
                  <a:stretch>
                    <a:fillRect/>
                  </a:stretch>
                </p:blipFill>
                <p:spPr>
                  <a:xfrm>
                    <a:off x="5344445" y="393117"/>
                    <a:ext cx="12226292" cy="9594845"/>
                  </a:xfrm>
                  <a:prstGeom prst="rect">
                    <a:avLst/>
                  </a:prstGeom>
                </p:spPr>
              </p:pic>
            </mc:Fallback>
          </mc:AlternateContent>
          <p:pic>
            <p:nvPicPr>
              <p:cNvPr id="8" name="Picture 7" descr="A close up of a logo&#10;&#10;Description automatically generated">
                <a:extLst>
                  <a:ext uri="{FF2B5EF4-FFF2-40B4-BE49-F238E27FC236}">
                    <a16:creationId xmlns:a16="http://schemas.microsoft.com/office/drawing/2014/main" id="{0BF93D38-0BC5-4299-BC57-9454B8E008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59179" y="734332"/>
                <a:ext cx="3043072" cy="491624"/>
              </a:xfrm>
              <a:prstGeom prst="rect">
                <a:avLst/>
              </a:prstGeom>
              <a:ln>
                <a:solidFill>
                  <a:srgbClr val="042066"/>
                </a:solidFill>
              </a:ln>
            </p:spPr>
          </p:pic>
          <p:pic>
            <p:nvPicPr>
              <p:cNvPr id="9" name="Picture 8" descr="A close up of a logo&#10;&#10;Description automatically generated">
                <a:extLst>
                  <a:ext uri="{FF2B5EF4-FFF2-40B4-BE49-F238E27FC236}">
                    <a16:creationId xmlns:a16="http://schemas.microsoft.com/office/drawing/2014/main" id="{B309D27B-077E-4FF3-BD91-F4959CE723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4441" y="2320711"/>
                <a:ext cx="2550611" cy="402728"/>
              </a:xfrm>
              <a:prstGeom prst="rect">
                <a:avLst/>
              </a:prstGeom>
              <a:ln>
                <a:solidFill>
                  <a:srgbClr val="042066"/>
                </a:solidFill>
              </a:ln>
            </p:spPr>
          </p:pic>
          <p:pic>
            <p:nvPicPr>
              <p:cNvPr id="10" name="Picture 9" descr="A close up of a logo&#10;&#10;Description automatically generated">
                <a:extLst>
                  <a:ext uri="{FF2B5EF4-FFF2-40B4-BE49-F238E27FC236}">
                    <a16:creationId xmlns:a16="http://schemas.microsoft.com/office/drawing/2014/main" id="{BB1BCE1E-0CB9-4D9C-98D8-8DA3BBC693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78268" y="4550163"/>
                <a:ext cx="2508632" cy="357927"/>
              </a:xfrm>
              <a:prstGeom prst="rect">
                <a:avLst/>
              </a:prstGeom>
              <a:ln>
                <a:solidFill>
                  <a:srgbClr val="042066"/>
                </a:solidFill>
              </a:ln>
            </p:spPr>
          </p:pic>
          <p:pic>
            <p:nvPicPr>
              <p:cNvPr id="11" name="Picture 10" descr="A close up of a logo&#10;&#10;Description automatically generated">
                <a:extLst>
                  <a:ext uri="{FF2B5EF4-FFF2-40B4-BE49-F238E27FC236}">
                    <a16:creationId xmlns:a16="http://schemas.microsoft.com/office/drawing/2014/main" id="{BA1F6BC9-C13C-4AAF-8C30-706C647E0E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328560" y="805222"/>
                <a:ext cx="2678418" cy="394219"/>
              </a:xfrm>
              <a:prstGeom prst="rect">
                <a:avLst/>
              </a:prstGeom>
              <a:ln>
                <a:solidFill>
                  <a:srgbClr val="042066"/>
                </a:solidFill>
              </a:ln>
            </p:spPr>
          </p:pic>
          <p:pic>
            <p:nvPicPr>
              <p:cNvPr id="12" name="Picture 11" descr="A close up of a logo&#10;&#10;Description automatically generated">
                <a:extLst>
                  <a:ext uri="{FF2B5EF4-FFF2-40B4-BE49-F238E27FC236}">
                    <a16:creationId xmlns:a16="http://schemas.microsoft.com/office/drawing/2014/main" id="{52866EB9-C2E7-48B8-AC19-9671135D7EA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0836" y="9349095"/>
                <a:ext cx="2662434" cy="417247"/>
              </a:xfrm>
              <a:prstGeom prst="rect">
                <a:avLst/>
              </a:prstGeom>
              <a:ln>
                <a:solidFill>
                  <a:srgbClr val="042066"/>
                </a:solidFill>
              </a:ln>
            </p:spPr>
          </p:pic>
          <p:pic>
            <p:nvPicPr>
              <p:cNvPr id="13" name="Picture 12" descr="A close up of a logo&#10;&#10;Description automatically generated">
                <a:extLst>
                  <a:ext uri="{FF2B5EF4-FFF2-40B4-BE49-F238E27FC236}">
                    <a16:creationId xmlns:a16="http://schemas.microsoft.com/office/drawing/2014/main" id="{10EF6BCA-F69F-4D4D-97E8-5A64237BDA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37052" y="6833268"/>
                <a:ext cx="2678418" cy="388039"/>
              </a:xfrm>
              <a:prstGeom prst="rect">
                <a:avLst/>
              </a:prstGeom>
              <a:ln>
                <a:solidFill>
                  <a:srgbClr val="042066"/>
                </a:solidFill>
              </a:ln>
            </p:spPr>
          </p:pic>
          <p:pic>
            <p:nvPicPr>
              <p:cNvPr id="14" name="Picture 13">
                <a:extLst>
                  <a:ext uri="{FF2B5EF4-FFF2-40B4-BE49-F238E27FC236}">
                    <a16:creationId xmlns:a16="http://schemas.microsoft.com/office/drawing/2014/main" id="{52243F13-A7C4-43E8-991F-DAA4983A3D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4224094" y="2325820"/>
                <a:ext cx="2238022" cy="414449"/>
              </a:xfrm>
              <a:prstGeom prst="rect">
                <a:avLst/>
              </a:prstGeom>
              <a:ln>
                <a:solidFill>
                  <a:srgbClr val="042066"/>
                </a:solidFill>
              </a:ln>
            </p:spPr>
          </p:pic>
          <p:pic>
            <p:nvPicPr>
              <p:cNvPr id="15" name="Picture 14" descr="A close up of a logo&#10;&#10;Description automatically generated">
                <a:extLst>
                  <a:ext uri="{FF2B5EF4-FFF2-40B4-BE49-F238E27FC236}">
                    <a16:creationId xmlns:a16="http://schemas.microsoft.com/office/drawing/2014/main" id="{6E42EBDC-B1F1-4430-8C70-6F778E07543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115894" y="4431150"/>
                <a:ext cx="2795290" cy="366704"/>
              </a:xfrm>
              <a:prstGeom prst="rect">
                <a:avLst/>
              </a:prstGeom>
              <a:ln>
                <a:solidFill>
                  <a:srgbClr val="042066"/>
                </a:solidFill>
              </a:ln>
            </p:spPr>
          </p:pic>
          <p:pic>
            <p:nvPicPr>
              <p:cNvPr id="16" name="Picture 15" descr="A close up of a logo&#10;&#10;Description automatically generated">
                <a:extLst>
                  <a:ext uri="{FF2B5EF4-FFF2-40B4-BE49-F238E27FC236}">
                    <a16:creationId xmlns:a16="http://schemas.microsoft.com/office/drawing/2014/main" id="{5C5E6C18-4CC7-4CAC-9360-777E22FF4E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541998" y="8543543"/>
                <a:ext cx="2508632" cy="396183"/>
              </a:xfrm>
              <a:prstGeom prst="rect">
                <a:avLst/>
              </a:prstGeom>
              <a:ln>
                <a:solidFill>
                  <a:srgbClr val="042066"/>
                </a:solidFill>
              </a:ln>
            </p:spPr>
          </p:pic>
          <p:pic>
            <p:nvPicPr>
              <p:cNvPr id="17" name="Picture 16" descr="A close up of a logo&#10;&#10;Description automatically generated">
                <a:extLst>
                  <a:ext uri="{FF2B5EF4-FFF2-40B4-BE49-F238E27FC236}">
                    <a16:creationId xmlns:a16="http://schemas.microsoft.com/office/drawing/2014/main" id="{48C740EC-8D40-4DC7-80FD-95A97FDA5E4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376261" y="8642708"/>
                <a:ext cx="2779644" cy="410719"/>
              </a:xfrm>
              <a:prstGeom prst="rect">
                <a:avLst/>
              </a:prstGeom>
              <a:ln>
                <a:solidFill>
                  <a:srgbClr val="042066"/>
                </a:solidFill>
              </a:ln>
            </p:spPr>
          </p:pic>
        </p:grpSp>
        <p:pic>
          <p:nvPicPr>
            <p:cNvPr id="39" name="Picture 38" descr="A picture containing clipart&#10;&#10;Description automatically generated">
              <a:extLst>
                <a:ext uri="{FF2B5EF4-FFF2-40B4-BE49-F238E27FC236}">
                  <a16:creationId xmlns:a16="http://schemas.microsoft.com/office/drawing/2014/main" id="{917D986C-1D92-4549-9A03-CB72BBF4319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130254" y="6688301"/>
              <a:ext cx="2508632" cy="366107"/>
            </a:xfrm>
            <a:prstGeom prst="rect">
              <a:avLst/>
            </a:prstGeom>
            <a:ln>
              <a:solidFill>
                <a:schemeClr val="accent1"/>
              </a:solidFill>
            </a:ln>
          </p:spPr>
        </p:pic>
      </p:grpSp>
      <p:pic>
        <p:nvPicPr>
          <p:cNvPr id="23" name="Picture 22">
            <a:extLst>
              <a:ext uri="{FF2B5EF4-FFF2-40B4-BE49-F238E27FC236}">
                <a16:creationId xmlns:a16="http://schemas.microsoft.com/office/drawing/2014/main" id="{5FDF1391-C3CC-4775-A47D-6E4D9BA9B377}"/>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10501075" y="4282408"/>
            <a:ext cx="1913034" cy="1913034"/>
          </a:xfrm>
          <a:prstGeom prst="rect">
            <a:avLst/>
          </a:prstGeom>
        </p:spPr>
      </p:pic>
      <p:grpSp>
        <p:nvGrpSpPr>
          <p:cNvPr id="24" name="Group 23">
            <a:extLst>
              <a:ext uri="{FF2B5EF4-FFF2-40B4-BE49-F238E27FC236}">
                <a16:creationId xmlns:a16="http://schemas.microsoft.com/office/drawing/2014/main" id="{B1D635D0-DC03-40AE-94A2-A41085238D00}"/>
              </a:ext>
              <a:ext uri="{C183D7F6-B498-43B3-948B-1728B52AA6E4}">
                <adec:decorative xmlns:adec="http://schemas.microsoft.com/office/drawing/2017/decorative" val="1"/>
              </a:ext>
            </a:extLst>
          </p:cNvPr>
          <p:cNvGrpSpPr/>
          <p:nvPr/>
        </p:nvGrpSpPr>
        <p:grpSpPr>
          <a:xfrm>
            <a:off x="8428642" y="3133900"/>
            <a:ext cx="6057900" cy="4210050"/>
            <a:chOff x="8333104" y="3228152"/>
            <a:chExt cx="6057900" cy="4210050"/>
          </a:xfrm>
        </p:grpSpPr>
        <mc:AlternateContent xmlns:mc="http://schemas.openxmlformats.org/markup-compatibility/2006" xmlns:cx1="http://schemas.microsoft.com/office/drawing/2015/9/8/chartex">
          <mc:Choice Requires="cx1">
            <p:graphicFrame>
              <p:nvGraphicFramePr>
                <p:cNvPr id="25" name="Chart 24">
                  <a:extLst>
                    <a:ext uri="{FF2B5EF4-FFF2-40B4-BE49-F238E27FC236}">
                      <a16:creationId xmlns:a16="http://schemas.microsoft.com/office/drawing/2014/main" id="{AB7EF37E-40B6-418D-BBC4-DD62E71B8BC0}"/>
                    </a:ext>
                  </a:extLst>
                </p:cNvPr>
                <p:cNvGraphicFramePr/>
                <p:nvPr/>
              </p:nvGraphicFramePr>
              <p:xfrm>
                <a:off x="8333104" y="3228152"/>
                <a:ext cx="6057900" cy="4210050"/>
              </p:xfrm>
              <a:graphic>
                <a:graphicData uri="http://schemas.microsoft.com/office/drawing/2014/chartex">
                  <cx:chart xmlns:cx="http://schemas.microsoft.com/office/drawing/2014/chartex" xmlns:r="http://schemas.openxmlformats.org/officeDocument/2006/relationships" r:id="rId18"/>
                </a:graphicData>
              </a:graphic>
            </p:graphicFrame>
          </mc:Choice>
          <mc:Fallback xmlns="">
            <p:pic>
              <p:nvPicPr>
                <p:cNvPr id="8" name="Chart 7">
                  <a:extLst>
                    <a:ext uri="{FF2B5EF4-FFF2-40B4-BE49-F238E27FC236}">
                      <a16:creationId xmlns:a16="http://schemas.microsoft.com/office/drawing/2014/main" id="{BAA48C68-C585-416D-8F96-F71AC982F820}"/>
                    </a:ext>
                  </a:extLst>
                </p:cNvPr>
                <p:cNvPicPr>
                  <a:picLocks noGrp="1" noRot="1" noChangeAspect="1" noMove="1" noResize="1" noEditPoints="1" noAdjustHandles="1" noChangeArrowheads="1" noChangeShapeType="1"/>
                </p:cNvPicPr>
                <p:nvPr/>
              </p:nvPicPr>
              <p:blipFill>
                <a:blip r:embed="rId21"/>
                <a:stretch>
                  <a:fillRect/>
                </a:stretch>
              </p:blipFill>
              <p:spPr>
                <a:xfrm>
                  <a:off x="8428642" y="3133900"/>
                  <a:ext cx="6057900" cy="4210050"/>
                </a:xfrm>
                <a:prstGeom prst="rect">
                  <a:avLst/>
                </a:prstGeom>
              </p:spPr>
            </p:pic>
          </mc:Fallback>
        </mc:AlternateContent>
        <p:pic>
          <p:nvPicPr>
            <p:cNvPr id="26" name="Picture 2" descr="Image result for accessible html5 image">
              <a:extLst>
                <a:ext uri="{FF2B5EF4-FFF2-40B4-BE49-F238E27FC236}">
                  <a16:creationId xmlns:a16="http://schemas.microsoft.com/office/drawing/2014/main" id="{C081A211-C756-4D3A-BF97-C4D18F8EFA3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744473" y="3649729"/>
              <a:ext cx="768095" cy="7843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05202D8B-9323-4CFD-9C10-8DB0999809AA}"/>
                </a:ext>
              </a:extLst>
            </p:cNvPr>
            <p:cNvPicPr>
              <a:picLocks noChangeAspect="1"/>
            </p:cNvPicPr>
            <p:nvPr/>
          </p:nvPicPr>
          <p:blipFill>
            <a:blip r:embed="rId23"/>
            <a:stretch>
              <a:fillRect/>
            </a:stretch>
          </p:blipFill>
          <p:spPr>
            <a:xfrm>
              <a:off x="12512568" y="4910183"/>
              <a:ext cx="667642" cy="752874"/>
            </a:xfrm>
            <a:prstGeom prst="rect">
              <a:avLst/>
            </a:prstGeom>
            <a:ln>
              <a:noFill/>
            </a:ln>
          </p:spPr>
        </p:pic>
        <p:pic>
          <p:nvPicPr>
            <p:cNvPr id="28" name="Picture 27">
              <a:extLst>
                <a:ext uri="{FF2B5EF4-FFF2-40B4-BE49-F238E27FC236}">
                  <a16:creationId xmlns:a16="http://schemas.microsoft.com/office/drawing/2014/main" id="{FAFFC019-4920-40F3-B8BA-0A1A131A1130}"/>
                </a:ext>
              </a:extLst>
            </p:cNvPr>
            <p:cNvPicPr>
              <a:picLocks noChangeAspect="1"/>
            </p:cNvPicPr>
            <p:nvPr/>
          </p:nvPicPr>
          <p:blipFill>
            <a:blip r:embed="rId24"/>
            <a:stretch>
              <a:fillRect/>
            </a:stretch>
          </p:blipFill>
          <p:spPr>
            <a:xfrm>
              <a:off x="9512857" y="4869443"/>
              <a:ext cx="632548" cy="830696"/>
            </a:xfrm>
            <a:prstGeom prst="rect">
              <a:avLst/>
            </a:prstGeom>
            <a:ln>
              <a:noFill/>
            </a:ln>
          </p:spPr>
        </p:pic>
        <p:pic>
          <p:nvPicPr>
            <p:cNvPr id="29" name="Picture 28">
              <a:extLst>
                <a:ext uri="{FF2B5EF4-FFF2-40B4-BE49-F238E27FC236}">
                  <a16:creationId xmlns:a16="http://schemas.microsoft.com/office/drawing/2014/main" id="{72DEAB5F-05C6-4C61-8581-0CB76B7E936F}"/>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1813091" y="6326216"/>
              <a:ext cx="707058" cy="644853"/>
            </a:xfrm>
            <a:prstGeom prst="rect">
              <a:avLst/>
            </a:prstGeom>
            <a:ln>
              <a:noFill/>
            </a:ln>
          </p:spPr>
        </p:pic>
        <p:pic>
          <p:nvPicPr>
            <p:cNvPr id="30" name="Picture 29" descr="A close up of a sign&#10;&#10;Description automatically generated">
              <a:extLst>
                <a:ext uri="{FF2B5EF4-FFF2-40B4-BE49-F238E27FC236}">
                  <a16:creationId xmlns:a16="http://schemas.microsoft.com/office/drawing/2014/main" id="{D3733AA3-5A1F-4AC1-91DA-6B0880D0050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10271509" y="6326217"/>
              <a:ext cx="644853" cy="644853"/>
            </a:xfrm>
            <a:prstGeom prst="rect">
              <a:avLst/>
            </a:prstGeom>
            <a:ln>
              <a:noFill/>
            </a:ln>
          </p:spPr>
        </p:pic>
        <p:pic>
          <p:nvPicPr>
            <p:cNvPr id="31" name="Picture 30" descr="A close up of a logo&#10;&#10;Description automatically generated">
              <a:extLst>
                <a:ext uri="{FF2B5EF4-FFF2-40B4-BE49-F238E27FC236}">
                  <a16:creationId xmlns:a16="http://schemas.microsoft.com/office/drawing/2014/main" id="{56E439EF-3C27-4FE3-B741-2478B893CC17}"/>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10271509" y="3674268"/>
              <a:ext cx="600117" cy="735278"/>
            </a:xfrm>
            <a:prstGeom prst="rect">
              <a:avLst/>
            </a:prstGeom>
            <a:ln>
              <a:noFill/>
            </a:ln>
          </p:spPr>
        </p:pic>
      </p:grpSp>
      <p:sp>
        <p:nvSpPr>
          <p:cNvPr id="41" name="TextBox 40">
            <a:extLst>
              <a:ext uri="{FF2B5EF4-FFF2-40B4-BE49-F238E27FC236}">
                <a16:creationId xmlns:a16="http://schemas.microsoft.com/office/drawing/2014/main" id="{D64422BF-286C-409D-B626-F356F845BAB8}"/>
              </a:ext>
            </a:extLst>
          </p:cNvPr>
          <p:cNvSpPr txBox="1"/>
          <p:nvPr/>
        </p:nvSpPr>
        <p:spPr>
          <a:xfrm>
            <a:off x="151217" y="3110534"/>
            <a:ext cx="5274582" cy="433965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586187"/>
                </a:solidFill>
              </a:rPr>
              <a:t>Comply with global regulations</a:t>
            </a:r>
          </a:p>
          <a:p>
            <a:pPr marL="1142852" lvl="1" indent="-457200">
              <a:buFont typeface="Arial" panose="020B0604020202020204" pitchFamily="34" charset="0"/>
              <a:buChar char="•"/>
            </a:pPr>
            <a:r>
              <a:rPr lang="en-US" sz="2400" dirty="0"/>
              <a:t>Mitigate risk</a:t>
            </a:r>
          </a:p>
          <a:p>
            <a:pPr marL="1142852" lvl="1" indent="-457200">
              <a:buFont typeface="Arial" panose="020B0604020202020204" pitchFamily="34" charset="0"/>
              <a:buChar char="•"/>
            </a:pPr>
            <a:r>
              <a:rPr lang="en-US" sz="2400" dirty="0"/>
              <a:t>Mitigate cost</a:t>
            </a:r>
          </a:p>
          <a:p>
            <a:pPr marL="1142852" lvl="1" indent="-457200">
              <a:buFont typeface="Arial" panose="020B0604020202020204" pitchFamily="34" charset="0"/>
              <a:buChar char="•"/>
            </a:pPr>
            <a:r>
              <a:rPr lang="en-US" sz="2400" dirty="0"/>
              <a:t>Support all formats</a:t>
            </a:r>
          </a:p>
          <a:p>
            <a:pPr marL="457200" indent="-457200">
              <a:buFont typeface="Arial" panose="020B0604020202020204" pitchFamily="34" charset="0"/>
              <a:buChar char="•"/>
            </a:pPr>
            <a:r>
              <a:rPr lang="en-US" sz="2800" dirty="0">
                <a:solidFill>
                  <a:srgbClr val="586187"/>
                </a:solidFill>
              </a:rPr>
              <a:t>Meet customers’ A11y needs</a:t>
            </a:r>
          </a:p>
          <a:p>
            <a:pPr marL="1142852" lvl="1" indent="-457200">
              <a:buFont typeface="Arial" panose="020B0604020202020204" pitchFamily="34" charset="0"/>
              <a:buChar char="•"/>
            </a:pPr>
            <a:r>
              <a:rPr lang="en-US" sz="2400" dirty="0"/>
              <a:t>Over 1.3 billion people globally</a:t>
            </a:r>
          </a:p>
          <a:p>
            <a:pPr marL="1142852" lvl="1" indent="-457200">
              <a:buFont typeface="Arial" panose="020B0604020202020204" pitchFamily="34" charset="0"/>
              <a:buChar char="•"/>
            </a:pPr>
            <a:r>
              <a:rPr lang="en-US" sz="2400" dirty="0"/>
              <a:t>Right format, channel</a:t>
            </a:r>
          </a:p>
          <a:p>
            <a:pPr marL="1142852" lvl="1" indent="-457200">
              <a:buFont typeface="Arial" panose="020B0604020202020204" pitchFamily="34" charset="0"/>
              <a:buChar char="•"/>
            </a:pPr>
            <a:r>
              <a:rPr lang="en-US" sz="2400" dirty="0"/>
              <a:t>Improve CX</a:t>
            </a:r>
          </a:p>
          <a:p>
            <a:pPr marL="457200" indent="-457200">
              <a:buFont typeface="Arial" panose="020B0604020202020204" pitchFamily="34" charset="0"/>
              <a:buChar char="•"/>
            </a:pPr>
            <a:r>
              <a:rPr lang="en-US" sz="2800" dirty="0">
                <a:solidFill>
                  <a:srgbClr val="586187"/>
                </a:solidFill>
              </a:rPr>
              <a:t>Timely and relevant</a:t>
            </a:r>
          </a:p>
          <a:p>
            <a:pPr marL="1142852" lvl="1" indent="-457200">
              <a:buFont typeface="Arial" panose="020B0604020202020204" pitchFamily="34" charset="0"/>
              <a:buChar char="•"/>
            </a:pPr>
            <a:r>
              <a:rPr lang="en-US" sz="2400" dirty="0"/>
              <a:t>Automated</a:t>
            </a:r>
          </a:p>
          <a:p>
            <a:pPr marL="1142852" lvl="1" indent="-457200">
              <a:buFont typeface="Arial" panose="020B0604020202020204" pitchFamily="34" charset="0"/>
              <a:buChar char="•"/>
            </a:pPr>
            <a:r>
              <a:rPr lang="en-US" sz="2400" dirty="0"/>
              <a:t>On demand</a:t>
            </a:r>
          </a:p>
        </p:txBody>
      </p:sp>
      <p:grpSp>
        <p:nvGrpSpPr>
          <p:cNvPr id="35" name="Group 34">
            <a:extLst>
              <a:ext uri="{FF2B5EF4-FFF2-40B4-BE49-F238E27FC236}">
                <a16:creationId xmlns:a16="http://schemas.microsoft.com/office/drawing/2014/main" id="{D9C23196-27FF-4C3B-95CB-009E0370D664}"/>
              </a:ext>
              <a:ext uri="{C183D7F6-B498-43B3-948B-1728B52AA6E4}">
                <adec:decorative xmlns:adec="http://schemas.microsoft.com/office/drawing/2017/decorative" val="1"/>
              </a:ext>
            </a:extLst>
          </p:cNvPr>
          <p:cNvGrpSpPr/>
          <p:nvPr/>
        </p:nvGrpSpPr>
        <p:grpSpPr>
          <a:xfrm>
            <a:off x="7844534" y="1590468"/>
            <a:ext cx="7226113" cy="7200142"/>
            <a:chOff x="7844534" y="1590468"/>
            <a:chExt cx="7226113" cy="7200142"/>
          </a:xfrm>
        </p:grpSpPr>
        <p:pic>
          <p:nvPicPr>
            <p:cNvPr id="34" name="Picture 33" descr="A picture containing electronics, compact disk&#10;&#10;Description automatically generated">
              <a:extLst>
                <a:ext uri="{FF2B5EF4-FFF2-40B4-BE49-F238E27FC236}">
                  <a16:creationId xmlns:a16="http://schemas.microsoft.com/office/drawing/2014/main" id="{D35F8002-8652-48DE-A4E2-97393D060625}"/>
                </a:ext>
              </a:extLst>
            </p:cNvPr>
            <p:cNvPicPr>
              <a:picLocks noChangeAspect="1"/>
            </p:cNvPicPr>
            <p:nvPr/>
          </p:nvPicPr>
          <p:blipFill>
            <a:blip r:embed="rId2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44534" y="1590468"/>
              <a:ext cx="7226113" cy="7200142"/>
            </a:xfrm>
            <a:prstGeom prst="rect">
              <a:avLst/>
            </a:prstGeom>
          </p:spPr>
        </p:pic>
        <p:sp>
          <p:nvSpPr>
            <p:cNvPr id="6" name="TextBox 5">
              <a:extLst>
                <a:ext uri="{FF2B5EF4-FFF2-40B4-BE49-F238E27FC236}">
                  <a16:creationId xmlns:a16="http://schemas.microsoft.com/office/drawing/2014/main" id="{C347E64F-E104-48C7-82F7-0569F7E6BFCF}"/>
                </a:ext>
              </a:extLst>
            </p:cNvPr>
            <p:cNvSpPr txBox="1"/>
            <p:nvPr/>
          </p:nvSpPr>
          <p:spPr>
            <a:xfrm>
              <a:off x="10367047" y="2511706"/>
              <a:ext cx="2238022" cy="523220"/>
            </a:xfrm>
            <a:prstGeom prst="rect">
              <a:avLst/>
            </a:prstGeom>
            <a:noFill/>
          </p:spPr>
          <p:txBody>
            <a:bodyPr wrap="square" rtlCol="0">
              <a:spAutoFit/>
            </a:bodyPr>
            <a:lstStyle/>
            <a:p>
              <a:r>
                <a:rPr lang="en-US" sz="2800" b="1" dirty="0">
                  <a:solidFill>
                    <a:schemeClr val="bg1"/>
                  </a:solidFill>
                </a:rPr>
                <a:t>Transactional</a:t>
              </a:r>
            </a:p>
          </p:txBody>
        </p:sp>
        <p:sp>
          <p:nvSpPr>
            <p:cNvPr id="36" name="TextBox 35">
              <a:extLst>
                <a:ext uri="{FF2B5EF4-FFF2-40B4-BE49-F238E27FC236}">
                  <a16:creationId xmlns:a16="http://schemas.microsoft.com/office/drawing/2014/main" id="{E01A27F1-48C3-4C40-8CA2-2208EA774907}"/>
                </a:ext>
              </a:extLst>
            </p:cNvPr>
            <p:cNvSpPr txBox="1"/>
            <p:nvPr/>
          </p:nvSpPr>
          <p:spPr>
            <a:xfrm>
              <a:off x="10967164" y="7419406"/>
              <a:ext cx="2238022" cy="523220"/>
            </a:xfrm>
            <a:prstGeom prst="rect">
              <a:avLst/>
            </a:prstGeom>
            <a:noFill/>
          </p:spPr>
          <p:txBody>
            <a:bodyPr wrap="square" rtlCol="0">
              <a:spAutoFit/>
            </a:bodyPr>
            <a:lstStyle/>
            <a:p>
              <a:r>
                <a:rPr lang="en-US" sz="2800" b="1" dirty="0">
                  <a:solidFill>
                    <a:schemeClr val="bg1"/>
                  </a:solidFill>
                </a:rPr>
                <a:t>Static</a:t>
              </a:r>
            </a:p>
          </p:txBody>
        </p:sp>
      </p:grpSp>
      <p:sp>
        <p:nvSpPr>
          <p:cNvPr id="2" name="Title 1">
            <a:extLst>
              <a:ext uri="{FF2B5EF4-FFF2-40B4-BE49-F238E27FC236}">
                <a16:creationId xmlns:a16="http://schemas.microsoft.com/office/drawing/2014/main" id="{2CDC77C6-FD4C-46D7-8519-2BB043C1B8C5}"/>
              </a:ext>
            </a:extLst>
          </p:cNvPr>
          <p:cNvSpPr>
            <a:spLocks noGrp="1"/>
          </p:cNvSpPr>
          <p:nvPr>
            <p:ph type="title" idx="4294967295"/>
          </p:nvPr>
        </p:nvSpPr>
        <p:spPr>
          <a:xfrm>
            <a:off x="151217" y="2340204"/>
            <a:ext cx="5443345" cy="694306"/>
          </a:xfrm>
        </p:spPr>
        <p:txBody>
          <a:bodyPr>
            <a:normAutofit/>
          </a:bodyPr>
          <a:lstStyle/>
          <a:p>
            <a:pPr lvl="0" defTabSz="457200">
              <a:lnSpc>
                <a:spcPct val="100000"/>
              </a:lnSpc>
              <a:spcBef>
                <a:spcPts val="0"/>
              </a:spcBef>
            </a:pPr>
            <a:r>
              <a:rPr lang="en-US" sz="3200" b="1" dirty="0">
                <a:solidFill>
                  <a:srgbClr val="586187"/>
                </a:solidFill>
                <a:latin typeface="Calibri" panose="020F0502020204030204"/>
                <a:ea typeface="+mn-ea"/>
                <a:cs typeface="+mn-cs"/>
              </a:rPr>
              <a:t>Achieve Accessibility Goals</a:t>
            </a:r>
            <a:endParaRPr lang="en-US" dirty="0"/>
          </a:p>
        </p:txBody>
      </p:sp>
    </p:spTree>
    <p:extLst>
      <p:ext uri="{BB962C8B-B14F-4D97-AF65-F5344CB8AC3E}">
        <p14:creationId xmlns:p14="http://schemas.microsoft.com/office/powerpoint/2010/main" val="8403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10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heel(1)">
                                      <p:cBhvr>
                                        <p:cTn id="22" dur="2000"/>
                                        <p:tgtEl>
                                          <p:spTgt spid="4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41">
                                            <p:txEl>
                                              <p:pRg st="0" end="0"/>
                                            </p:txEl>
                                          </p:spTgt>
                                        </p:tgtEl>
                                        <p:attrNameLst>
                                          <p:attrName>style.visibility</p:attrName>
                                        </p:attrNameLst>
                                      </p:cBhvr>
                                      <p:to>
                                        <p:strVal val="visible"/>
                                      </p:to>
                                    </p:set>
                                    <p:animEffect transition="in" filter="fade">
                                      <p:cBhvr>
                                        <p:cTn id="26" dur="500"/>
                                        <p:tgtEl>
                                          <p:spTgt spid="41">
                                            <p:txEl>
                                              <p:pRg st="0" end="0"/>
                                            </p:txEl>
                                          </p:spTgt>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41">
                                            <p:txEl>
                                              <p:pRg st="1" end="1"/>
                                            </p:txEl>
                                          </p:spTgt>
                                        </p:tgtEl>
                                        <p:attrNameLst>
                                          <p:attrName>style.visibility</p:attrName>
                                        </p:attrNameLst>
                                      </p:cBhvr>
                                      <p:to>
                                        <p:strVal val="visible"/>
                                      </p:to>
                                    </p:set>
                                    <p:animEffect transition="in" filter="fade">
                                      <p:cBhvr>
                                        <p:cTn id="30" dur="500"/>
                                        <p:tgtEl>
                                          <p:spTgt spid="41">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1">
                                            <p:txEl>
                                              <p:pRg st="2" end="2"/>
                                            </p:txEl>
                                          </p:spTgt>
                                        </p:tgtEl>
                                        <p:attrNameLst>
                                          <p:attrName>style.visibility</p:attrName>
                                        </p:attrNameLst>
                                      </p:cBhvr>
                                      <p:to>
                                        <p:strVal val="visible"/>
                                      </p:to>
                                    </p:set>
                                    <p:animEffect transition="in" filter="fade">
                                      <p:cBhvr>
                                        <p:cTn id="33" dur="500"/>
                                        <p:tgtEl>
                                          <p:spTgt spid="41">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1">
                                            <p:txEl>
                                              <p:pRg st="3" end="3"/>
                                            </p:txEl>
                                          </p:spTgt>
                                        </p:tgtEl>
                                        <p:attrNameLst>
                                          <p:attrName>style.visibility</p:attrName>
                                        </p:attrNameLst>
                                      </p:cBhvr>
                                      <p:to>
                                        <p:strVal val="visible"/>
                                      </p:to>
                                    </p:set>
                                    <p:animEffect transition="in" filter="fade">
                                      <p:cBhvr>
                                        <p:cTn id="36" dur="500"/>
                                        <p:tgtEl>
                                          <p:spTgt spid="41">
                                            <p:txEl>
                                              <p:pRg st="3" end="3"/>
                                            </p:txEl>
                                          </p:spTgt>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41">
                                            <p:txEl>
                                              <p:pRg st="4" end="4"/>
                                            </p:txEl>
                                          </p:spTgt>
                                        </p:tgtEl>
                                        <p:attrNameLst>
                                          <p:attrName>style.visibility</p:attrName>
                                        </p:attrNameLst>
                                      </p:cBhvr>
                                      <p:to>
                                        <p:strVal val="visible"/>
                                      </p:to>
                                    </p:set>
                                    <p:animEffect transition="in" filter="fade">
                                      <p:cBhvr>
                                        <p:cTn id="40" dur="500"/>
                                        <p:tgtEl>
                                          <p:spTgt spid="41">
                                            <p:txEl>
                                              <p:pRg st="4" end="4"/>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1">
                                            <p:txEl>
                                              <p:pRg st="5" end="5"/>
                                            </p:txEl>
                                          </p:spTgt>
                                        </p:tgtEl>
                                        <p:attrNameLst>
                                          <p:attrName>style.visibility</p:attrName>
                                        </p:attrNameLst>
                                      </p:cBhvr>
                                      <p:to>
                                        <p:strVal val="visible"/>
                                      </p:to>
                                    </p:set>
                                    <p:animEffect transition="in" filter="fade">
                                      <p:cBhvr>
                                        <p:cTn id="43" dur="500"/>
                                        <p:tgtEl>
                                          <p:spTgt spid="41">
                                            <p:txEl>
                                              <p:pRg st="5" end="5"/>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1">
                                            <p:txEl>
                                              <p:pRg st="6" end="6"/>
                                            </p:txEl>
                                          </p:spTgt>
                                        </p:tgtEl>
                                        <p:attrNameLst>
                                          <p:attrName>style.visibility</p:attrName>
                                        </p:attrNameLst>
                                      </p:cBhvr>
                                      <p:to>
                                        <p:strVal val="visible"/>
                                      </p:to>
                                    </p:set>
                                    <p:animEffect transition="in" filter="fade">
                                      <p:cBhvr>
                                        <p:cTn id="46" dur="500"/>
                                        <p:tgtEl>
                                          <p:spTgt spid="41">
                                            <p:txEl>
                                              <p:pRg st="6" end="6"/>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xEl>
                                              <p:pRg st="7" end="7"/>
                                            </p:txEl>
                                          </p:spTgt>
                                        </p:tgtEl>
                                        <p:attrNameLst>
                                          <p:attrName>style.visibility</p:attrName>
                                        </p:attrNameLst>
                                      </p:cBhvr>
                                      <p:to>
                                        <p:strVal val="visible"/>
                                      </p:to>
                                    </p:set>
                                    <p:animEffect transition="in" filter="fade">
                                      <p:cBhvr>
                                        <p:cTn id="49" dur="500"/>
                                        <p:tgtEl>
                                          <p:spTgt spid="41">
                                            <p:txEl>
                                              <p:pRg st="7" end="7"/>
                                            </p:txEl>
                                          </p:spTgt>
                                        </p:tgtEl>
                                      </p:cBhvr>
                                    </p:animEffect>
                                  </p:childTnLst>
                                </p:cTn>
                              </p:par>
                            </p:childTnLst>
                          </p:cTn>
                        </p:par>
                        <p:par>
                          <p:cTn id="50" fill="hold">
                            <p:stCondLst>
                              <p:cond delay="3500"/>
                            </p:stCondLst>
                            <p:childTnLst>
                              <p:par>
                                <p:cTn id="51" presetID="10" presetClass="entr" presetSubtype="0" fill="hold" grpId="0" nodeType="afterEffect">
                                  <p:stCondLst>
                                    <p:cond delay="0"/>
                                  </p:stCondLst>
                                  <p:childTnLst>
                                    <p:set>
                                      <p:cBhvr>
                                        <p:cTn id="52" dur="1" fill="hold">
                                          <p:stCondLst>
                                            <p:cond delay="0"/>
                                          </p:stCondLst>
                                        </p:cTn>
                                        <p:tgtEl>
                                          <p:spTgt spid="41">
                                            <p:txEl>
                                              <p:pRg st="8" end="8"/>
                                            </p:txEl>
                                          </p:spTgt>
                                        </p:tgtEl>
                                        <p:attrNameLst>
                                          <p:attrName>style.visibility</p:attrName>
                                        </p:attrNameLst>
                                      </p:cBhvr>
                                      <p:to>
                                        <p:strVal val="visible"/>
                                      </p:to>
                                    </p:set>
                                    <p:animEffect transition="in" filter="fade">
                                      <p:cBhvr>
                                        <p:cTn id="53" dur="500"/>
                                        <p:tgtEl>
                                          <p:spTgt spid="41">
                                            <p:txEl>
                                              <p:pRg st="8" end="8"/>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1">
                                            <p:txEl>
                                              <p:pRg st="9" end="9"/>
                                            </p:txEl>
                                          </p:spTgt>
                                        </p:tgtEl>
                                        <p:attrNameLst>
                                          <p:attrName>style.visibility</p:attrName>
                                        </p:attrNameLst>
                                      </p:cBhvr>
                                      <p:to>
                                        <p:strVal val="visible"/>
                                      </p:to>
                                    </p:set>
                                    <p:animEffect transition="in" filter="fade">
                                      <p:cBhvr>
                                        <p:cTn id="56" dur="500"/>
                                        <p:tgtEl>
                                          <p:spTgt spid="41">
                                            <p:txEl>
                                              <p:pRg st="9" end="9"/>
                                            </p:txEl>
                                          </p:spTgt>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1">
                                            <p:txEl>
                                              <p:pRg st="10" end="10"/>
                                            </p:txEl>
                                          </p:spTgt>
                                        </p:tgtEl>
                                        <p:attrNameLst>
                                          <p:attrName>style.visibility</p:attrName>
                                        </p:attrNameLst>
                                      </p:cBhvr>
                                      <p:to>
                                        <p:strVal val="visible"/>
                                      </p:to>
                                    </p:set>
                                    <p:animEffect transition="in" filter="fade">
                                      <p:cBhvr>
                                        <p:cTn id="59" dur="500"/>
                                        <p:tgtEl>
                                          <p:spTgt spid="4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35D24F-EEA8-4D4B-820C-EDA544F196C9}"/>
              </a:ext>
              <a:ext uri="{C183D7F6-B498-43B3-948B-1728B52AA6E4}">
                <adec:decorative xmlns:adec="http://schemas.microsoft.com/office/drawing/2017/decorative" val="1"/>
              </a:ext>
            </a:extLst>
          </p:cNvPr>
          <p:cNvSpPr>
            <a:spLocks noGrp="1"/>
          </p:cNvSpPr>
          <p:nvPr>
            <p:ph sz="half" idx="1"/>
          </p:nvPr>
        </p:nvSpPr>
        <p:spPr/>
        <p:txBody>
          <a:bodyPr/>
          <a:lstStyle/>
          <a:p>
            <a:endParaRPr lang="en-US"/>
          </a:p>
        </p:txBody>
      </p:sp>
      <p:sp>
        <p:nvSpPr>
          <p:cNvPr id="3" name="Content Placeholder 2">
            <a:extLst>
              <a:ext uri="{FF2B5EF4-FFF2-40B4-BE49-F238E27FC236}">
                <a16:creationId xmlns:a16="http://schemas.microsoft.com/office/drawing/2014/main" id="{DD92EA0E-7B68-499F-AFDD-256BFEF2EFA4}"/>
              </a:ext>
              <a:ext uri="{C183D7F6-B498-43B3-948B-1728B52AA6E4}">
                <adec:decorative xmlns:adec="http://schemas.microsoft.com/office/drawing/2017/decorative" val="1"/>
              </a:ext>
            </a:extLst>
          </p:cNvPr>
          <p:cNvSpPr>
            <a:spLocks noGrp="1"/>
          </p:cNvSpPr>
          <p:nvPr>
            <p:ph sz="half" idx="2"/>
          </p:nvPr>
        </p:nvSpPr>
        <p:spPr/>
        <p:txBody>
          <a:bodyPr/>
          <a:lstStyle/>
          <a:p>
            <a:endParaRPr lang="en-US"/>
          </a:p>
        </p:txBody>
      </p:sp>
      <p:sp>
        <p:nvSpPr>
          <p:cNvPr id="4" name="Title 3">
            <a:extLst>
              <a:ext uri="{FF2B5EF4-FFF2-40B4-BE49-F238E27FC236}">
                <a16:creationId xmlns:a16="http://schemas.microsoft.com/office/drawing/2014/main" id="{A0B47BB1-85FE-406E-BBFC-926861F6C570}"/>
              </a:ext>
            </a:extLst>
          </p:cNvPr>
          <p:cNvSpPr>
            <a:spLocks noGrp="1"/>
          </p:cNvSpPr>
          <p:nvPr>
            <p:ph type="title"/>
          </p:nvPr>
        </p:nvSpPr>
        <p:spPr/>
        <p:txBody>
          <a:bodyPr/>
          <a:lstStyle/>
          <a:p>
            <a:r>
              <a:rPr lang="en-US" dirty="0"/>
              <a:t>Wrecking ball on a wall</a:t>
            </a:r>
          </a:p>
        </p:txBody>
      </p:sp>
      <p:pic>
        <p:nvPicPr>
          <p:cNvPr id="1026" name="Picture 2">
            <a:extLst>
              <a:ext uri="{FF2B5EF4-FFF2-40B4-BE49-F238E27FC236}">
                <a16:creationId xmlns:a16="http://schemas.microsoft.com/office/drawing/2014/main" id="{E6AEBBFC-DAA6-45D3-8B77-F61AF1C4117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952" y="-539500"/>
            <a:ext cx="19175103" cy="121372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169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A220-1ACC-4683-BB77-300FBFF06C89}"/>
              </a:ext>
            </a:extLst>
          </p:cNvPr>
          <p:cNvSpPr>
            <a:spLocks noGrp="1"/>
          </p:cNvSpPr>
          <p:nvPr>
            <p:ph type="title"/>
          </p:nvPr>
        </p:nvSpPr>
        <p:spPr>
          <a:xfrm>
            <a:off x="5942893" y="222580"/>
            <a:ext cx="12345107" cy="1045718"/>
          </a:xfrm>
        </p:spPr>
        <p:txBody>
          <a:bodyPr>
            <a:normAutofit fontScale="90000"/>
          </a:bodyPr>
          <a:lstStyle/>
          <a:p>
            <a:r>
              <a:rPr lang="en-US" dirty="0"/>
              <a:t>Total Document Accessibility Platform</a:t>
            </a:r>
          </a:p>
        </p:txBody>
      </p:sp>
      <p:grpSp>
        <p:nvGrpSpPr>
          <p:cNvPr id="13" name="Group 12">
            <a:extLst>
              <a:ext uri="{FF2B5EF4-FFF2-40B4-BE49-F238E27FC236}">
                <a16:creationId xmlns:a16="http://schemas.microsoft.com/office/drawing/2014/main" id="{A864E8D5-AA28-4DCA-861B-69010BB9D2F5}"/>
              </a:ext>
              <a:ext uri="{C183D7F6-B498-43B3-948B-1728B52AA6E4}">
                <adec:decorative xmlns:adec="http://schemas.microsoft.com/office/drawing/2017/decorative" val="1"/>
              </a:ext>
            </a:extLst>
          </p:cNvPr>
          <p:cNvGrpSpPr/>
          <p:nvPr/>
        </p:nvGrpSpPr>
        <p:grpSpPr>
          <a:xfrm>
            <a:off x="1320906" y="6920405"/>
            <a:ext cx="7439054" cy="807724"/>
            <a:chOff x="9986412" y="5136237"/>
            <a:chExt cx="7439054" cy="807724"/>
          </a:xfrm>
        </p:grpSpPr>
        <p:grpSp>
          <p:nvGrpSpPr>
            <p:cNvPr id="20" name="Group 19">
              <a:extLst>
                <a:ext uri="{FF2B5EF4-FFF2-40B4-BE49-F238E27FC236}">
                  <a16:creationId xmlns:a16="http://schemas.microsoft.com/office/drawing/2014/main" id="{71483690-8D1F-41E0-876B-4E026F8F5C42}"/>
                </a:ext>
              </a:extLst>
            </p:cNvPr>
            <p:cNvGrpSpPr>
              <a:grpSpLocks noChangeAspect="1"/>
            </p:cNvGrpSpPr>
            <p:nvPr/>
          </p:nvGrpSpPr>
          <p:grpSpPr>
            <a:xfrm>
              <a:off x="9986412" y="5136237"/>
              <a:ext cx="3368156" cy="807724"/>
              <a:chOff x="747112" y="6274842"/>
              <a:chExt cx="5010912" cy="1238478"/>
            </a:xfrm>
          </p:grpSpPr>
          <p:pic>
            <p:nvPicPr>
              <p:cNvPr id="21" name="Picture 20">
                <a:extLst>
                  <a:ext uri="{FF2B5EF4-FFF2-40B4-BE49-F238E27FC236}">
                    <a16:creationId xmlns:a16="http://schemas.microsoft.com/office/drawing/2014/main" id="{65D301F8-D8A5-4308-9D76-D988A526BB0F}"/>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22" name="Rectangle 21">
                <a:extLst>
                  <a:ext uri="{FF2B5EF4-FFF2-40B4-BE49-F238E27FC236}">
                    <a16:creationId xmlns:a16="http://schemas.microsoft.com/office/drawing/2014/main" id="{F2DF218C-1235-4369-984A-1C61733D37E6}"/>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a:extLst>
                <a:ext uri="{FF2B5EF4-FFF2-40B4-BE49-F238E27FC236}">
                  <a16:creationId xmlns:a16="http://schemas.microsoft.com/office/drawing/2014/main" id="{5E5BDE75-195A-4799-96AA-B75AF64A2357}"/>
                </a:ext>
              </a:extLst>
            </p:cNvPr>
            <p:cNvSpPr txBox="1"/>
            <p:nvPr/>
          </p:nvSpPr>
          <p:spPr>
            <a:xfrm>
              <a:off x="13331448" y="5230329"/>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Remediate</a:t>
              </a:r>
            </a:p>
          </p:txBody>
        </p:sp>
      </p:grpSp>
      <p:grpSp>
        <p:nvGrpSpPr>
          <p:cNvPr id="12" name="Group 11">
            <a:extLst>
              <a:ext uri="{FF2B5EF4-FFF2-40B4-BE49-F238E27FC236}">
                <a16:creationId xmlns:a16="http://schemas.microsoft.com/office/drawing/2014/main" id="{5B399C70-1846-4825-9F11-2A0717461C1A}"/>
              </a:ext>
              <a:ext uri="{C183D7F6-B498-43B3-948B-1728B52AA6E4}">
                <adec:decorative xmlns:adec="http://schemas.microsoft.com/office/drawing/2017/decorative" val="1"/>
              </a:ext>
            </a:extLst>
          </p:cNvPr>
          <p:cNvGrpSpPr/>
          <p:nvPr/>
        </p:nvGrpSpPr>
        <p:grpSpPr>
          <a:xfrm>
            <a:off x="1312760" y="6112954"/>
            <a:ext cx="7462174" cy="807724"/>
            <a:chOff x="9961388" y="4328514"/>
            <a:chExt cx="7462174" cy="807724"/>
          </a:xfrm>
        </p:grpSpPr>
        <p:sp>
          <p:nvSpPr>
            <p:cNvPr id="19" name="TextBox 18">
              <a:extLst>
                <a:ext uri="{FF2B5EF4-FFF2-40B4-BE49-F238E27FC236}">
                  <a16:creationId xmlns:a16="http://schemas.microsoft.com/office/drawing/2014/main" id="{9F5806D7-3C0E-4C28-A8F5-4F5EAD32F2E0}"/>
                </a:ext>
              </a:extLst>
            </p:cNvPr>
            <p:cNvSpPr txBox="1"/>
            <p:nvPr/>
          </p:nvSpPr>
          <p:spPr>
            <a:xfrm>
              <a:off x="13329544" y="4426587"/>
              <a:ext cx="4094018" cy="477054"/>
            </a:xfrm>
            <a:prstGeom prst="rect">
              <a:avLst/>
            </a:prstGeom>
            <a:noFill/>
          </p:spPr>
          <p:txBody>
            <a:bodyPr wrap="square" rtlCol="0">
              <a:spAutoFit/>
            </a:bodyPr>
            <a:lstStyle>
              <a:defPPr>
                <a:defRPr lang="id-ID"/>
              </a:defPPr>
              <a:lvl1pPr>
                <a:defRPr sz="2500" b="1">
                  <a:solidFill>
                    <a:srgbClr val="586186"/>
                  </a:solidFill>
                  <a:latin typeface="Segoe UI" panose="020B0502040204020203" pitchFamily="34" charset="0"/>
                  <a:ea typeface="Segoe UI Emoji" panose="020B0502040204020203" pitchFamily="34" charset="0"/>
                  <a:cs typeface="Segoe UI" panose="020B0502040204020203" pitchFamily="34" charset="0"/>
                </a:defRPr>
              </a:lvl1pPr>
            </a:lstStyle>
            <a:p>
              <a:r>
                <a:rPr lang="en-US" dirty="0" err="1"/>
                <a:t>SiteScan</a:t>
              </a:r>
              <a:endParaRPr lang="en-US" dirty="0"/>
            </a:p>
          </p:txBody>
        </p:sp>
        <p:grpSp>
          <p:nvGrpSpPr>
            <p:cNvPr id="53" name="Group 52">
              <a:extLst>
                <a:ext uri="{FF2B5EF4-FFF2-40B4-BE49-F238E27FC236}">
                  <a16:creationId xmlns:a16="http://schemas.microsoft.com/office/drawing/2014/main" id="{F87FDF27-7F7D-49A0-BE76-7D2F71E8A367}"/>
                </a:ext>
              </a:extLst>
            </p:cNvPr>
            <p:cNvGrpSpPr>
              <a:grpSpLocks noChangeAspect="1"/>
            </p:cNvGrpSpPr>
            <p:nvPr/>
          </p:nvGrpSpPr>
          <p:grpSpPr>
            <a:xfrm>
              <a:off x="9961388" y="4328514"/>
              <a:ext cx="3368156" cy="807724"/>
              <a:chOff x="747112" y="6274842"/>
              <a:chExt cx="5010912" cy="1238478"/>
            </a:xfrm>
          </p:grpSpPr>
          <p:pic>
            <p:nvPicPr>
              <p:cNvPr id="54" name="Picture 53">
                <a:extLst>
                  <a:ext uri="{FF2B5EF4-FFF2-40B4-BE49-F238E27FC236}">
                    <a16:creationId xmlns:a16="http://schemas.microsoft.com/office/drawing/2014/main" id="{4E130F5E-904E-46C9-B8AA-49C1BD0221D9}"/>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55" name="Rectangle 54">
                <a:extLst>
                  <a:ext uri="{FF2B5EF4-FFF2-40B4-BE49-F238E27FC236}">
                    <a16:creationId xmlns:a16="http://schemas.microsoft.com/office/drawing/2014/main" id="{01C76424-90FE-47E1-AB97-CBF065C3AA84}"/>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 name="Group 9">
            <a:extLst>
              <a:ext uri="{FF2B5EF4-FFF2-40B4-BE49-F238E27FC236}">
                <a16:creationId xmlns:a16="http://schemas.microsoft.com/office/drawing/2014/main" id="{A2FF1F25-6F3B-4BF8-AE57-CE2292BFE2D6}"/>
              </a:ext>
              <a:ext uri="{C183D7F6-B498-43B3-948B-1728B52AA6E4}">
                <adec:decorative xmlns:adec="http://schemas.microsoft.com/office/drawing/2017/decorative" val="1"/>
              </a:ext>
            </a:extLst>
          </p:cNvPr>
          <p:cNvGrpSpPr/>
          <p:nvPr/>
        </p:nvGrpSpPr>
        <p:grpSpPr>
          <a:xfrm>
            <a:off x="1320906" y="3717985"/>
            <a:ext cx="7462174" cy="807724"/>
            <a:chOff x="9937903" y="3581470"/>
            <a:chExt cx="7462174" cy="807724"/>
          </a:xfrm>
        </p:grpSpPr>
        <p:sp>
          <p:nvSpPr>
            <p:cNvPr id="27" name="TextBox 26">
              <a:extLst>
                <a:ext uri="{FF2B5EF4-FFF2-40B4-BE49-F238E27FC236}">
                  <a16:creationId xmlns:a16="http://schemas.microsoft.com/office/drawing/2014/main" id="{58139DD0-428C-4839-9D7B-89130FD9570D}"/>
                </a:ext>
              </a:extLst>
            </p:cNvPr>
            <p:cNvSpPr txBox="1"/>
            <p:nvPr/>
          </p:nvSpPr>
          <p:spPr>
            <a:xfrm>
              <a:off x="13306059" y="3680811"/>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Designer</a:t>
              </a:r>
            </a:p>
          </p:txBody>
        </p:sp>
        <p:grpSp>
          <p:nvGrpSpPr>
            <p:cNvPr id="56" name="Group 55">
              <a:extLst>
                <a:ext uri="{FF2B5EF4-FFF2-40B4-BE49-F238E27FC236}">
                  <a16:creationId xmlns:a16="http://schemas.microsoft.com/office/drawing/2014/main" id="{5499F308-9A9F-48FC-AE75-3329BA993403}"/>
                </a:ext>
              </a:extLst>
            </p:cNvPr>
            <p:cNvGrpSpPr>
              <a:grpSpLocks noChangeAspect="1"/>
            </p:cNvGrpSpPr>
            <p:nvPr/>
          </p:nvGrpSpPr>
          <p:grpSpPr>
            <a:xfrm>
              <a:off x="9937903" y="3581470"/>
              <a:ext cx="3368156" cy="807724"/>
              <a:chOff x="747112" y="6274842"/>
              <a:chExt cx="5010912" cy="1238478"/>
            </a:xfrm>
          </p:grpSpPr>
          <p:pic>
            <p:nvPicPr>
              <p:cNvPr id="57" name="Picture 56">
                <a:extLst>
                  <a:ext uri="{FF2B5EF4-FFF2-40B4-BE49-F238E27FC236}">
                    <a16:creationId xmlns:a16="http://schemas.microsoft.com/office/drawing/2014/main" id="{51A4789B-24C4-499E-AB4E-D12F7A81DEE3}"/>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58" name="Rectangle 57">
                <a:extLst>
                  <a:ext uri="{FF2B5EF4-FFF2-40B4-BE49-F238E27FC236}">
                    <a16:creationId xmlns:a16="http://schemas.microsoft.com/office/drawing/2014/main" id="{45C91245-00B0-4F41-85B3-4CCA51FA36B9}"/>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18F8FCF7-E013-42A5-8853-8C7FB05AE975}"/>
              </a:ext>
              <a:ext uri="{C183D7F6-B498-43B3-948B-1728B52AA6E4}">
                <adec:decorative xmlns:adec="http://schemas.microsoft.com/office/drawing/2017/decorative" val="1"/>
              </a:ext>
            </a:extLst>
          </p:cNvPr>
          <p:cNvGrpSpPr/>
          <p:nvPr/>
        </p:nvGrpSpPr>
        <p:grpSpPr>
          <a:xfrm>
            <a:off x="1320906" y="1326682"/>
            <a:ext cx="7454028" cy="807724"/>
            <a:chOff x="3482224" y="3550929"/>
            <a:chExt cx="7454028" cy="807724"/>
          </a:xfrm>
        </p:grpSpPr>
        <p:sp>
          <p:nvSpPr>
            <p:cNvPr id="11" name="TextBox 10">
              <a:extLst>
                <a:ext uri="{FF2B5EF4-FFF2-40B4-BE49-F238E27FC236}">
                  <a16:creationId xmlns:a16="http://schemas.microsoft.com/office/drawing/2014/main" id="{227A5969-F19F-43D8-AAAE-D41EF2DEE371}"/>
                </a:ext>
              </a:extLst>
            </p:cNvPr>
            <p:cNvSpPr txBox="1"/>
            <p:nvPr/>
          </p:nvSpPr>
          <p:spPr>
            <a:xfrm>
              <a:off x="6842234" y="3645896"/>
              <a:ext cx="4094018" cy="477054"/>
            </a:xfrm>
            <a:prstGeom prst="rect">
              <a:avLst/>
            </a:prstGeom>
            <a:noFill/>
          </p:spPr>
          <p:txBody>
            <a:bodyPr wrap="square" rtlCol="0">
              <a:spAutoFit/>
            </a:bodyPr>
            <a:lstStyle>
              <a:defPPr>
                <a:defRPr lang="id-ID"/>
              </a:defPPr>
              <a:lvl1pPr>
                <a:defRPr sz="2500" b="1">
                  <a:solidFill>
                    <a:srgbClr val="586186"/>
                  </a:solidFill>
                  <a:latin typeface="Segoe UI" panose="020B0502040204020203" pitchFamily="34" charset="0"/>
                  <a:ea typeface="Segoe UI Emoji" panose="020B0502040204020203" pitchFamily="34" charset="0"/>
                  <a:cs typeface="Segoe UI" panose="020B0502040204020203" pitchFamily="34" charset="0"/>
                </a:defRPr>
              </a:lvl1pPr>
            </a:lstStyle>
            <a:p>
              <a:r>
                <a:rPr lang="en-US" dirty="0"/>
                <a:t>Transactional</a:t>
              </a:r>
            </a:p>
          </p:txBody>
        </p:sp>
        <p:grpSp>
          <p:nvGrpSpPr>
            <p:cNvPr id="59" name="Group 58">
              <a:extLst>
                <a:ext uri="{FF2B5EF4-FFF2-40B4-BE49-F238E27FC236}">
                  <a16:creationId xmlns:a16="http://schemas.microsoft.com/office/drawing/2014/main" id="{C135416F-C744-4618-9AA5-32F54D33874C}"/>
                </a:ext>
              </a:extLst>
            </p:cNvPr>
            <p:cNvGrpSpPr>
              <a:grpSpLocks noChangeAspect="1"/>
            </p:cNvGrpSpPr>
            <p:nvPr/>
          </p:nvGrpSpPr>
          <p:grpSpPr>
            <a:xfrm>
              <a:off x="3482224" y="3550929"/>
              <a:ext cx="3368156" cy="807724"/>
              <a:chOff x="747112" y="6274842"/>
              <a:chExt cx="5010912" cy="1238478"/>
            </a:xfrm>
          </p:grpSpPr>
          <p:pic>
            <p:nvPicPr>
              <p:cNvPr id="60" name="Picture 59">
                <a:extLst>
                  <a:ext uri="{FF2B5EF4-FFF2-40B4-BE49-F238E27FC236}">
                    <a16:creationId xmlns:a16="http://schemas.microsoft.com/office/drawing/2014/main" id="{BD0F0B70-7A22-42B1-8554-CCAA2FAD36EE}"/>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61" name="Rectangle 60">
                <a:extLst>
                  <a:ext uri="{FF2B5EF4-FFF2-40B4-BE49-F238E27FC236}">
                    <a16:creationId xmlns:a16="http://schemas.microsoft.com/office/drawing/2014/main" id="{80253844-4606-448D-8040-D50D494EB7A6}"/>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5" name="Group 4">
            <a:extLst>
              <a:ext uri="{FF2B5EF4-FFF2-40B4-BE49-F238E27FC236}">
                <a16:creationId xmlns:a16="http://schemas.microsoft.com/office/drawing/2014/main" id="{1F998236-F4FE-431B-BB3C-44D1AA84E0B1}"/>
              </a:ext>
              <a:ext uri="{C183D7F6-B498-43B3-948B-1728B52AA6E4}">
                <adec:decorative xmlns:adec="http://schemas.microsoft.com/office/drawing/2017/decorative" val="1"/>
              </a:ext>
            </a:extLst>
          </p:cNvPr>
          <p:cNvGrpSpPr/>
          <p:nvPr/>
        </p:nvGrpSpPr>
        <p:grpSpPr>
          <a:xfrm>
            <a:off x="1320906" y="2134646"/>
            <a:ext cx="7454028" cy="807724"/>
            <a:chOff x="3490370" y="4343583"/>
            <a:chExt cx="7454028" cy="807724"/>
          </a:xfrm>
        </p:grpSpPr>
        <p:sp>
          <p:nvSpPr>
            <p:cNvPr id="7" name="TextBox 6">
              <a:extLst>
                <a:ext uri="{FF2B5EF4-FFF2-40B4-BE49-F238E27FC236}">
                  <a16:creationId xmlns:a16="http://schemas.microsoft.com/office/drawing/2014/main" id="{967F8350-DC06-45FD-A66B-A1768F20CAFA}"/>
                </a:ext>
              </a:extLst>
            </p:cNvPr>
            <p:cNvSpPr txBox="1"/>
            <p:nvPr/>
          </p:nvSpPr>
          <p:spPr>
            <a:xfrm>
              <a:off x="6850380" y="4442443"/>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Publisher</a:t>
              </a:r>
            </a:p>
          </p:txBody>
        </p:sp>
        <p:grpSp>
          <p:nvGrpSpPr>
            <p:cNvPr id="62" name="Group 61">
              <a:extLst>
                <a:ext uri="{FF2B5EF4-FFF2-40B4-BE49-F238E27FC236}">
                  <a16:creationId xmlns:a16="http://schemas.microsoft.com/office/drawing/2014/main" id="{116B873C-C364-4B0A-A713-4F506A8275BB}"/>
                </a:ext>
              </a:extLst>
            </p:cNvPr>
            <p:cNvGrpSpPr>
              <a:grpSpLocks noChangeAspect="1"/>
            </p:cNvGrpSpPr>
            <p:nvPr/>
          </p:nvGrpSpPr>
          <p:grpSpPr>
            <a:xfrm>
              <a:off x="3490370" y="4343583"/>
              <a:ext cx="3368156" cy="807724"/>
              <a:chOff x="747112" y="6274842"/>
              <a:chExt cx="5010912" cy="1238478"/>
            </a:xfrm>
          </p:grpSpPr>
          <p:pic>
            <p:nvPicPr>
              <p:cNvPr id="63" name="Picture 62">
                <a:extLst>
                  <a:ext uri="{FF2B5EF4-FFF2-40B4-BE49-F238E27FC236}">
                    <a16:creationId xmlns:a16="http://schemas.microsoft.com/office/drawing/2014/main" id="{7CA6067F-FCCC-42DF-9C67-D2C57DE3F878}"/>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64" name="Rectangle 63">
                <a:extLst>
                  <a:ext uri="{FF2B5EF4-FFF2-40B4-BE49-F238E27FC236}">
                    <a16:creationId xmlns:a16="http://schemas.microsoft.com/office/drawing/2014/main" id="{2EE919C8-8219-41FC-823C-D22461089A34}"/>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 name="Group 5">
            <a:extLst>
              <a:ext uri="{FF2B5EF4-FFF2-40B4-BE49-F238E27FC236}">
                <a16:creationId xmlns:a16="http://schemas.microsoft.com/office/drawing/2014/main" id="{E34088AF-04AF-43D8-92C0-0068BA100ADA}"/>
              </a:ext>
              <a:ext uri="{C183D7F6-B498-43B3-948B-1728B52AA6E4}">
                <adec:decorative xmlns:adec="http://schemas.microsoft.com/office/drawing/2017/decorative" val="1"/>
              </a:ext>
            </a:extLst>
          </p:cNvPr>
          <p:cNvGrpSpPr/>
          <p:nvPr/>
        </p:nvGrpSpPr>
        <p:grpSpPr>
          <a:xfrm>
            <a:off x="1312760" y="5337890"/>
            <a:ext cx="7454028" cy="807724"/>
            <a:chOff x="3490370" y="5136237"/>
            <a:chExt cx="7454028" cy="807724"/>
          </a:xfrm>
        </p:grpSpPr>
        <p:sp>
          <p:nvSpPr>
            <p:cNvPr id="15" name="TextBox 14">
              <a:extLst>
                <a:ext uri="{FF2B5EF4-FFF2-40B4-BE49-F238E27FC236}">
                  <a16:creationId xmlns:a16="http://schemas.microsoft.com/office/drawing/2014/main" id="{57C1D129-23A2-4827-9F4B-9375FD76A022}"/>
                </a:ext>
              </a:extLst>
            </p:cNvPr>
            <p:cNvSpPr txBox="1"/>
            <p:nvPr/>
          </p:nvSpPr>
          <p:spPr>
            <a:xfrm>
              <a:off x="6850380" y="5228670"/>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Validator</a:t>
              </a:r>
            </a:p>
          </p:txBody>
        </p:sp>
        <p:grpSp>
          <p:nvGrpSpPr>
            <p:cNvPr id="65" name="Group 64">
              <a:extLst>
                <a:ext uri="{FF2B5EF4-FFF2-40B4-BE49-F238E27FC236}">
                  <a16:creationId xmlns:a16="http://schemas.microsoft.com/office/drawing/2014/main" id="{A960EEB5-ACC7-43F6-9FBD-B5469BC76004}"/>
                </a:ext>
              </a:extLst>
            </p:cNvPr>
            <p:cNvGrpSpPr>
              <a:grpSpLocks noChangeAspect="1"/>
            </p:cNvGrpSpPr>
            <p:nvPr/>
          </p:nvGrpSpPr>
          <p:grpSpPr>
            <a:xfrm>
              <a:off x="3490370" y="5136237"/>
              <a:ext cx="3368156" cy="807724"/>
              <a:chOff x="747112" y="6274842"/>
              <a:chExt cx="5010912" cy="1238478"/>
            </a:xfrm>
          </p:grpSpPr>
          <p:pic>
            <p:nvPicPr>
              <p:cNvPr id="66" name="Picture 65">
                <a:extLst>
                  <a:ext uri="{FF2B5EF4-FFF2-40B4-BE49-F238E27FC236}">
                    <a16:creationId xmlns:a16="http://schemas.microsoft.com/office/drawing/2014/main" id="{5C403D71-62B3-4513-83F9-7331BC08396A}"/>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67" name="Rectangle 66">
                <a:extLst>
                  <a:ext uri="{FF2B5EF4-FFF2-40B4-BE49-F238E27FC236}">
                    <a16:creationId xmlns:a16="http://schemas.microsoft.com/office/drawing/2014/main" id="{70BFC693-6901-4D0B-8C0D-26FFF62743E9}"/>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 name="Group 7">
            <a:extLst>
              <a:ext uri="{FF2B5EF4-FFF2-40B4-BE49-F238E27FC236}">
                <a16:creationId xmlns:a16="http://schemas.microsoft.com/office/drawing/2014/main" id="{D1ACC1F1-6E08-48F3-975E-1DBDBE5BDC2D}"/>
              </a:ext>
              <a:ext uri="{C183D7F6-B498-43B3-948B-1728B52AA6E4}">
                <adec:decorative xmlns:adec="http://schemas.microsoft.com/office/drawing/2017/decorative" val="1"/>
              </a:ext>
            </a:extLst>
          </p:cNvPr>
          <p:cNvGrpSpPr/>
          <p:nvPr/>
        </p:nvGrpSpPr>
        <p:grpSpPr>
          <a:xfrm>
            <a:off x="1320906" y="8476980"/>
            <a:ext cx="7462174" cy="807724"/>
            <a:chOff x="3490370" y="5928891"/>
            <a:chExt cx="7462174" cy="807724"/>
          </a:xfrm>
        </p:grpSpPr>
        <p:grpSp>
          <p:nvGrpSpPr>
            <p:cNvPr id="38" name="Group 37">
              <a:extLst>
                <a:ext uri="{FF2B5EF4-FFF2-40B4-BE49-F238E27FC236}">
                  <a16:creationId xmlns:a16="http://schemas.microsoft.com/office/drawing/2014/main" id="{93DEFCD3-075B-4366-B33F-D581AE534EB7}"/>
                </a:ext>
              </a:extLst>
            </p:cNvPr>
            <p:cNvGrpSpPr>
              <a:grpSpLocks noChangeAspect="1"/>
            </p:cNvGrpSpPr>
            <p:nvPr/>
          </p:nvGrpSpPr>
          <p:grpSpPr>
            <a:xfrm>
              <a:off x="3490370" y="5928891"/>
              <a:ext cx="3368156" cy="807724"/>
              <a:chOff x="747112" y="6274842"/>
              <a:chExt cx="5010912" cy="1238478"/>
            </a:xfrm>
          </p:grpSpPr>
          <p:pic>
            <p:nvPicPr>
              <p:cNvPr id="39" name="Picture 38">
                <a:extLst>
                  <a:ext uri="{FF2B5EF4-FFF2-40B4-BE49-F238E27FC236}">
                    <a16:creationId xmlns:a16="http://schemas.microsoft.com/office/drawing/2014/main" id="{8F18B593-A022-4BC3-B133-2B2C6F59E2BB}"/>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40" name="Rectangle 39">
                <a:extLst>
                  <a:ext uri="{FF2B5EF4-FFF2-40B4-BE49-F238E27FC236}">
                    <a16:creationId xmlns:a16="http://schemas.microsoft.com/office/drawing/2014/main" id="{FBC557EC-43C2-4A2F-A93D-A9E4DFF1A7DE}"/>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8" name="TextBox 67">
              <a:extLst>
                <a:ext uri="{FF2B5EF4-FFF2-40B4-BE49-F238E27FC236}">
                  <a16:creationId xmlns:a16="http://schemas.microsoft.com/office/drawing/2014/main" id="{C25316D3-CA19-4092-B1DA-2FE53B76D586}"/>
                </a:ext>
              </a:extLst>
            </p:cNvPr>
            <p:cNvSpPr txBox="1"/>
            <p:nvPr/>
          </p:nvSpPr>
          <p:spPr>
            <a:xfrm>
              <a:off x="6858526" y="6021450"/>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Dashboard</a:t>
              </a:r>
            </a:p>
          </p:txBody>
        </p:sp>
      </p:grpSp>
      <p:grpSp>
        <p:nvGrpSpPr>
          <p:cNvPr id="9" name="Group 8">
            <a:extLst>
              <a:ext uri="{FF2B5EF4-FFF2-40B4-BE49-F238E27FC236}">
                <a16:creationId xmlns:a16="http://schemas.microsoft.com/office/drawing/2014/main" id="{DFD5DDAA-8FB9-4FEF-8B49-BDD2CF440BA5}"/>
              </a:ext>
              <a:ext uri="{C183D7F6-B498-43B3-948B-1728B52AA6E4}">
                <adec:decorative xmlns:adec="http://schemas.microsoft.com/office/drawing/2017/decorative" val="1"/>
              </a:ext>
            </a:extLst>
          </p:cNvPr>
          <p:cNvGrpSpPr/>
          <p:nvPr/>
        </p:nvGrpSpPr>
        <p:grpSpPr>
          <a:xfrm>
            <a:off x="1320906" y="7698829"/>
            <a:ext cx="7462174" cy="807724"/>
            <a:chOff x="3482224" y="6717833"/>
            <a:chExt cx="7462174" cy="807724"/>
          </a:xfrm>
        </p:grpSpPr>
        <p:grpSp>
          <p:nvGrpSpPr>
            <p:cNvPr id="41" name="Group 40">
              <a:extLst>
                <a:ext uri="{FF2B5EF4-FFF2-40B4-BE49-F238E27FC236}">
                  <a16:creationId xmlns:a16="http://schemas.microsoft.com/office/drawing/2014/main" id="{B6BD3BE2-DAFA-4465-9FB3-D9E666B04EBF}"/>
                </a:ext>
              </a:extLst>
            </p:cNvPr>
            <p:cNvGrpSpPr>
              <a:grpSpLocks noChangeAspect="1"/>
            </p:cNvGrpSpPr>
            <p:nvPr/>
          </p:nvGrpSpPr>
          <p:grpSpPr>
            <a:xfrm>
              <a:off x="3482224" y="6717833"/>
              <a:ext cx="3368156" cy="807724"/>
              <a:chOff x="747112" y="6274842"/>
              <a:chExt cx="5010912" cy="1238478"/>
            </a:xfrm>
          </p:grpSpPr>
          <p:pic>
            <p:nvPicPr>
              <p:cNvPr id="42" name="Picture 41">
                <a:extLst>
                  <a:ext uri="{FF2B5EF4-FFF2-40B4-BE49-F238E27FC236}">
                    <a16:creationId xmlns:a16="http://schemas.microsoft.com/office/drawing/2014/main" id="{142B00CE-B49F-4F2C-AEBA-9BDA5A944E7E}"/>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43" name="Rectangle 42">
                <a:extLst>
                  <a:ext uri="{FF2B5EF4-FFF2-40B4-BE49-F238E27FC236}">
                    <a16:creationId xmlns:a16="http://schemas.microsoft.com/office/drawing/2014/main" id="{D7D6BB64-239A-4628-965B-8725B5798611}"/>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9" name="TextBox 68">
              <a:extLst>
                <a:ext uri="{FF2B5EF4-FFF2-40B4-BE49-F238E27FC236}">
                  <a16:creationId xmlns:a16="http://schemas.microsoft.com/office/drawing/2014/main" id="{6E8FCA1F-2D5B-4CE5-864F-34E09FCAEAA3}"/>
                </a:ext>
              </a:extLst>
            </p:cNvPr>
            <p:cNvSpPr txBox="1"/>
            <p:nvPr/>
          </p:nvSpPr>
          <p:spPr>
            <a:xfrm>
              <a:off x="6850380" y="6814104"/>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Assessment</a:t>
              </a:r>
            </a:p>
          </p:txBody>
        </p:sp>
      </p:grpSp>
      <p:grpSp>
        <p:nvGrpSpPr>
          <p:cNvPr id="14" name="Group 13">
            <a:extLst>
              <a:ext uri="{FF2B5EF4-FFF2-40B4-BE49-F238E27FC236}">
                <a16:creationId xmlns:a16="http://schemas.microsoft.com/office/drawing/2014/main" id="{3C68086A-5402-4230-8B65-DEA05B65B2BE}"/>
              </a:ext>
              <a:ext uri="{C183D7F6-B498-43B3-948B-1728B52AA6E4}">
                <adec:decorative xmlns:adec="http://schemas.microsoft.com/office/drawing/2017/decorative" val="1"/>
              </a:ext>
            </a:extLst>
          </p:cNvPr>
          <p:cNvGrpSpPr/>
          <p:nvPr/>
        </p:nvGrpSpPr>
        <p:grpSpPr>
          <a:xfrm>
            <a:off x="1320906" y="4526193"/>
            <a:ext cx="7437150" cy="807724"/>
            <a:chOff x="9986412" y="5928543"/>
            <a:chExt cx="7437150" cy="807724"/>
          </a:xfrm>
        </p:grpSpPr>
        <p:grpSp>
          <p:nvGrpSpPr>
            <p:cNvPr id="44" name="Group 43">
              <a:extLst>
                <a:ext uri="{FF2B5EF4-FFF2-40B4-BE49-F238E27FC236}">
                  <a16:creationId xmlns:a16="http://schemas.microsoft.com/office/drawing/2014/main" id="{84393B70-4DC7-4379-A264-194E779F1A0E}"/>
                </a:ext>
              </a:extLst>
            </p:cNvPr>
            <p:cNvGrpSpPr>
              <a:grpSpLocks noChangeAspect="1"/>
            </p:cNvGrpSpPr>
            <p:nvPr/>
          </p:nvGrpSpPr>
          <p:grpSpPr>
            <a:xfrm>
              <a:off x="9986412" y="5928543"/>
              <a:ext cx="3368156" cy="807724"/>
              <a:chOff x="747112" y="6274842"/>
              <a:chExt cx="5010912" cy="1238478"/>
            </a:xfrm>
          </p:grpSpPr>
          <p:pic>
            <p:nvPicPr>
              <p:cNvPr id="45" name="Picture 44">
                <a:extLst>
                  <a:ext uri="{FF2B5EF4-FFF2-40B4-BE49-F238E27FC236}">
                    <a16:creationId xmlns:a16="http://schemas.microsoft.com/office/drawing/2014/main" id="{5FC9F92C-A94A-4237-A7FE-3E3393C619DB}"/>
                  </a:ext>
                </a:extLst>
              </p:cNvPr>
              <p:cNvPicPr>
                <a:picLocks noChangeAspect="1"/>
              </p:cNvPicPr>
              <p:nvPr/>
            </p:nvPicPr>
            <p:blipFill>
              <a:blip r:embed="rId3"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47112" y="6274842"/>
                <a:ext cx="5010912" cy="1193552"/>
              </a:xfrm>
              <a:prstGeom prst="rect">
                <a:avLst/>
              </a:prstGeom>
            </p:spPr>
          </p:pic>
          <p:sp>
            <p:nvSpPr>
              <p:cNvPr id="46" name="Rectangle 45">
                <a:extLst>
                  <a:ext uri="{FF2B5EF4-FFF2-40B4-BE49-F238E27FC236}">
                    <a16:creationId xmlns:a16="http://schemas.microsoft.com/office/drawing/2014/main" id="{6DDFBE7F-87FB-4364-9489-31527B585EB5}"/>
                  </a:ext>
                </a:extLst>
              </p:cNvPr>
              <p:cNvSpPr/>
              <p:nvPr/>
            </p:nvSpPr>
            <p:spPr>
              <a:xfrm>
                <a:off x="2270760" y="7056120"/>
                <a:ext cx="307848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a:extLst>
                <a:ext uri="{FF2B5EF4-FFF2-40B4-BE49-F238E27FC236}">
                  <a16:creationId xmlns:a16="http://schemas.microsoft.com/office/drawing/2014/main" id="{649E52D9-23E2-47BB-A0DF-5F2D7589F497}"/>
                </a:ext>
              </a:extLst>
            </p:cNvPr>
            <p:cNvSpPr txBox="1"/>
            <p:nvPr/>
          </p:nvSpPr>
          <p:spPr>
            <a:xfrm>
              <a:off x="13329544" y="6018330"/>
              <a:ext cx="4094018" cy="477054"/>
            </a:xfrm>
            <a:prstGeom prst="rect">
              <a:avLst/>
            </a:prstGeom>
            <a:noFill/>
          </p:spPr>
          <p:txBody>
            <a:bodyPr wrap="square" rtlCol="0">
              <a:spAutoFit/>
            </a:bodyPr>
            <a:lstStyle/>
            <a:p>
              <a:r>
                <a:rPr lang="en-US" sz="2500" b="1" dirty="0">
                  <a:solidFill>
                    <a:srgbClr val="586186"/>
                  </a:solidFill>
                  <a:latin typeface="Segoe UI" panose="020B0502040204020203" pitchFamily="34" charset="0"/>
                  <a:ea typeface="Segoe UI Emoji" panose="020B0502040204020203" pitchFamily="34" charset="0"/>
                  <a:cs typeface="Segoe UI" panose="020B0502040204020203" pitchFamily="34" charset="0"/>
                </a:rPr>
                <a:t>Gateway</a:t>
              </a:r>
            </a:p>
          </p:txBody>
        </p:sp>
      </p:grpSp>
      <p:pic>
        <p:nvPicPr>
          <p:cNvPr id="72" name="Picture 71">
            <a:extLst>
              <a:ext uri="{FF2B5EF4-FFF2-40B4-BE49-F238E27FC236}">
                <a16:creationId xmlns:a16="http://schemas.microsoft.com/office/drawing/2014/main" id="{1DBD4136-FA63-419C-9AD6-D7473E31F70B}"/>
              </a:ext>
              <a:ext uri="{C183D7F6-B498-43B3-948B-1728B52AA6E4}">
                <adec:decorative xmlns:adec="http://schemas.microsoft.com/office/drawing/2017/decorative" val="1"/>
              </a:ext>
            </a:extLst>
          </p:cNvPr>
          <p:cNvPicPr>
            <a:picLocks noChangeAspect="1"/>
          </p:cNvPicPr>
          <p:nvPr/>
        </p:nvPicPr>
        <p:blipFill>
          <a:blip r:embed="rId4">
            <a:clrChange>
              <a:clrFrom>
                <a:srgbClr val="FFFFFF"/>
              </a:clrFrom>
              <a:clrTo>
                <a:srgbClr val="FFFFFF">
                  <a:alpha val="0"/>
                </a:srgbClr>
              </a:clrTo>
            </a:clrChange>
            <a:duotone>
              <a:prstClr val="black"/>
              <a:schemeClr val="accent1">
                <a:tint val="45000"/>
                <a:satMod val="400000"/>
              </a:schemeClr>
            </a:duotone>
          </a:blip>
          <a:stretch>
            <a:fillRect/>
          </a:stretch>
        </p:blipFill>
        <p:spPr>
          <a:xfrm>
            <a:off x="1257300" y="2823712"/>
            <a:ext cx="4278496" cy="792780"/>
          </a:xfrm>
          <a:prstGeom prst="rect">
            <a:avLst/>
          </a:prstGeom>
        </p:spPr>
      </p:pic>
      <p:sp>
        <p:nvSpPr>
          <p:cNvPr id="17" name="TextBox 16">
            <a:extLst>
              <a:ext uri="{FF2B5EF4-FFF2-40B4-BE49-F238E27FC236}">
                <a16:creationId xmlns:a16="http://schemas.microsoft.com/office/drawing/2014/main" id="{308C5C68-75D6-42FF-9781-A44B1346CE04}"/>
              </a:ext>
            </a:extLst>
          </p:cNvPr>
          <p:cNvSpPr txBox="1"/>
          <p:nvPr/>
        </p:nvSpPr>
        <p:spPr>
          <a:xfrm>
            <a:off x="8099933" y="1427828"/>
            <a:ext cx="9304546" cy="7694414"/>
          </a:xfrm>
          <a:prstGeom prst="rect">
            <a:avLst/>
          </a:prstGeom>
          <a:noFill/>
        </p:spPr>
        <p:txBody>
          <a:bodyPr wrap="square" rtlCol="0">
            <a:spAutoFit/>
          </a:bodyPr>
          <a:lstStyle/>
          <a:p>
            <a:r>
              <a:rPr lang="en-US" sz="2600" dirty="0">
                <a:solidFill>
                  <a:srgbClr val="25408F"/>
                </a:solidFill>
              </a:rPr>
              <a:t>Automatic tagging of high-volume transactional documents</a:t>
            </a:r>
          </a:p>
          <a:p>
            <a:endParaRPr lang="en-US" sz="2600" dirty="0">
              <a:solidFill>
                <a:srgbClr val="25408F"/>
              </a:solidFill>
            </a:endParaRPr>
          </a:p>
          <a:p>
            <a:r>
              <a:rPr lang="en-US" sz="2600" dirty="0">
                <a:solidFill>
                  <a:srgbClr val="25408F"/>
                </a:solidFill>
              </a:rPr>
              <a:t>Automatic tagging of static documents</a:t>
            </a:r>
          </a:p>
          <a:p>
            <a:endParaRPr lang="en-US" sz="2600" dirty="0">
              <a:solidFill>
                <a:srgbClr val="25408F"/>
              </a:solidFill>
            </a:endParaRPr>
          </a:p>
          <a:p>
            <a:r>
              <a:rPr lang="en-US" sz="2600" dirty="0">
                <a:solidFill>
                  <a:srgbClr val="25408F"/>
                </a:solidFill>
              </a:rPr>
              <a:t>Fast, cost-effective automated self-service document remediation</a:t>
            </a:r>
          </a:p>
          <a:p>
            <a:endParaRPr lang="en-US" sz="2600" dirty="0">
              <a:solidFill>
                <a:srgbClr val="25408F"/>
              </a:solidFill>
            </a:endParaRPr>
          </a:p>
          <a:p>
            <a:r>
              <a:rPr lang="en-US" sz="2600" dirty="0">
                <a:solidFill>
                  <a:srgbClr val="25408F"/>
                </a:solidFill>
              </a:rPr>
              <a:t>Designer for configuring transactional tagging rules</a:t>
            </a:r>
          </a:p>
          <a:p>
            <a:endParaRPr lang="en-US" sz="2600" dirty="0">
              <a:solidFill>
                <a:srgbClr val="25408F"/>
              </a:solidFill>
            </a:endParaRPr>
          </a:p>
          <a:p>
            <a:r>
              <a:rPr lang="en-US" sz="2600" dirty="0">
                <a:solidFill>
                  <a:srgbClr val="25408F"/>
                </a:solidFill>
              </a:rPr>
              <a:t>Connectors for ECM and Content Services platforms</a:t>
            </a:r>
          </a:p>
          <a:p>
            <a:endParaRPr lang="en-US" sz="2600" dirty="0">
              <a:solidFill>
                <a:srgbClr val="25408F"/>
              </a:solidFill>
            </a:endParaRPr>
          </a:p>
          <a:p>
            <a:r>
              <a:rPr lang="en-US" sz="2600" dirty="0">
                <a:solidFill>
                  <a:srgbClr val="25408F"/>
                </a:solidFill>
              </a:rPr>
              <a:t>Validate that documents are accessible</a:t>
            </a:r>
          </a:p>
          <a:p>
            <a:endParaRPr lang="en-US" sz="2600" dirty="0">
              <a:solidFill>
                <a:srgbClr val="25408F"/>
              </a:solidFill>
            </a:endParaRPr>
          </a:p>
          <a:p>
            <a:r>
              <a:rPr lang="en-US" sz="2600" dirty="0">
                <a:solidFill>
                  <a:srgbClr val="25408F"/>
                </a:solidFill>
              </a:rPr>
              <a:t>Scope website PDF accessibility state</a:t>
            </a:r>
          </a:p>
          <a:p>
            <a:endParaRPr lang="en-US" sz="2600" dirty="0">
              <a:solidFill>
                <a:srgbClr val="25408F"/>
              </a:solidFill>
            </a:endParaRPr>
          </a:p>
          <a:p>
            <a:r>
              <a:rPr lang="en-US" sz="2600" dirty="0">
                <a:solidFill>
                  <a:srgbClr val="25408F"/>
                </a:solidFill>
              </a:rPr>
              <a:t>Document remediation and QA services</a:t>
            </a:r>
          </a:p>
          <a:p>
            <a:endParaRPr lang="en-US" sz="2600" dirty="0">
              <a:solidFill>
                <a:srgbClr val="25408F"/>
              </a:solidFill>
            </a:endParaRPr>
          </a:p>
          <a:p>
            <a:r>
              <a:rPr lang="en-US" sz="2600" dirty="0">
                <a:solidFill>
                  <a:srgbClr val="25408F"/>
                </a:solidFill>
              </a:rPr>
              <a:t>Assess enterprise document accessibility needs</a:t>
            </a:r>
          </a:p>
          <a:p>
            <a:endParaRPr lang="en-US" sz="2600" dirty="0">
              <a:solidFill>
                <a:srgbClr val="25408F"/>
              </a:solidFill>
            </a:endParaRPr>
          </a:p>
          <a:p>
            <a:r>
              <a:rPr lang="en-US" sz="2600" dirty="0">
                <a:solidFill>
                  <a:srgbClr val="25408F"/>
                </a:solidFill>
              </a:rPr>
              <a:t>Dashboard for managing remediation projects</a:t>
            </a:r>
          </a:p>
        </p:txBody>
      </p:sp>
    </p:spTree>
    <p:extLst>
      <p:ext uri="{BB962C8B-B14F-4D97-AF65-F5344CB8AC3E}">
        <p14:creationId xmlns:p14="http://schemas.microsoft.com/office/powerpoint/2010/main" val="17711609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1E652-9EEE-456E-A316-0B4EC4F39410}"/>
              </a:ext>
            </a:extLst>
          </p:cNvPr>
          <p:cNvSpPr>
            <a:spLocks noGrp="1"/>
          </p:cNvSpPr>
          <p:nvPr>
            <p:ph type="title"/>
          </p:nvPr>
        </p:nvSpPr>
        <p:spPr>
          <a:xfrm>
            <a:off x="8975305" y="18160"/>
            <a:ext cx="9304680" cy="1852770"/>
          </a:xfrm>
        </p:spPr>
        <p:txBody>
          <a:bodyPr>
            <a:noAutofit/>
          </a:bodyPr>
          <a:lstStyle/>
          <a:p>
            <a:r>
              <a:rPr lang="en-US" sz="5400" dirty="0"/>
              <a:t>Total Document Accessibility Solutions</a:t>
            </a:r>
          </a:p>
        </p:txBody>
      </p:sp>
      <p:sp>
        <p:nvSpPr>
          <p:cNvPr id="8" name="Rectangle 7">
            <a:extLst>
              <a:ext uri="{FF2B5EF4-FFF2-40B4-BE49-F238E27FC236}">
                <a16:creationId xmlns:a16="http://schemas.microsoft.com/office/drawing/2014/main" id="{E4A16691-08F7-4B50-8E1E-91D11E72D26C}"/>
              </a:ext>
            </a:extLst>
          </p:cNvPr>
          <p:cNvSpPr/>
          <p:nvPr/>
        </p:nvSpPr>
        <p:spPr>
          <a:xfrm>
            <a:off x="1641284" y="2211592"/>
            <a:ext cx="8589860" cy="6252470"/>
          </a:xfrm>
          <a:prstGeom prst="rect">
            <a:avLst/>
          </a:prstGeom>
        </p:spPr>
        <p:txBody>
          <a:bodyPr wrap="square">
            <a:noAutofit/>
          </a:bodyPr>
          <a:lstStyle/>
          <a:p>
            <a:r>
              <a:rPr lang="en-US" sz="4800" dirty="0">
                <a:solidFill>
                  <a:srgbClr val="25408F"/>
                </a:solidFill>
              </a:rPr>
              <a:t>Transactional Documents</a:t>
            </a:r>
          </a:p>
          <a:p>
            <a:pPr marL="571500" indent="-571500" defTabSz="1371600">
              <a:spcBef>
                <a:spcPct val="20000"/>
              </a:spcBef>
              <a:buFont typeface="Arial" panose="020B0604020202020204" pitchFamily="34" charset="0"/>
              <a:buChar char="•"/>
            </a:pPr>
            <a:r>
              <a:rPr lang="en-US" sz="4000" dirty="0">
                <a:solidFill>
                  <a:srgbClr val="25408F"/>
                </a:solidFill>
              </a:rPr>
              <a:t>Automated conversion</a:t>
            </a:r>
          </a:p>
          <a:p>
            <a:pPr marL="1114425" lvl="1" indent="-428625" defTabSz="1371600">
              <a:spcBef>
                <a:spcPct val="20000"/>
              </a:spcBef>
              <a:buFont typeface="Arial" pitchFamily="34" charset="0"/>
              <a:buChar char="–"/>
            </a:pPr>
            <a:r>
              <a:rPr lang="en-US" sz="3600" dirty="0"/>
              <a:t>Batch and dynamic (archive retrieval)</a:t>
            </a:r>
          </a:p>
          <a:p>
            <a:pPr marL="1114425" lvl="1" indent="-428625" defTabSz="1371600">
              <a:spcBef>
                <a:spcPct val="20000"/>
              </a:spcBef>
              <a:buFont typeface="Arial" pitchFamily="34" charset="0"/>
              <a:buChar char="–"/>
            </a:pPr>
            <a:r>
              <a:rPr lang="en-US" sz="3600" dirty="0"/>
              <a:t>GUI automated designer</a:t>
            </a:r>
          </a:p>
          <a:p>
            <a:pPr marL="571500" indent="-571500" defTabSz="1371600">
              <a:spcBef>
                <a:spcPct val="20000"/>
              </a:spcBef>
              <a:buFont typeface="Arial" panose="020B0604020202020204" pitchFamily="34" charset="0"/>
              <a:buChar char="•"/>
            </a:pPr>
            <a:r>
              <a:rPr lang="en-US" sz="4000" dirty="0">
                <a:solidFill>
                  <a:srgbClr val="25408F"/>
                </a:solidFill>
              </a:rPr>
              <a:t>Outsourced Accessibility Services</a:t>
            </a:r>
          </a:p>
          <a:p>
            <a:pPr marL="1114425" lvl="1" indent="-428625" defTabSz="1371600">
              <a:spcBef>
                <a:spcPct val="20000"/>
              </a:spcBef>
              <a:buFont typeface="Arial" pitchFamily="34" charset="0"/>
              <a:buChar char="–"/>
            </a:pPr>
            <a:r>
              <a:rPr lang="en-US" sz="3600" dirty="0"/>
              <a:t>Document remediation</a:t>
            </a:r>
          </a:p>
          <a:p>
            <a:pPr marL="1114425" lvl="1" indent="-428625" defTabSz="1371600">
              <a:spcBef>
                <a:spcPct val="20000"/>
              </a:spcBef>
              <a:buFont typeface="Arial" pitchFamily="34" charset="0"/>
              <a:buChar char="–"/>
            </a:pPr>
            <a:r>
              <a:rPr lang="en-US" sz="3600" dirty="0"/>
              <a:t>Braille, Large Print, eText, Audio, Accessible PDF</a:t>
            </a:r>
          </a:p>
          <a:p>
            <a:pPr marL="1114425" lvl="1" indent="-428625" defTabSz="1371600">
              <a:spcBef>
                <a:spcPct val="20000"/>
              </a:spcBef>
              <a:buFont typeface="Arial" pitchFamily="34" charset="0"/>
              <a:buChar char="–"/>
            </a:pPr>
            <a:r>
              <a:rPr lang="en-US" sz="3600" dirty="0"/>
              <a:t>Creation and mailing services</a:t>
            </a:r>
          </a:p>
        </p:txBody>
      </p:sp>
      <p:grpSp>
        <p:nvGrpSpPr>
          <p:cNvPr id="4" name="Group 3" descr="Bank statement, cell phone bill, utility bill">
            <a:extLst>
              <a:ext uri="{FF2B5EF4-FFF2-40B4-BE49-F238E27FC236}">
                <a16:creationId xmlns:a16="http://schemas.microsoft.com/office/drawing/2014/main" id="{3023BE83-D9C1-446F-81C4-500F41F4472D}"/>
              </a:ext>
            </a:extLst>
          </p:cNvPr>
          <p:cNvGrpSpPr/>
          <p:nvPr/>
        </p:nvGrpSpPr>
        <p:grpSpPr>
          <a:xfrm>
            <a:off x="10077303" y="2587866"/>
            <a:ext cx="8288618" cy="6790459"/>
            <a:chOff x="10077303" y="2587866"/>
            <a:chExt cx="8288618" cy="6790459"/>
          </a:xfrm>
        </p:grpSpPr>
        <p:pic>
          <p:nvPicPr>
            <p:cNvPr id="3" name="Picture 2" descr="Cell phone statement">
              <a:extLst>
                <a:ext uri="{FF2B5EF4-FFF2-40B4-BE49-F238E27FC236}">
                  <a16:creationId xmlns:a16="http://schemas.microsoft.com/office/drawing/2014/main" id="{5C9C1AD2-F24D-46FA-A865-F02B1C11E78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20856829">
              <a:off x="10077303" y="2587866"/>
              <a:ext cx="5464013" cy="4220753"/>
            </a:xfrm>
            <a:prstGeom prst="rect">
              <a:avLst/>
            </a:prstGeom>
            <a:ln>
              <a:solidFill>
                <a:schemeClr val="accent1"/>
              </a:solidFill>
            </a:ln>
          </p:spPr>
        </p:pic>
        <p:pic>
          <p:nvPicPr>
            <p:cNvPr id="11" name="Picture 10" descr="Bank Statement">
              <a:extLst>
                <a:ext uri="{FF2B5EF4-FFF2-40B4-BE49-F238E27FC236}">
                  <a16:creationId xmlns:a16="http://schemas.microsoft.com/office/drawing/2014/main" id="{C8C7E1FC-2F02-4674-A87E-B52095A9A95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47126" y="4005412"/>
              <a:ext cx="3761039" cy="5372913"/>
            </a:xfrm>
            <a:prstGeom prst="rect">
              <a:avLst/>
            </a:prstGeom>
            <a:ln>
              <a:solidFill>
                <a:schemeClr val="accent1"/>
              </a:solidFill>
            </a:ln>
          </p:spPr>
        </p:pic>
        <p:pic>
          <p:nvPicPr>
            <p:cNvPr id="14" name="Picture 13" descr="Utility bill">
              <a:extLst>
                <a:ext uri="{FF2B5EF4-FFF2-40B4-BE49-F238E27FC236}">
                  <a16:creationId xmlns:a16="http://schemas.microsoft.com/office/drawing/2014/main" id="{0638747B-A45F-4F48-9DCD-265E8FAA404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rot="1239722">
              <a:off x="13185495" y="3666823"/>
              <a:ext cx="5180426" cy="3776698"/>
            </a:xfrm>
            <a:prstGeom prst="rect">
              <a:avLst/>
            </a:prstGeom>
            <a:ln>
              <a:solidFill>
                <a:schemeClr val="accent1"/>
              </a:solidFill>
            </a:ln>
          </p:spPr>
        </p:pic>
      </p:grpSp>
    </p:spTree>
    <p:extLst>
      <p:ext uri="{BB962C8B-B14F-4D97-AF65-F5344CB8AC3E}">
        <p14:creationId xmlns:p14="http://schemas.microsoft.com/office/powerpoint/2010/main" val="293263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up)">
                                      <p:cBhvr>
                                        <p:cTn id="10" dur="500"/>
                                        <p:tgtEl>
                                          <p:spTgt spid="8">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Effect transition="in" filter="wipe(up)">
                                      <p:cBhvr>
                                        <p:cTn id="13" dur="500"/>
                                        <p:tgtEl>
                                          <p:spTgt spid="8">
                                            <p:txEl>
                                              <p:pRg st="1" end="1"/>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up)">
                                      <p:cBhvr>
                                        <p:cTn id="16" dur="500"/>
                                        <p:tgtEl>
                                          <p:spTgt spid="8">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up)">
                                      <p:cBhvr>
                                        <p:cTn id="19" dur="500"/>
                                        <p:tgtEl>
                                          <p:spTgt spid="8">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up)">
                                      <p:cBhvr>
                                        <p:cTn id="22" dur="500"/>
                                        <p:tgtEl>
                                          <p:spTgt spid="8">
                                            <p:txEl>
                                              <p:pRg st="4" end="4"/>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wipe(up)">
                                      <p:cBhvr>
                                        <p:cTn id="25" dur="500"/>
                                        <p:tgtEl>
                                          <p:spTgt spid="8">
                                            <p:txEl>
                                              <p:pRg st="5" end="5"/>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wipe(up)">
                                      <p:cBhvr>
                                        <p:cTn id="28" dur="500"/>
                                        <p:tgtEl>
                                          <p:spTgt spid="8">
                                            <p:txEl>
                                              <p:pRg st="6" end="6"/>
                                            </p:txEl>
                                          </p:spTgt>
                                        </p:tgtEl>
                                      </p:cBhvr>
                                    </p:animEffect>
                                  </p:childTnLst>
                                </p:cTn>
                              </p:par>
                              <p:par>
                                <p:cTn id="29" presetID="22" presetClass="entr" presetSubtype="1" fill="hold" nodeType="with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wipe(up)">
                                      <p:cBhvr>
                                        <p:cTn id="31"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5">
            <a:extLst>
              <a:ext uri="{FF2B5EF4-FFF2-40B4-BE49-F238E27FC236}">
                <a16:creationId xmlns:a16="http://schemas.microsoft.com/office/drawing/2014/main" id="{6AFAFBC9-B973-4C30-A026-4C9E59E6E988}"/>
              </a:ext>
            </a:extLst>
          </p:cNvPr>
          <p:cNvSpPr txBox="1">
            <a:spLocks noGrp="1"/>
          </p:cNvSpPr>
          <p:nvPr>
            <p:ph type="title" idx="4294967295"/>
          </p:nvPr>
        </p:nvSpPr>
        <p:spPr>
          <a:xfrm>
            <a:off x="4400552" y="1808820"/>
            <a:ext cx="9486899" cy="7172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1371600" rtl="0" eaLnBrk="1" fontAlgn="auto" latinLnBrk="0" hangingPunct="1">
              <a:lnSpc>
                <a:spcPct val="80000"/>
              </a:lnSpc>
              <a:spcBef>
                <a:spcPct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panose="020F0502020204030204"/>
                <a:ea typeface="+mj-ea"/>
                <a:cs typeface="+mj-cs"/>
              </a:rPr>
              <a:t>AccessibilityNow Transactional</a:t>
            </a:r>
          </a:p>
        </p:txBody>
      </p:sp>
      <p:sp>
        <p:nvSpPr>
          <p:cNvPr id="4" name="Rectangle 3">
            <a:extLst>
              <a:ext uri="{FF2B5EF4-FFF2-40B4-BE49-F238E27FC236}">
                <a16:creationId xmlns:a16="http://schemas.microsoft.com/office/drawing/2014/main" id="{53544111-7F23-4023-9336-6CC0242AF7C5}"/>
              </a:ext>
            </a:extLst>
          </p:cNvPr>
          <p:cNvSpPr/>
          <p:nvPr/>
        </p:nvSpPr>
        <p:spPr>
          <a:xfrm flipH="1">
            <a:off x="2332815" y="2799754"/>
            <a:ext cx="5582847" cy="1377621"/>
          </a:xfrm>
          <a:prstGeom prst="rect">
            <a:avLst/>
          </a:prstGeom>
        </p:spPr>
        <p:txBody>
          <a:bodyPr wrap="square">
            <a:spAutoFit/>
          </a:bodyPr>
          <a:lstStyle/>
          <a:p>
            <a:pP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Template (rules) based tagging</a:t>
            </a:r>
          </a:p>
        </p:txBody>
      </p:sp>
      <p:sp>
        <p:nvSpPr>
          <p:cNvPr id="6" name="Rectangle 5">
            <a:extLst>
              <a:ext uri="{FF2B5EF4-FFF2-40B4-BE49-F238E27FC236}">
                <a16:creationId xmlns:a16="http://schemas.microsoft.com/office/drawing/2014/main" id="{53544111-7F23-4023-9336-6CC0242AF7C5}"/>
              </a:ext>
            </a:extLst>
          </p:cNvPr>
          <p:cNvSpPr/>
          <p:nvPr/>
        </p:nvSpPr>
        <p:spPr>
          <a:xfrm flipH="1">
            <a:off x="852713" y="5223197"/>
            <a:ext cx="5602518" cy="1377621"/>
          </a:xfrm>
          <a:prstGeom prst="rect">
            <a:avLst/>
          </a:prstGeom>
        </p:spPr>
        <p:txBody>
          <a:bodyPr wrap="square">
            <a:spAutoFit/>
          </a:bodyPr>
          <a:lstStyle/>
          <a:p>
            <a:pP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Hundreds of thousands of pages per second</a:t>
            </a:r>
          </a:p>
        </p:txBody>
      </p:sp>
      <p:pic>
        <p:nvPicPr>
          <p:cNvPr id="3" name="Picture 2" descr="Screenshot of the AccessibilityNow Designer user interface">
            <a:extLst>
              <a:ext uri="{FF2B5EF4-FFF2-40B4-BE49-F238E27FC236}">
                <a16:creationId xmlns:a16="http://schemas.microsoft.com/office/drawing/2014/main" id="{3B4AEA43-EBFA-4D11-A7FD-9F66D47B3F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17581" y="4470348"/>
            <a:ext cx="5252838" cy="2954721"/>
          </a:xfrm>
          <a:prstGeom prst="rect">
            <a:avLst/>
          </a:prstGeom>
          <a:ln>
            <a:solidFill>
              <a:schemeClr val="tx1"/>
            </a:solidFill>
          </a:ln>
        </p:spPr>
      </p:pic>
      <p:sp>
        <p:nvSpPr>
          <p:cNvPr id="8" name="Rectangle 7">
            <a:extLst>
              <a:ext uri="{FF2B5EF4-FFF2-40B4-BE49-F238E27FC236}">
                <a16:creationId xmlns:a16="http://schemas.microsoft.com/office/drawing/2014/main" id="{53544111-7F23-4023-9336-6CC0242AF7C5}"/>
              </a:ext>
            </a:extLst>
          </p:cNvPr>
          <p:cNvSpPr/>
          <p:nvPr/>
        </p:nvSpPr>
        <p:spPr>
          <a:xfrm flipH="1">
            <a:off x="2381801" y="7716188"/>
            <a:ext cx="5602518" cy="1377621"/>
          </a:xfrm>
          <a:prstGeom prst="rect">
            <a:avLst/>
          </a:prstGeom>
        </p:spPr>
        <p:txBody>
          <a:bodyPr wrap="square">
            <a:spAutoFit/>
          </a:bodyPr>
          <a:lstStyle/>
          <a:p>
            <a:pP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On-demand or batch processing</a:t>
            </a:r>
          </a:p>
        </p:txBody>
      </p:sp>
      <p:sp>
        <p:nvSpPr>
          <p:cNvPr id="10" name="Rectangle 9">
            <a:extLst>
              <a:ext uri="{FF2B5EF4-FFF2-40B4-BE49-F238E27FC236}">
                <a16:creationId xmlns:a16="http://schemas.microsoft.com/office/drawing/2014/main" id="{53544111-7F23-4023-9336-6CC0242AF7C5}"/>
              </a:ext>
            </a:extLst>
          </p:cNvPr>
          <p:cNvSpPr/>
          <p:nvPr/>
        </p:nvSpPr>
        <p:spPr>
          <a:xfrm flipH="1">
            <a:off x="10350569" y="2781425"/>
            <a:ext cx="5602518" cy="1377621"/>
          </a:xfrm>
          <a:prstGeom prst="rect">
            <a:avLst/>
          </a:prstGeom>
        </p:spPr>
        <p:txBody>
          <a:bodyPr wrap="square">
            <a:spAutoFit/>
          </a:bodyPr>
          <a:lstStyle/>
          <a:p>
            <a:pPr algn="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Remediate documents at archive ingestion</a:t>
            </a:r>
          </a:p>
        </p:txBody>
      </p:sp>
      <p:sp>
        <p:nvSpPr>
          <p:cNvPr id="12" name="Rectangle 11">
            <a:extLst>
              <a:ext uri="{FF2B5EF4-FFF2-40B4-BE49-F238E27FC236}">
                <a16:creationId xmlns:a16="http://schemas.microsoft.com/office/drawing/2014/main" id="{53544111-7F23-4023-9336-6CC0242AF7C5}"/>
              </a:ext>
            </a:extLst>
          </p:cNvPr>
          <p:cNvSpPr/>
          <p:nvPr/>
        </p:nvSpPr>
        <p:spPr>
          <a:xfrm flipH="1">
            <a:off x="11887200" y="5214986"/>
            <a:ext cx="5602518" cy="1377621"/>
          </a:xfrm>
          <a:prstGeom prst="rect">
            <a:avLst/>
          </a:prstGeom>
        </p:spPr>
        <p:txBody>
          <a:bodyPr wrap="square">
            <a:spAutoFit/>
          </a:bodyPr>
          <a:lstStyle/>
          <a:p>
            <a:pPr algn="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Remediate archived documents on-the-fly</a:t>
            </a:r>
          </a:p>
        </p:txBody>
      </p:sp>
      <p:sp>
        <p:nvSpPr>
          <p:cNvPr id="14" name="Rectangle 13">
            <a:extLst>
              <a:ext uri="{FF2B5EF4-FFF2-40B4-BE49-F238E27FC236}">
                <a16:creationId xmlns:a16="http://schemas.microsoft.com/office/drawing/2014/main" id="{53544111-7F23-4023-9336-6CC0242AF7C5}"/>
              </a:ext>
            </a:extLst>
          </p:cNvPr>
          <p:cNvSpPr/>
          <p:nvPr/>
        </p:nvSpPr>
        <p:spPr>
          <a:xfrm flipH="1">
            <a:off x="9858833" y="7698738"/>
            <a:ext cx="6094254" cy="1377621"/>
          </a:xfrm>
          <a:prstGeom prst="rect">
            <a:avLst/>
          </a:prstGeom>
        </p:spPr>
        <p:txBody>
          <a:bodyPr wrap="square">
            <a:spAutoFit/>
          </a:bodyPr>
          <a:lstStyle/>
          <a:p>
            <a:pPr algn="r" defTabSz="1371600">
              <a:lnSpc>
                <a:spcPct val="120000"/>
              </a:lnSpc>
            </a:pPr>
            <a:r>
              <a:rPr lang="en-US" sz="3600" b="1" dirty="0">
                <a:solidFill>
                  <a:srgbClr val="194792"/>
                </a:solidFill>
                <a:latin typeface="Calibri" panose="020F0502020204030204"/>
                <a:ea typeface="Open Sans" panose="020B0606030504020204" pitchFamily="34" charset="0"/>
                <a:cs typeface="Open Sans" panose="020B0606030504020204" pitchFamily="34" charset="0"/>
              </a:rPr>
              <a:t>Best approach for high volume transactional documents</a:t>
            </a:r>
          </a:p>
        </p:txBody>
      </p:sp>
    </p:spTree>
    <p:extLst>
      <p:ext uri="{BB962C8B-B14F-4D97-AF65-F5344CB8AC3E}">
        <p14:creationId xmlns:p14="http://schemas.microsoft.com/office/powerpoint/2010/main" val="7413726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9B649-67FE-4B73-BD48-B4BF02CF3625}"/>
              </a:ext>
            </a:extLst>
          </p:cNvPr>
          <p:cNvSpPr>
            <a:spLocks noGrp="1"/>
          </p:cNvSpPr>
          <p:nvPr>
            <p:ph type="title" idx="4294967295"/>
          </p:nvPr>
        </p:nvSpPr>
        <p:spPr>
          <a:xfrm>
            <a:off x="1074608" y="2308135"/>
            <a:ext cx="5673130" cy="1045718"/>
          </a:xfrm>
        </p:spPr>
        <p:txBody>
          <a:bodyPr>
            <a:normAutofit/>
          </a:bodyPr>
          <a:lstStyle/>
          <a:p>
            <a:pPr lvl="0" defTabSz="457200">
              <a:lnSpc>
                <a:spcPct val="100000"/>
              </a:lnSpc>
              <a:spcBef>
                <a:spcPts val="0"/>
              </a:spcBef>
            </a:pPr>
            <a:r>
              <a:rPr lang="en-US" sz="4800" dirty="0">
                <a:solidFill>
                  <a:prstClr val="black"/>
                </a:solidFill>
                <a:latin typeface="Calibri" panose="020F0502020204030204"/>
                <a:ea typeface="+mn-ea"/>
                <a:cs typeface="+mn-cs"/>
              </a:rPr>
              <a:t>Static Documents</a:t>
            </a:r>
            <a:endParaRPr lang="en-US" dirty="0"/>
          </a:p>
        </p:txBody>
      </p:sp>
      <p:sp>
        <p:nvSpPr>
          <p:cNvPr id="7" name="TextBox 6">
            <a:extLst>
              <a:ext uri="{FF2B5EF4-FFF2-40B4-BE49-F238E27FC236}">
                <a16:creationId xmlns:a16="http://schemas.microsoft.com/office/drawing/2014/main" id="{69FC5771-9C63-4416-8C50-9AA7E152DAA4}"/>
              </a:ext>
            </a:extLst>
          </p:cNvPr>
          <p:cNvSpPr txBox="1"/>
          <p:nvPr/>
        </p:nvSpPr>
        <p:spPr>
          <a:xfrm>
            <a:off x="7046259" y="606937"/>
            <a:ext cx="11241741" cy="923330"/>
          </a:xfrm>
          <a:prstGeom prst="rect">
            <a:avLst/>
          </a:prstGeom>
          <a:noFill/>
        </p:spPr>
        <p:txBody>
          <a:bodyPr wrap="square" rtlCol="0">
            <a:spAutoFit/>
          </a:bodyPr>
          <a:lstStyle/>
          <a:p>
            <a:pPr algn="ctr"/>
            <a:r>
              <a:rPr lang="en-US" sz="5400" dirty="0">
                <a:solidFill>
                  <a:schemeClr val="bg1"/>
                </a:solidFill>
              </a:rPr>
              <a:t>Total Document Accessibility Solutions</a:t>
            </a:r>
          </a:p>
        </p:txBody>
      </p:sp>
      <p:sp>
        <p:nvSpPr>
          <p:cNvPr id="8" name="Rectangle 7">
            <a:extLst>
              <a:ext uri="{FF2B5EF4-FFF2-40B4-BE49-F238E27FC236}">
                <a16:creationId xmlns:a16="http://schemas.microsoft.com/office/drawing/2014/main" id="{E4A16691-08F7-4B50-8E1E-91D11E72D26C}"/>
              </a:ext>
            </a:extLst>
          </p:cNvPr>
          <p:cNvSpPr/>
          <p:nvPr/>
        </p:nvSpPr>
        <p:spPr>
          <a:xfrm>
            <a:off x="1073353" y="3566069"/>
            <a:ext cx="7959916" cy="5011718"/>
          </a:xfrm>
          <a:prstGeom prst="rect">
            <a:avLst/>
          </a:prstGeom>
        </p:spPr>
        <p:txBody>
          <a:bodyPr wrap="square">
            <a:noAutofit/>
          </a:bodyPr>
          <a:lstStyle/>
          <a:p>
            <a:pPr marL="457200" lvl="0" indent="-457200" defTabSz="1371600">
              <a:spcBef>
                <a:spcPct val="20000"/>
              </a:spcBef>
              <a:buFont typeface="Arial" pitchFamily="34" charset="0"/>
              <a:buChar char="•"/>
            </a:pPr>
            <a:r>
              <a:rPr lang="en-US" sz="4000" dirty="0">
                <a:solidFill>
                  <a:srgbClr val="25408F"/>
                </a:solidFill>
              </a:rPr>
              <a:t>All other documents</a:t>
            </a:r>
          </a:p>
          <a:p>
            <a:pPr marL="457200" lvl="0" indent="-457200" defTabSz="1371600">
              <a:spcBef>
                <a:spcPct val="20000"/>
              </a:spcBef>
              <a:buFont typeface="Arial" pitchFamily="34" charset="0"/>
              <a:buChar char="•"/>
            </a:pPr>
            <a:r>
              <a:rPr lang="en-US" sz="4000" dirty="0">
                <a:solidFill>
                  <a:srgbClr val="25408F"/>
                </a:solidFill>
              </a:rPr>
              <a:t>Automated Conversion</a:t>
            </a:r>
          </a:p>
          <a:p>
            <a:pPr marL="1257152" lvl="1" indent="-571500" defTabSz="1371600">
              <a:spcBef>
                <a:spcPct val="20000"/>
              </a:spcBef>
              <a:buFont typeface="Calibri" panose="020F0502020204030204" pitchFamily="34" charset="0"/>
              <a:buChar char="⁻"/>
            </a:pPr>
            <a:r>
              <a:rPr lang="en-US" sz="4000" dirty="0">
                <a:solidFill>
                  <a:srgbClr val="25408F"/>
                </a:solidFill>
              </a:rPr>
              <a:t>On premise software</a:t>
            </a:r>
          </a:p>
          <a:p>
            <a:pPr marL="1257152" lvl="1" indent="-571500" defTabSz="1371600">
              <a:spcBef>
                <a:spcPct val="20000"/>
              </a:spcBef>
              <a:buFont typeface="Calibri" panose="020F0502020204030204" pitchFamily="34" charset="0"/>
              <a:buChar char="⁻"/>
            </a:pPr>
            <a:r>
              <a:rPr lang="en-US" sz="4000" dirty="0">
                <a:solidFill>
                  <a:srgbClr val="25408F"/>
                </a:solidFill>
              </a:rPr>
              <a:t>SaaS Cloud-based</a:t>
            </a:r>
          </a:p>
          <a:p>
            <a:pPr marL="1257152" lvl="1" indent="-571500" defTabSz="1371600">
              <a:spcBef>
                <a:spcPct val="20000"/>
              </a:spcBef>
              <a:buFont typeface="Calibri" panose="020F0502020204030204" pitchFamily="34" charset="0"/>
              <a:buChar char="⁻"/>
            </a:pPr>
            <a:r>
              <a:rPr lang="en-US" sz="4000" dirty="0">
                <a:solidFill>
                  <a:srgbClr val="25408F"/>
                </a:solidFill>
              </a:rPr>
              <a:t>Self Service </a:t>
            </a:r>
          </a:p>
          <a:p>
            <a:pPr marL="457200" lvl="0" indent="-457200" defTabSz="1371600">
              <a:spcBef>
                <a:spcPct val="20000"/>
              </a:spcBef>
              <a:buFont typeface="Arial" pitchFamily="34" charset="0"/>
              <a:buChar char="•"/>
            </a:pPr>
            <a:r>
              <a:rPr lang="en-US" sz="4000" dirty="0">
                <a:solidFill>
                  <a:srgbClr val="25408F"/>
                </a:solidFill>
              </a:rPr>
              <a:t>Outsourced Accessibility Services</a:t>
            </a:r>
          </a:p>
          <a:p>
            <a:pPr marL="457200" lvl="0" indent="-457200" defTabSz="1371600">
              <a:spcBef>
                <a:spcPct val="20000"/>
              </a:spcBef>
              <a:buFont typeface="Arial" pitchFamily="34" charset="0"/>
              <a:buChar char="•"/>
            </a:pPr>
            <a:r>
              <a:rPr lang="en-US" sz="4000" dirty="0">
                <a:solidFill>
                  <a:srgbClr val="25408F"/>
                </a:solidFill>
              </a:rPr>
              <a:t>Document Validation Software</a:t>
            </a:r>
          </a:p>
        </p:txBody>
      </p:sp>
      <p:grpSp>
        <p:nvGrpSpPr>
          <p:cNvPr id="3" name="Group 2" descr="Screen shot of marketing documents including a whitepaper, a newsletter, and a brochure">
            <a:extLst>
              <a:ext uri="{FF2B5EF4-FFF2-40B4-BE49-F238E27FC236}">
                <a16:creationId xmlns:a16="http://schemas.microsoft.com/office/drawing/2014/main" id="{FF145525-08DA-4ADF-AA89-C94F05797BA4}"/>
              </a:ext>
            </a:extLst>
          </p:cNvPr>
          <p:cNvGrpSpPr/>
          <p:nvPr/>
        </p:nvGrpSpPr>
        <p:grpSpPr>
          <a:xfrm>
            <a:off x="9288984" y="2504715"/>
            <a:ext cx="7751045" cy="6813188"/>
            <a:chOff x="9288984" y="2504715"/>
            <a:chExt cx="7751045" cy="6813188"/>
          </a:xfrm>
        </p:grpSpPr>
        <p:pic>
          <p:nvPicPr>
            <p:cNvPr id="16" name="Picture 15">
              <a:extLst>
                <a:ext uri="{FF2B5EF4-FFF2-40B4-BE49-F238E27FC236}">
                  <a16:creationId xmlns:a16="http://schemas.microsoft.com/office/drawing/2014/main" id="{6E2A748D-2929-4C2A-BF4F-B289ABD1BB2D}"/>
                </a:ext>
              </a:extLst>
            </p:cNvPr>
            <p:cNvPicPr>
              <a:picLocks noChangeAspect="1"/>
            </p:cNvPicPr>
            <p:nvPr/>
          </p:nvPicPr>
          <p:blipFill>
            <a:blip r:embed="rId3"/>
            <a:stretch>
              <a:fillRect/>
            </a:stretch>
          </p:blipFill>
          <p:spPr>
            <a:xfrm rot="932346">
              <a:off x="12318628" y="2504715"/>
              <a:ext cx="4721401" cy="5541934"/>
            </a:xfrm>
            <a:prstGeom prst="rect">
              <a:avLst/>
            </a:prstGeom>
            <a:ln>
              <a:solidFill>
                <a:schemeClr val="accent1"/>
              </a:solidFill>
            </a:ln>
          </p:spPr>
        </p:pic>
        <p:pic>
          <p:nvPicPr>
            <p:cNvPr id="17" name="Picture 16" descr="Screen shot of marketing documents including a whitepaper, a newsletter, and a brochure">
              <a:extLst>
                <a:ext uri="{FF2B5EF4-FFF2-40B4-BE49-F238E27FC236}">
                  <a16:creationId xmlns:a16="http://schemas.microsoft.com/office/drawing/2014/main" id="{A3350427-3E55-49C6-8F2F-949E3D86CDB5}"/>
                </a:ext>
              </a:extLst>
            </p:cNvPr>
            <p:cNvPicPr>
              <a:picLocks noChangeAspect="1"/>
            </p:cNvPicPr>
            <p:nvPr/>
          </p:nvPicPr>
          <p:blipFill>
            <a:blip r:embed="rId4"/>
            <a:stretch>
              <a:fillRect/>
            </a:stretch>
          </p:blipFill>
          <p:spPr>
            <a:xfrm rot="216144">
              <a:off x="9288984" y="3011644"/>
              <a:ext cx="4747201" cy="6292392"/>
            </a:xfrm>
            <a:prstGeom prst="rect">
              <a:avLst/>
            </a:prstGeom>
            <a:ln>
              <a:solidFill>
                <a:schemeClr val="accent1"/>
              </a:solidFill>
            </a:ln>
          </p:spPr>
        </p:pic>
        <p:pic>
          <p:nvPicPr>
            <p:cNvPr id="14" name="Picture 13" descr="A screenshot of a social media post">
              <a:extLst>
                <a:ext uri="{FF2B5EF4-FFF2-40B4-BE49-F238E27FC236}">
                  <a16:creationId xmlns:a16="http://schemas.microsoft.com/office/drawing/2014/main" id="{1496BC26-6027-4E1C-AF6B-B5FB1EDBD59C}"/>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20236382">
              <a:off x="12401173" y="4008022"/>
              <a:ext cx="4164612" cy="5309881"/>
            </a:xfrm>
            <a:prstGeom prst="rect">
              <a:avLst/>
            </a:prstGeom>
            <a:ln>
              <a:solidFill>
                <a:schemeClr val="accent1"/>
              </a:solidFill>
            </a:ln>
          </p:spPr>
        </p:pic>
      </p:grpSp>
    </p:spTree>
    <p:extLst>
      <p:ext uri="{BB962C8B-B14F-4D97-AF65-F5344CB8AC3E}">
        <p14:creationId xmlns:p14="http://schemas.microsoft.com/office/powerpoint/2010/main" val="138380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up)">
                                      <p:cBhvr>
                                        <p:cTn id="10" dur="500"/>
                                        <p:tgtEl>
                                          <p:spTgt spid="8">
                                            <p:txEl>
                                              <p:pRg st="1" end="1"/>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wipe(up)">
                                      <p:cBhvr>
                                        <p:cTn id="13" dur="500"/>
                                        <p:tgtEl>
                                          <p:spTgt spid="8">
                                            <p:txEl>
                                              <p:pRg st="0" end="0"/>
                                            </p:txEl>
                                          </p:spTgt>
                                        </p:tgtEl>
                                      </p:cBhvr>
                                    </p:animEffect>
                                  </p:childTnLst>
                                </p:cTn>
                              </p:par>
                              <p:par>
                                <p:cTn id="14" presetID="22" presetClass="entr" presetSubtype="1" fill="hold" nodeType="with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wipe(up)">
                                      <p:cBhvr>
                                        <p:cTn id="16" dur="500"/>
                                        <p:tgtEl>
                                          <p:spTgt spid="8">
                                            <p:txEl>
                                              <p:pRg st="2" end="2"/>
                                            </p:txEl>
                                          </p:spTgt>
                                        </p:tgtEl>
                                      </p:cBhvr>
                                    </p:animEffect>
                                  </p:childTnLst>
                                </p:cTn>
                              </p:par>
                              <p:par>
                                <p:cTn id="17" presetID="22" presetClass="entr" presetSubtype="1"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wipe(up)">
                                      <p:cBhvr>
                                        <p:cTn id="19" dur="500"/>
                                        <p:tgtEl>
                                          <p:spTgt spid="8">
                                            <p:txEl>
                                              <p:pRg st="3" end="3"/>
                                            </p:txEl>
                                          </p:spTgt>
                                        </p:tgtEl>
                                      </p:cBhvr>
                                    </p:animEffect>
                                  </p:childTnLst>
                                </p:cTn>
                              </p:par>
                              <p:par>
                                <p:cTn id="20" presetID="22" presetClass="entr" presetSubtype="1" fill="hold" nodeType="with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up)">
                                      <p:cBhvr>
                                        <p:cTn id="22" dur="500"/>
                                        <p:tgtEl>
                                          <p:spTgt spid="8">
                                            <p:txEl>
                                              <p:pRg st="4" end="4"/>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animEffect transition="in" filter="wipe(up)">
                                      <p:cBhvr>
                                        <p:cTn id="25" dur="500"/>
                                        <p:tgtEl>
                                          <p:spTgt spid="8">
                                            <p:txEl>
                                              <p:pRg st="5" end="5"/>
                                            </p:txEl>
                                          </p:spTgt>
                                        </p:tgtEl>
                                      </p:cBhvr>
                                    </p:animEffect>
                                  </p:childTnLst>
                                </p:cTn>
                              </p:par>
                              <p:par>
                                <p:cTn id="26" presetID="22" presetClass="entr" presetSubtype="1" fill="hold" nodeType="with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wipe(up)">
                                      <p:cBhvr>
                                        <p:cTn id="28"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03DF007-1C7B-4002-90C1-CE5194D795BE}"/>
              </a:ext>
            </a:extLst>
          </p:cNvPr>
          <p:cNvSpPr>
            <a:spLocks noGrp="1"/>
          </p:cNvSpPr>
          <p:nvPr>
            <p:ph type="title"/>
          </p:nvPr>
        </p:nvSpPr>
        <p:spPr>
          <a:xfrm>
            <a:off x="827076" y="1952260"/>
            <a:ext cx="12802317" cy="1052513"/>
          </a:xfrm>
        </p:spPr>
        <p:txBody>
          <a:bodyPr/>
          <a:lstStyle/>
          <a:p>
            <a:r>
              <a:rPr lang="en-CA" dirty="0">
                <a:solidFill>
                  <a:schemeClr val="tx1"/>
                </a:solidFill>
                <a:latin typeface="+mn-lt"/>
              </a:rPr>
              <a:t>AccessibilityNow Publisher</a:t>
            </a:r>
            <a:endParaRPr lang="en-US" dirty="0">
              <a:solidFill>
                <a:schemeClr val="tx1"/>
              </a:solidFill>
              <a:latin typeface="+mn-lt"/>
            </a:endParaRPr>
          </a:p>
        </p:txBody>
      </p:sp>
      <p:sp>
        <p:nvSpPr>
          <p:cNvPr id="9" name="Text Placeholder 8">
            <a:extLst>
              <a:ext uri="{FF2B5EF4-FFF2-40B4-BE49-F238E27FC236}">
                <a16:creationId xmlns:a16="http://schemas.microsoft.com/office/drawing/2014/main" id="{CB7BB051-ED94-479E-93D1-7EC06415CDF8}"/>
              </a:ext>
            </a:extLst>
          </p:cNvPr>
          <p:cNvSpPr>
            <a:spLocks noGrp="1"/>
          </p:cNvSpPr>
          <p:nvPr>
            <p:ph type="body" sz="quarter" idx="11"/>
          </p:nvPr>
        </p:nvSpPr>
        <p:spPr>
          <a:xfrm>
            <a:off x="9258300" y="2296757"/>
            <a:ext cx="7122504" cy="864096"/>
          </a:xfrm>
        </p:spPr>
        <p:txBody>
          <a:bodyPr>
            <a:normAutofit lnSpcReduction="10000"/>
          </a:bodyPr>
          <a:lstStyle/>
          <a:p>
            <a:pPr>
              <a:buFont typeface="Arial" panose="020B0604020202020204" pitchFamily="34" charset="0"/>
              <a:buChar char="•"/>
            </a:pPr>
            <a:r>
              <a:rPr lang="en-CA" dirty="0">
                <a:latin typeface="+mn-lt"/>
              </a:rPr>
              <a:t>On premises server-based solution for static documents</a:t>
            </a:r>
            <a:endParaRPr lang="en-US" dirty="0">
              <a:latin typeface="+mn-lt"/>
            </a:endParaRPr>
          </a:p>
        </p:txBody>
      </p:sp>
      <p:pic>
        <p:nvPicPr>
          <p:cNvPr id="10" name="Picture 1" descr="Diagram illustration of the AccessibilityNow Publisher workflow.  PDF files are processed and tagged automatically by Publisher into a final format of either accessible PDF or accessible HTML5">
            <a:extLst>
              <a:ext uri="{FF2B5EF4-FFF2-40B4-BE49-F238E27FC236}">
                <a16:creationId xmlns:a16="http://schemas.microsoft.com/office/drawing/2014/main" id="{2E99CBC9-F571-436B-A373-88081D8BBD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186" y="3761141"/>
            <a:ext cx="8529135" cy="429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a:extLst>
              <a:ext uri="{FF2B5EF4-FFF2-40B4-BE49-F238E27FC236}">
                <a16:creationId xmlns:a16="http://schemas.microsoft.com/office/drawing/2014/main" id="{F47BF449-46C9-49F9-9BFD-E498343D1271}"/>
              </a:ext>
            </a:extLst>
          </p:cNvPr>
          <p:cNvSpPr>
            <a:spLocks noGrp="1"/>
          </p:cNvSpPr>
          <p:nvPr>
            <p:ph type="body" sz="quarter" idx="10"/>
          </p:nvPr>
        </p:nvSpPr>
        <p:spPr>
          <a:xfrm>
            <a:off x="9258300" y="3316932"/>
            <a:ext cx="7772400" cy="5715000"/>
          </a:xfrm>
        </p:spPr>
        <p:txBody>
          <a:bodyPr>
            <a:normAutofit lnSpcReduction="10000"/>
          </a:bodyPr>
          <a:lstStyle/>
          <a:p>
            <a:pPr>
              <a:buFont typeface="Arial" panose="020B0604020202020204" pitchFamily="34" charset="0"/>
              <a:buChar char="•"/>
            </a:pPr>
            <a:r>
              <a:rPr lang="en-CA" b="0" dirty="0">
                <a:latin typeface="+mn-lt"/>
              </a:rPr>
              <a:t>Can be automated like a drop box</a:t>
            </a:r>
          </a:p>
          <a:p>
            <a:pPr>
              <a:buFont typeface="Arial" panose="020B0604020202020204" pitchFamily="34" charset="0"/>
              <a:buChar char="•"/>
            </a:pPr>
            <a:r>
              <a:rPr lang="en-CA" b="0" dirty="0">
                <a:latin typeface="+mn-lt"/>
              </a:rPr>
              <a:t>Users can upload and pull from an outbox or work can be routed</a:t>
            </a:r>
          </a:p>
          <a:p>
            <a:pPr lvl="0">
              <a:buFont typeface="Arial" panose="020B0604020202020204" pitchFamily="34" charset="0"/>
              <a:buChar char="•"/>
              <a:defRPr/>
            </a:pPr>
            <a:r>
              <a:rPr lang="en-US" b="0" dirty="0">
                <a:latin typeface="+mn-lt"/>
              </a:rPr>
              <a:t>Automates converting unstructured documents to accessible PDF or HTML5 in real-time </a:t>
            </a:r>
          </a:p>
          <a:p>
            <a:pPr lvl="0">
              <a:buFont typeface="Arial" panose="020B0604020202020204" pitchFamily="34" charset="0"/>
              <a:buChar char="•"/>
              <a:defRPr/>
            </a:pPr>
            <a:r>
              <a:rPr lang="en-US" b="0" dirty="0">
                <a:latin typeface="+mn-lt"/>
              </a:rPr>
              <a:t>Eliminates high percentage of manual remediation/tagging via artificial intelligence</a:t>
            </a:r>
          </a:p>
          <a:p>
            <a:pPr lvl="0">
              <a:buFont typeface="Arial" panose="020B0604020202020204" pitchFamily="34" charset="0"/>
              <a:buChar char="•"/>
              <a:defRPr/>
            </a:pPr>
            <a:r>
              <a:rPr lang="en-US" b="0" dirty="0">
                <a:latin typeface="+mn-lt"/>
              </a:rPr>
              <a:t>Requires some manual quality assurance</a:t>
            </a:r>
          </a:p>
          <a:p>
            <a:pPr lvl="0">
              <a:buFont typeface="Arial" panose="020B0604020202020204" pitchFamily="34" charset="0"/>
              <a:buChar char="•"/>
              <a:defRPr/>
            </a:pPr>
            <a:r>
              <a:rPr lang="en-US" b="0" dirty="0">
                <a:latin typeface="+mn-lt"/>
              </a:rPr>
              <a:t>Reduces turnaround from days to minutes</a:t>
            </a:r>
          </a:p>
          <a:p>
            <a:pPr lvl="0">
              <a:buFont typeface="Arial" panose="020B0604020202020204" pitchFamily="34" charset="0"/>
              <a:buChar char="•"/>
              <a:defRPr/>
            </a:pPr>
            <a:r>
              <a:rPr lang="en-US" b="0" dirty="0">
                <a:latin typeface="+mn-lt"/>
              </a:rPr>
              <a:t>Cuts cost in half for ad hoc remediation</a:t>
            </a:r>
          </a:p>
          <a:p>
            <a:pPr>
              <a:buFont typeface="Arial" panose="020B0604020202020204" pitchFamily="34" charset="0"/>
              <a:buChar char="•"/>
            </a:pPr>
            <a:endParaRPr lang="en-US" dirty="0">
              <a:latin typeface="+mn-lt"/>
            </a:endParaRPr>
          </a:p>
        </p:txBody>
      </p:sp>
    </p:spTree>
    <p:extLst>
      <p:ext uri="{BB962C8B-B14F-4D97-AF65-F5344CB8AC3E}">
        <p14:creationId xmlns:p14="http://schemas.microsoft.com/office/powerpoint/2010/main" val="1321862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DA76AD-9A3B-45A4-8C5B-641F627A9A6A}"/>
              </a:ext>
            </a:extLst>
          </p:cNvPr>
          <p:cNvSpPr>
            <a:spLocks noGrp="1"/>
          </p:cNvSpPr>
          <p:nvPr>
            <p:ph type="title" idx="4294967295"/>
          </p:nvPr>
        </p:nvSpPr>
        <p:spPr/>
        <p:txBody>
          <a:bodyPr>
            <a:normAutofit/>
          </a:bodyPr>
          <a:lstStyle/>
          <a:p>
            <a:r>
              <a:rPr lang="en-US" sz="3000" dirty="0"/>
              <a:t>AccessibilityNow Website</a:t>
            </a:r>
          </a:p>
        </p:txBody>
      </p:sp>
      <p:pic>
        <p:nvPicPr>
          <p:cNvPr id="4" name="Picture 3" descr="Screenshot of the AccessibilityNow.com e-commerce site user interface">
            <a:extLst>
              <a:ext uri="{FF2B5EF4-FFF2-40B4-BE49-F238E27FC236}">
                <a16:creationId xmlns:a16="http://schemas.microsoft.com/office/drawing/2014/main" id="{5C21688B-5C46-4557-9E67-0E15ADC5D448}"/>
              </a:ext>
            </a:extLst>
          </p:cNvPr>
          <p:cNvPicPr>
            <a:picLocks noChangeAspect="1"/>
          </p:cNvPicPr>
          <p:nvPr/>
        </p:nvPicPr>
        <p:blipFill>
          <a:blip r:embed="rId2"/>
          <a:stretch>
            <a:fillRect/>
          </a:stretch>
        </p:blipFill>
        <p:spPr>
          <a:xfrm>
            <a:off x="0" y="190500"/>
            <a:ext cx="18288000" cy="9906000"/>
          </a:xfrm>
          <a:prstGeom prst="rect">
            <a:avLst/>
          </a:prstGeom>
        </p:spPr>
      </p:pic>
      <p:sp>
        <p:nvSpPr>
          <p:cNvPr id="5" name="Action Button: Blank 4" descr="AccessibilityNow Logo">
            <a:hlinkClick r:id="rId3" highlightClick="1"/>
            <a:extLst>
              <a:ext uri="{FF2B5EF4-FFF2-40B4-BE49-F238E27FC236}">
                <a16:creationId xmlns:a16="http://schemas.microsoft.com/office/drawing/2014/main" id="{27ACCB25-72AF-40E6-A538-C483614B51F9}"/>
              </a:ext>
            </a:extLst>
          </p:cNvPr>
          <p:cNvSpPr/>
          <p:nvPr/>
        </p:nvSpPr>
        <p:spPr>
          <a:xfrm>
            <a:off x="2900363" y="1428750"/>
            <a:ext cx="2571750" cy="571500"/>
          </a:xfrm>
          <a:prstGeom prst="actionButtonBlank">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Tree>
    <p:extLst>
      <p:ext uri="{BB962C8B-B14F-4D97-AF65-F5344CB8AC3E}">
        <p14:creationId xmlns:p14="http://schemas.microsoft.com/office/powerpoint/2010/main" val="2935043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910CC6C-6901-4CEF-87C5-6D0FB60958BE}"/>
              </a:ext>
              <a:ext uri="{C183D7F6-B498-43B3-948B-1728B52AA6E4}">
                <adec:decorative xmlns:adec="http://schemas.microsoft.com/office/drawing/2017/decorative" val="1"/>
              </a:ext>
            </a:extLst>
          </p:cNvPr>
          <p:cNvPicPr>
            <a:picLocks noChangeAspect="1" noChangeArrowheads="1"/>
          </p:cNvPicPr>
          <p:nvPr/>
        </p:nvPicPr>
        <p:blipFill>
          <a:blip r:embed="rId3">
            <a:duotone>
              <a:schemeClr val="bg2">
                <a:shade val="45000"/>
                <a:satMod val="135000"/>
              </a:schemeClr>
              <a:prstClr val="white"/>
            </a:duotone>
            <a:alphaModFix amt="35000"/>
            <a:extLst>
              <a:ext uri="{28A0092B-C50C-407E-A947-70E740481C1C}">
                <a14:useLocalDpi xmlns:a14="http://schemas.microsoft.com/office/drawing/2010/main" val="0"/>
              </a:ext>
            </a:extLst>
          </a:blip>
          <a:srcRect/>
          <a:stretch>
            <a:fillRect/>
          </a:stretch>
        </p:blipFill>
        <p:spPr bwMode="auto">
          <a:xfrm>
            <a:off x="17930" y="1875129"/>
            <a:ext cx="18418629" cy="883527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D993EA8-84F5-4E3D-A0B8-0F5AF73DFC31}"/>
              </a:ext>
            </a:extLst>
          </p:cNvPr>
          <p:cNvSpPr>
            <a:spLocks noGrp="1"/>
          </p:cNvSpPr>
          <p:nvPr>
            <p:ph type="title"/>
          </p:nvPr>
        </p:nvSpPr>
        <p:spPr>
          <a:xfrm>
            <a:off x="8304245" y="203384"/>
            <a:ext cx="9919148" cy="1045718"/>
          </a:xfrm>
        </p:spPr>
        <p:txBody>
          <a:bodyPr>
            <a:normAutofit fontScale="90000"/>
          </a:bodyPr>
          <a:lstStyle/>
          <a:p>
            <a:pPr algn="r"/>
            <a:r>
              <a:rPr lang="en-US" sz="5400" dirty="0"/>
              <a:t>Total Document Accessibility Solutions </a:t>
            </a:r>
          </a:p>
        </p:txBody>
      </p:sp>
      <p:sp>
        <p:nvSpPr>
          <p:cNvPr id="5" name="Slide Number Placeholder 4">
            <a:extLst>
              <a:ext uri="{FF2B5EF4-FFF2-40B4-BE49-F238E27FC236}">
                <a16:creationId xmlns:a16="http://schemas.microsoft.com/office/drawing/2014/main" id="{145C5E02-5F7F-4705-A1D2-B08E2933636E}"/>
              </a:ext>
            </a:extLst>
          </p:cNvPr>
          <p:cNvSpPr>
            <a:spLocks noGrp="1"/>
          </p:cNvSpPr>
          <p:nvPr>
            <p:ph type="sldNum" sz="quarter" idx="4294967295"/>
          </p:nvPr>
        </p:nvSpPr>
        <p:spPr/>
        <p:txBody>
          <a:bodyPr/>
          <a:lstStyle/>
          <a:p>
            <a:fld id="{C9F2E319-0919-499D-AD1F-7963255D1003}" type="slidenum">
              <a:rPr lang="id-ID" smtClean="0"/>
              <a:pPr/>
              <a:t>26</a:t>
            </a:fld>
            <a:endParaRPr lang="id-ID" dirty="0"/>
          </a:p>
        </p:txBody>
      </p:sp>
      <p:sp>
        <p:nvSpPr>
          <p:cNvPr id="2" name="Content Placeholder 1">
            <a:extLst>
              <a:ext uri="{FF2B5EF4-FFF2-40B4-BE49-F238E27FC236}">
                <a16:creationId xmlns:a16="http://schemas.microsoft.com/office/drawing/2014/main" id="{248D2194-7C56-4A0E-98A3-4EFBF46B888A}"/>
              </a:ext>
            </a:extLst>
          </p:cNvPr>
          <p:cNvSpPr>
            <a:spLocks noGrp="1"/>
          </p:cNvSpPr>
          <p:nvPr>
            <p:ph idx="4294967295"/>
          </p:nvPr>
        </p:nvSpPr>
        <p:spPr>
          <a:xfrm>
            <a:off x="9721850" y="3351213"/>
            <a:ext cx="8566150" cy="6054725"/>
          </a:xfrm>
        </p:spPr>
        <p:txBody>
          <a:bodyPr>
            <a:normAutofit/>
          </a:bodyPr>
          <a:lstStyle/>
          <a:p>
            <a:pPr marL="571500" indent="-571500" defTabSz="1371600">
              <a:spcBef>
                <a:spcPct val="20000"/>
              </a:spcBef>
            </a:pPr>
            <a:r>
              <a:rPr lang="en-US" sz="4000" dirty="0"/>
              <a:t>Consulting services</a:t>
            </a:r>
          </a:p>
          <a:p>
            <a:pPr marL="571500" indent="-571500" defTabSz="1371600">
              <a:spcBef>
                <a:spcPct val="20000"/>
              </a:spcBef>
            </a:pPr>
            <a:r>
              <a:rPr lang="en-US" sz="4000" dirty="0"/>
              <a:t>Training</a:t>
            </a:r>
          </a:p>
          <a:p>
            <a:pPr marL="571500" indent="-571500" defTabSz="1371600">
              <a:spcBef>
                <a:spcPct val="20000"/>
              </a:spcBef>
            </a:pPr>
            <a:r>
              <a:rPr lang="en-US" sz="4000" dirty="0"/>
              <a:t>Validation</a:t>
            </a:r>
          </a:p>
        </p:txBody>
      </p:sp>
      <p:sp>
        <p:nvSpPr>
          <p:cNvPr id="7" name="Content Placeholder 1">
            <a:extLst>
              <a:ext uri="{FF2B5EF4-FFF2-40B4-BE49-F238E27FC236}">
                <a16:creationId xmlns:a16="http://schemas.microsoft.com/office/drawing/2014/main" id="{1DB809BE-8E60-4429-82E1-D3394E5106F4}"/>
              </a:ext>
            </a:extLst>
          </p:cNvPr>
          <p:cNvSpPr txBox="1">
            <a:spLocks/>
          </p:cNvSpPr>
          <p:nvPr/>
        </p:nvSpPr>
        <p:spPr>
          <a:xfrm>
            <a:off x="756052" y="3350449"/>
            <a:ext cx="7941129" cy="5892166"/>
          </a:xfrm>
          <a:prstGeom prst="rect">
            <a:avLst/>
          </a:prstGeom>
        </p:spPr>
        <p:txBody>
          <a:bodyPr vert="horz" lIns="137130" tIns="68566" rIns="137130" bIns="68566" rtlCol="0">
            <a:normAutofit/>
          </a:bodyPr>
          <a:lstStyle>
            <a:lvl1pPr marL="342826" indent="-342826" algn="l" defTabSz="1371302" rtl="0" eaLnBrk="1" latinLnBrk="0" hangingPunct="1">
              <a:lnSpc>
                <a:spcPct val="90000"/>
              </a:lnSpc>
              <a:spcBef>
                <a:spcPts val="1500"/>
              </a:spcBef>
              <a:buFont typeface="Arial" panose="020B0604020202020204" pitchFamily="34" charset="0"/>
              <a:buChar char="•"/>
              <a:defRPr sz="4200" kern="1200">
                <a:solidFill>
                  <a:srgbClr val="25408F"/>
                </a:solidFill>
                <a:latin typeface="+mn-lt"/>
                <a:ea typeface="+mn-ea"/>
                <a:cs typeface="+mn-cs"/>
              </a:defRPr>
            </a:lvl1pPr>
            <a:lvl2pPr marL="1028478" indent="-342826" algn="l" defTabSz="1371302" rtl="0" eaLnBrk="1" latinLnBrk="0" hangingPunct="1">
              <a:lnSpc>
                <a:spcPct val="90000"/>
              </a:lnSpc>
              <a:spcBef>
                <a:spcPts val="750"/>
              </a:spcBef>
              <a:buFont typeface="Arial" panose="020B0604020202020204" pitchFamily="34" charset="0"/>
              <a:buChar char="•"/>
              <a:defRPr sz="3600" kern="1200">
                <a:solidFill>
                  <a:srgbClr val="00B0F0"/>
                </a:solidFill>
                <a:latin typeface="+mn-lt"/>
                <a:ea typeface="+mn-ea"/>
                <a:cs typeface="+mn-cs"/>
              </a:defRPr>
            </a:lvl2pPr>
            <a:lvl3pPr marL="1714128" indent="-342826" algn="l" defTabSz="1371302" rtl="0" eaLnBrk="1" latinLnBrk="0" hangingPunct="1">
              <a:lnSpc>
                <a:spcPct val="90000"/>
              </a:lnSpc>
              <a:spcBef>
                <a:spcPts val="750"/>
              </a:spcBef>
              <a:buFont typeface="Arial" panose="020B0604020202020204" pitchFamily="34" charset="0"/>
              <a:buChar char="•"/>
              <a:defRPr sz="3000" kern="1200">
                <a:solidFill>
                  <a:srgbClr val="25408F"/>
                </a:solidFill>
                <a:latin typeface="+mn-lt"/>
                <a:ea typeface="+mn-ea"/>
                <a:cs typeface="+mn-cs"/>
              </a:defRPr>
            </a:lvl3pPr>
            <a:lvl4pPr marL="2399780" indent="-342826" algn="l" defTabSz="1371302" rtl="0" eaLnBrk="1" latinLnBrk="0" hangingPunct="1">
              <a:lnSpc>
                <a:spcPct val="90000"/>
              </a:lnSpc>
              <a:spcBef>
                <a:spcPts val="750"/>
              </a:spcBef>
              <a:buFont typeface="Arial" panose="020B0604020202020204" pitchFamily="34" charset="0"/>
              <a:buChar char="•"/>
              <a:defRPr sz="2600" kern="1200">
                <a:solidFill>
                  <a:srgbClr val="00B0F0"/>
                </a:solidFill>
                <a:latin typeface="+mn-lt"/>
                <a:ea typeface="+mn-ea"/>
                <a:cs typeface="+mn-cs"/>
              </a:defRPr>
            </a:lvl4pPr>
            <a:lvl5pPr marL="308543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5pPr>
            <a:lvl6pPr marL="3771082"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6pPr>
            <a:lvl7pPr marL="4456734"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7pPr>
            <a:lvl8pPr marL="5142386"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8pPr>
            <a:lvl9pPr marL="5828038" indent="-342826" algn="l" defTabSz="1371302" rtl="0" eaLnBrk="1" latinLnBrk="0" hangingPunct="1">
              <a:lnSpc>
                <a:spcPct val="90000"/>
              </a:lnSpc>
              <a:spcBef>
                <a:spcPts val="750"/>
              </a:spcBef>
              <a:buFont typeface="Arial" panose="020B0604020202020204" pitchFamily="34" charset="0"/>
              <a:buChar char="•"/>
              <a:defRPr sz="2600" kern="1200">
                <a:solidFill>
                  <a:schemeClr val="tx1"/>
                </a:solidFill>
                <a:latin typeface="+mn-lt"/>
                <a:ea typeface="+mn-ea"/>
                <a:cs typeface="+mn-cs"/>
              </a:defRPr>
            </a:lvl9pPr>
          </a:lstStyle>
          <a:p>
            <a:pPr marL="571500" indent="-571500" defTabSz="1371600">
              <a:spcBef>
                <a:spcPct val="20000"/>
              </a:spcBef>
            </a:pPr>
            <a:r>
              <a:rPr lang="en-US" sz="4000" dirty="0"/>
              <a:t>Document remediation</a:t>
            </a:r>
          </a:p>
          <a:p>
            <a:pPr marL="1257152" lvl="1" indent="-571500" defTabSz="1371600">
              <a:spcBef>
                <a:spcPct val="20000"/>
              </a:spcBef>
            </a:pPr>
            <a:r>
              <a:rPr lang="en-US" sz="3400" dirty="0"/>
              <a:t>Accessible PDF and HTML5</a:t>
            </a:r>
          </a:p>
          <a:p>
            <a:pPr marL="1257152" lvl="1" indent="-571500" defTabSz="1371600">
              <a:spcBef>
                <a:spcPct val="20000"/>
              </a:spcBef>
            </a:pPr>
            <a:r>
              <a:rPr lang="en-US" sz="3400" dirty="0"/>
              <a:t>Braille, Large Print, eText, Audio</a:t>
            </a:r>
          </a:p>
          <a:p>
            <a:pPr marL="571500" indent="-571500" defTabSz="1371600">
              <a:spcBef>
                <a:spcPct val="20000"/>
              </a:spcBef>
            </a:pPr>
            <a:r>
              <a:rPr lang="en-US" sz="4000" dirty="0"/>
              <a:t>Fulfillment and mailing services</a:t>
            </a:r>
          </a:p>
          <a:p>
            <a:pPr marL="571500" indent="-571500" defTabSz="1371600">
              <a:spcBef>
                <a:spcPct val="20000"/>
              </a:spcBef>
            </a:pPr>
            <a:r>
              <a:rPr lang="en-US" sz="4000" dirty="0"/>
              <a:t>Assessment</a:t>
            </a:r>
          </a:p>
          <a:p>
            <a:endParaRPr lang="en-US" dirty="0">
              <a:solidFill>
                <a:schemeClr val="tx1"/>
              </a:solidFill>
            </a:endParaRPr>
          </a:p>
        </p:txBody>
      </p:sp>
      <p:pic>
        <p:nvPicPr>
          <p:cNvPr id="8" name="Picture 7" descr="Illustration of remediation and consulting services available from Crawford Technologies">
            <a:extLst>
              <a:ext uri="{FF2B5EF4-FFF2-40B4-BE49-F238E27FC236}">
                <a16:creationId xmlns:a16="http://schemas.microsoft.com/office/drawing/2014/main" id="{A34360F1-ECDC-40A1-865D-97DB63E1A5F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56052" y="6131171"/>
            <a:ext cx="16814225" cy="3542083"/>
          </a:xfrm>
          <a:prstGeom prst="rect">
            <a:avLst/>
          </a:prstGeom>
        </p:spPr>
      </p:pic>
      <p:sp>
        <p:nvSpPr>
          <p:cNvPr id="4" name="Rectangle 3">
            <a:extLst>
              <a:ext uri="{FF2B5EF4-FFF2-40B4-BE49-F238E27FC236}">
                <a16:creationId xmlns:a16="http://schemas.microsoft.com/office/drawing/2014/main" id="{423C30EB-3B9C-40E0-AE7E-A2DB16DA3247}"/>
              </a:ext>
            </a:extLst>
          </p:cNvPr>
          <p:cNvSpPr/>
          <p:nvPr/>
        </p:nvSpPr>
        <p:spPr>
          <a:xfrm>
            <a:off x="2924232" y="2300619"/>
            <a:ext cx="12439536" cy="830997"/>
          </a:xfrm>
          <a:prstGeom prst="rect">
            <a:avLst/>
          </a:prstGeom>
        </p:spPr>
        <p:txBody>
          <a:bodyPr wrap="square">
            <a:spAutoFit/>
          </a:bodyPr>
          <a:lstStyle/>
          <a:p>
            <a:pPr algn="ctr"/>
            <a:r>
              <a:rPr lang="en-US" sz="4800" dirty="0" err="1">
                <a:solidFill>
                  <a:srgbClr val="25408F"/>
                </a:solidFill>
              </a:rPr>
              <a:t>AccessibilityNow</a:t>
            </a:r>
            <a:r>
              <a:rPr lang="en-US" sz="4800" dirty="0">
                <a:solidFill>
                  <a:srgbClr val="25408F"/>
                </a:solidFill>
              </a:rPr>
              <a:t> Services</a:t>
            </a:r>
          </a:p>
        </p:txBody>
      </p:sp>
    </p:spTree>
    <p:extLst>
      <p:ext uri="{BB962C8B-B14F-4D97-AF65-F5344CB8AC3E}">
        <p14:creationId xmlns:p14="http://schemas.microsoft.com/office/powerpoint/2010/main" val="33149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fade">
                                      <p:cBhvr>
                                        <p:cTn id="18" dur="500"/>
                                        <p:tgtEl>
                                          <p:spTgt spid="7">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Effect transition="in" filter="fade">
                                      <p:cBhvr>
                                        <p:cTn id="23" dur="500"/>
                                        <p:tgtEl>
                                          <p:spTgt spid="7">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noGrp="1"/>
          </p:cNvSpPr>
          <p:nvPr>
            <p:ph type="title" idx="4294967295"/>
          </p:nvPr>
        </p:nvSpPr>
        <p:spPr>
          <a:xfrm>
            <a:off x="3200400" y="2659224"/>
            <a:ext cx="12344400" cy="10801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defRPr baseline="0"/>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CA" sz="6000" b="1" i="0" u="none" strike="noStrike" kern="1200" cap="none" spc="0" normalizeH="0" baseline="0" noProof="0" dirty="0">
                <a:ln>
                  <a:noFill/>
                </a:ln>
                <a:solidFill>
                  <a:schemeClr val="accent1"/>
                </a:solidFill>
                <a:effectLst/>
                <a:uLnTx/>
                <a:uFillTx/>
                <a:latin typeface="+mn-lt"/>
                <a:ea typeface="+mj-ea"/>
                <a:cs typeface="Arial" pitchFamily="34" charset="0"/>
              </a:rPr>
              <a:t>Thank You!</a:t>
            </a:r>
            <a:endParaRPr kumimoji="0" lang="en-US" sz="6000" b="1" i="0" u="none" strike="noStrike" kern="1200" cap="none" spc="0" normalizeH="0" baseline="0" noProof="0" dirty="0">
              <a:ln>
                <a:noFill/>
              </a:ln>
              <a:solidFill>
                <a:schemeClr val="accent1"/>
              </a:solidFill>
              <a:effectLst/>
              <a:uLnTx/>
              <a:uFillTx/>
              <a:latin typeface="+mn-lt"/>
              <a:ea typeface="+mj-ea"/>
              <a:cs typeface="Arial" pitchFamily="34" charset="0"/>
            </a:endParaRPr>
          </a:p>
        </p:txBody>
      </p:sp>
      <p:sp>
        <p:nvSpPr>
          <p:cNvPr id="9" name="TextBox 8"/>
          <p:cNvSpPr txBox="1"/>
          <p:nvPr/>
        </p:nvSpPr>
        <p:spPr>
          <a:xfrm>
            <a:off x="3323927" y="4063380"/>
            <a:ext cx="12921263" cy="2308324"/>
          </a:xfrm>
          <a:prstGeom prst="rect">
            <a:avLst/>
          </a:prstGeom>
          <a:noFill/>
        </p:spPr>
        <p:txBody>
          <a:bodyPr wrap="square" rtlCol="0">
            <a:spAutoFit/>
          </a:bodyPr>
          <a:lstStyle/>
          <a:p>
            <a:r>
              <a:rPr lang="en-GB" sz="3600" dirty="0"/>
              <a:t>Find us on Facebook, LinkedIn, Twitter and Google+</a:t>
            </a:r>
            <a:br>
              <a:rPr lang="en-GB" sz="3600" dirty="0"/>
            </a:br>
            <a:r>
              <a:rPr lang="en-GB" sz="3600" dirty="0">
                <a:cs typeface="Arial" pitchFamily="34" charset="0"/>
              </a:rPr>
              <a:t>Visit: </a:t>
            </a:r>
            <a:r>
              <a:rPr lang="en-GB" sz="3600" b="1" dirty="0">
                <a:hlinkClick r:id="rId2" tooltip="Crawford Tech website"/>
              </a:rPr>
              <a:t>www.crawfordtech.com</a:t>
            </a:r>
            <a:r>
              <a:rPr lang="en-GB" sz="3600" dirty="0"/>
              <a:t> or </a:t>
            </a:r>
            <a:br>
              <a:rPr lang="en-GB" sz="3600" dirty="0"/>
            </a:br>
            <a:r>
              <a:rPr lang="en-GB" sz="3600" dirty="0">
                <a:cs typeface="Arial" pitchFamily="34" charset="0"/>
              </a:rPr>
              <a:t>e-mail: </a:t>
            </a:r>
            <a:r>
              <a:rPr lang="en-GB" sz="3600" b="1" dirty="0">
                <a:solidFill>
                  <a:schemeClr val="accent3"/>
                </a:solidFill>
                <a:cs typeface="Arial" pitchFamily="34" charset="0"/>
                <a:hlinkClick r:id="rId3">
                  <a:extLst>
                    <a:ext uri="{A12FA001-AC4F-418D-AE19-62706E023703}">
                      <ahyp:hlinkClr xmlns:ahyp="http://schemas.microsoft.com/office/drawing/2018/hyperlinkcolor" val="tx"/>
                    </a:ext>
                  </a:extLst>
                </a:hlinkClick>
              </a:rPr>
              <a:t>sbaker@crawfordtech.com</a:t>
            </a:r>
            <a:r>
              <a:rPr lang="en-GB" sz="3600" b="1" dirty="0">
                <a:solidFill>
                  <a:schemeClr val="accent3"/>
                </a:solidFill>
                <a:cs typeface="Arial" pitchFamily="34" charset="0"/>
              </a:rPr>
              <a:t> </a:t>
            </a:r>
            <a:r>
              <a:rPr lang="en-GB" sz="3600" dirty="0">
                <a:cs typeface="Arial" pitchFamily="34" charset="0"/>
              </a:rPr>
              <a:t>or </a:t>
            </a:r>
            <a:r>
              <a:rPr lang="en-GB" sz="3600" b="1" dirty="0">
                <a:cs typeface="Arial" pitchFamily="34" charset="0"/>
                <a:hlinkClick r:id="rId4" tooltip="Matt's email"/>
              </a:rPr>
              <a:t>dquon@crawfordtech.com</a:t>
            </a:r>
            <a:endParaRPr lang="en-GB" sz="3600" b="1" dirty="0"/>
          </a:p>
          <a:p>
            <a:r>
              <a:rPr lang="en-GB" sz="3600" dirty="0">
                <a:cs typeface="Arial" pitchFamily="34" charset="0"/>
              </a:rPr>
              <a:t>Phone: </a:t>
            </a:r>
            <a:r>
              <a:rPr lang="en-GB" sz="3600" b="1" dirty="0">
                <a:cs typeface="Arial" pitchFamily="34" charset="0"/>
              </a:rPr>
              <a:t>+1.866-679-0864</a:t>
            </a:r>
          </a:p>
        </p:txBody>
      </p:sp>
      <p:sp>
        <p:nvSpPr>
          <p:cNvPr id="7" name="Slide Number Placeholder 6">
            <a:extLst>
              <a:ext uri="{C183D7F6-B498-43B3-948B-1728B52AA6E4}">
                <adec:decorative xmlns:adec="http://schemas.microsoft.com/office/drawing/2017/decorative" val="1"/>
              </a:ext>
            </a:extLst>
          </p:cNvPr>
          <p:cNvSpPr>
            <a:spLocks noGrp="1"/>
          </p:cNvSpPr>
          <p:nvPr>
            <p:ph type="sldNum" sz="quarter" idx="12"/>
          </p:nvPr>
        </p:nvSpPr>
        <p:spPr/>
        <p:txBody>
          <a:bodyPr/>
          <a:lstStyle/>
          <a:p>
            <a:fld id="{C9E3AFC7-270A-4247-83D7-4F2F6CE52981}" type="slidenum">
              <a:rPr lang="en-US" smtClean="0"/>
              <a:pPr/>
              <a:t>27</a:t>
            </a:fld>
            <a:endParaRPr lang="en-US"/>
          </a:p>
        </p:txBody>
      </p:sp>
    </p:spTree>
    <p:extLst>
      <p:ext uri="{BB962C8B-B14F-4D97-AF65-F5344CB8AC3E}">
        <p14:creationId xmlns:p14="http://schemas.microsoft.com/office/powerpoint/2010/main" val="779015718"/>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0AFD31-02B1-4430-8E05-689AF939EE89}"/>
              </a:ext>
            </a:extLst>
          </p:cNvPr>
          <p:cNvSpPr>
            <a:spLocks noGrp="1"/>
          </p:cNvSpPr>
          <p:nvPr>
            <p:ph type="title"/>
          </p:nvPr>
        </p:nvSpPr>
        <p:spPr>
          <a:xfrm>
            <a:off x="5047488" y="203384"/>
            <a:ext cx="13175905" cy="1045718"/>
          </a:xfrm>
        </p:spPr>
        <p:txBody>
          <a:bodyPr>
            <a:normAutofit/>
          </a:bodyPr>
          <a:lstStyle/>
          <a:p>
            <a:r>
              <a:rPr lang="en-US" sz="2000" dirty="0">
                <a:solidFill>
                  <a:schemeClr val="bg1"/>
                </a:solidFill>
              </a:rPr>
              <a:t>Meeting the needs of a growing population</a:t>
            </a:r>
          </a:p>
        </p:txBody>
      </p:sp>
      <p:sp>
        <p:nvSpPr>
          <p:cNvPr id="7" name="Content Placeholder 2">
            <a:extLst>
              <a:ext uri="{FF2B5EF4-FFF2-40B4-BE49-F238E27FC236}">
                <a16:creationId xmlns:a16="http://schemas.microsoft.com/office/drawing/2014/main" id="{A9FB6540-A378-40F8-93DB-2F0AF547323A}"/>
              </a:ext>
            </a:extLst>
          </p:cNvPr>
          <p:cNvSpPr txBox="1">
            <a:spLocks/>
          </p:cNvSpPr>
          <p:nvPr/>
        </p:nvSpPr>
        <p:spPr>
          <a:xfrm>
            <a:off x="1257300" y="2265176"/>
            <a:ext cx="7941564" cy="6880355"/>
          </a:xfrm>
          <a:prstGeom prst="rect">
            <a:avLst/>
          </a:prstGeom>
        </p:spPr>
        <p:txBody>
          <a:bodyPr vert="horz" lIns="91440" tIns="45720" rIns="91440" bIns="45720" rtlCol="0">
            <a:normAutofit lnSpcReduction="10000"/>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en-US" dirty="0"/>
              <a:t>Be in compliance with evolving regulations on delivering accessible documents to blind, partially sighted and cognitively disabled individuals</a:t>
            </a:r>
          </a:p>
          <a:p>
            <a:r>
              <a:rPr lang="en-US" dirty="0"/>
              <a:t>Meet the needs and requests of a large and growing population</a:t>
            </a:r>
          </a:p>
          <a:p>
            <a:r>
              <a:rPr lang="en-US" dirty="0"/>
              <a:t>Automate the creation of accessible documents in all formats</a:t>
            </a:r>
          </a:p>
          <a:p>
            <a:r>
              <a:rPr lang="en-US" dirty="0"/>
              <a:t>It is the right thing to do</a:t>
            </a:r>
          </a:p>
          <a:p>
            <a:pPr marL="1371669" lvl="2" indent="0">
              <a:buFont typeface="Arial" panose="020B0604020202020204" pitchFamily="34" charset="0"/>
              <a:buNone/>
            </a:pPr>
            <a:endParaRPr lang="en-US" dirty="0"/>
          </a:p>
          <a:p>
            <a:pPr lvl="1"/>
            <a:endParaRPr lang="en-US" dirty="0"/>
          </a:p>
        </p:txBody>
      </p:sp>
      <p:sp>
        <p:nvSpPr>
          <p:cNvPr id="8" name="Slide Number Placeholder 3">
            <a:extLst>
              <a:ext uri="{FF2B5EF4-FFF2-40B4-BE49-F238E27FC236}">
                <a16:creationId xmlns:a16="http://schemas.microsoft.com/office/drawing/2014/main" id="{D24CF5F0-2C0A-4095-BDB3-4786240855EA}"/>
              </a:ext>
            </a:extLst>
          </p:cNvPr>
          <p:cNvSpPr txBox="1">
            <a:spLocks/>
          </p:cNvSpPr>
          <p:nvPr/>
        </p:nvSpPr>
        <p:spPr>
          <a:xfrm>
            <a:off x="12915900" y="9534527"/>
            <a:ext cx="4114800" cy="547688"/>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1371371"/>
            <a:fld id="{C9E3AFC7-270A-4247-83D7-4F2F6CE52981}" type="slidenum">
              <a:rPr lang="en-US" smtClean="0">
                <a:solidFill>
                  <a:prstClr val="white"/>
                </a:solidFill>
                <a:latin typeface="Calibri"/>
              </a:rPr>
              <a:pPr defTabSz="1371371"/>
              <a:t>3</a:t>
            </a:fld>
            <a:endParaRPr lang="en-US" dirty="0">
              <a:solidFill>
                <a:prstClr val="white"/>
              </a:solidFill>
              <a:latin typeface="Calibri"/>
            </a:endParaRPr>
          </a:p>
        </p:txBody>
      </p:sp>
      <p:pic>
        <p:nvPicPr>
          <p:cNvPr id="9" name="Picture 8" descr="A decorative, stylized illustration that implies inclusion and diversity with related words like equality, diverse, etc stacked together&#10;">
            <a:extLst>
              <a:ext uri="{FF2B5EF4-FFF2-40B4-BE49-F238E27FC236}">
                <a16:creationId xmlns:a16="http://schemas.microsoft.com/office/drawing/2014/main" id="{627AD021-A63F-4680-9712-4F426C8F8B84}"/>
              </a:ext>
            </a:extLst>
          </p:cNvPr>
          <p:cNvPicPr>
            <a:picLocks noChangeAspect="1"/>
          </p:cNvPicPr>
          <p:nvPr/>
        </p:nvPicPr>
        <p:blipFill>
          <a:blip r:embed="rId2"/>
          <a:stretch>
            <a:fillRect/>
          </a:stretch>
        </p:blipFill>
        <p:spPr>
          <a:xfrm>
            <a:off x="9336933" y="3538159"/>
            <a:ext cx="8363892" cy="4526849"/>
          </a:xfrm>
          <a:prstGeom prst="rect">
            <a:avLst/>
          </a:prstGeom>
        </p:spPr>
      </p:pic>
    </p:spTree>
    <p:extLst>
      <p:ext uri="{BB962C8B-B14F-4D97-AF65-F5344CB8AC3E}">
        <p14:creationId xmlns:p14="http://schemas.microsoft.com/office/powerpoint/2010/main" val="1659227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2427F-9DDA-47AF-8ED5-E25367E81D70}"/>
              </a:ext>
            </a:extLst>
          </p:cNvPr>
          <p:cNvSpPr>
            <a:spLocks noGrp="1"/>
          </p:cNvSpPr>
          <p:nvPr>
            <p:ph type="title"/>
          </p:nvPr>
        </p:nvSpPr>
        <p:spPr/>
        <p:txBody>
          <a:bodyPr>
            <a:normAutofit/>
          </a:bodyPr>
          <a:lstStyle/>
          <a:p>
            <a:r>
              <a:rPr lang="en-US" sz="2000" dirty="0">
                <a:solidFill>
                  <a:schemeClr val="bg1"/>
                </a:solidFill>
              </a:rPr>
              <a:t>Vision impairment</a:t>
            </a:r>
          </a:p>
        </p:txBody>
      </p:sp>
      <p:graphicFrame>
        <p:nvGraphicFramePr>
          <p:cNvPr id="7" name="Diagram 6" descr="Depiction of people with vision impairments">
            <a:extLst>
              <a:ext uri="{FF2B5EF4-FFF2-40B4-BE49-F238E27FC236}">
                <a16:creationId xmlns:a16="http://schemas.microsoft.com/office/drawing/2014/main" id="{B41BC1D5-A8FD-48B6-91CC-1B4B3D607D44}"/>
              </a:ext>
            </a:extLst>
          </p:cNvPr>
          <p:cNvGraphicFramePr/>
          <p:nvPr>
            <p:extLst>
              <p:ext uri="{D42A27DB-BD31-4B8C-83A1-F6EECF244321}">
                <p14:modId xmlns:p14="http://schemas.microsoft.com/office/powerpoint/2010/main" val="2374380177"/>
              </p:ext>
            </p:extLst>
          </p:nvPr>
        </p:nvGraphicFramePr>
        <p:xfrm>
          <a:off x="3509666" y="1574311"/>
          <a:ext cx="12192000" cy="812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26426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5B43F7A-44B0-41AB-BCBB-C728E7040D54}"/>
              </a:ext>
            </a:extLst>
          </p:cNvPr>
          <p:cNvSpPr>
            <a:spLocks noGrp="1"/>
          </p:cNvSpPr>
          <p:nvPr>
            <p:ph type="title"/>
          </p:nvPr>
        </p:nvSpPr>
        <p:spPr/>
        <p:txBody>
          <a:bodyPr/>
          <a:lstStyle/>
          <a:p>
            <a:r>
              <a:rPr lang="en-US" dirty="0"/>
              <a:t>Why Future Proof</a:t>
            </a:r>
          </a:p>
        </p:txBody>
      </p:sp>
      <p:sp>
        <p:nvSpPr>
          <p:cNvPr id="2" name="Content Placeholder 1">
            <a:extLst>
              <a:ext uri="{FF2B5EF4-FFF2-40B4-BE49-F238E27FC236}">
                <a16:creationId xmlns:a16="http://schemas.microsoft.com/office/drawing/2014/main" id="{9670CF2E-79B2-4729-B166-C627CC22DF30}"/>
              </a:ext>
            </a:extLst>
          </p:cNvPr>
          <p:cNvSpPr>
            <a:spLocks noGrp="1"/>
          </p:cNvSpPr>
          <p:nvPr>
            <p:ph idx="1"/>
          </p:nvPr>
        </p:nvSpPr>
        <p:spPr/>
        <p:txBody>
          <a:bodyPr/>
          <a:lstStyle/>
          <a:p>
            <a:pPr lvl="0">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Accessibility a paradigm shift for Documents and web</a:t>
            </a:r>
          </a:p>
          <a:p>
            <a:pPr lvl="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Cannot be ignored</a:t>
            </a:r>
          </a:p>
          <a:p>
            <a:pPr lvl="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Right thing to do</a:t>
            </a:r>
          </a:p>
          <a:p>
            <a:pPr lvl="0">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Lifelong clients</a:t>
            </a:r>
          </a:p>
          <a:p>
            <a:pPr lvl="0">
              <a:lnSpc>
                <a:spcPct val="107000"/>
              </a:lnSpc>
              <a:spcBef>
                <a:spcPts val="0"/>
              </a:spcBef>
              <a:spcAft>
                <a:spcPts val="800"/>
              </a:spcAft>
              <a:buFont typeface="Calibri" panose="020F0502020204030204" pitchFamily="34" charset="0"/>
              <a:buChar cha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753831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20A74A-FFE9-4C13-AF8F-33BE3E9F29D6}"/>
              </a:ext>
            </a:extLst>
          </p:cNvPr>
          <p:cNvSpPr>
            <a:spLocks noGrp="1"/>
          </p:cNvSpPr>
          <p:nvPr>
            <p:ph type="title"/>
          </p:nvPr>
        </p:nvSpPr>
        <p:spPr/>
        <p:txBody>
          <a:bodyPr/>
          <a:lstStyle/>
          <a:p>
            <a:r>
              <a:rPr lang="en-US" dirty="0"/>
              <a:t>Why?</a:t>
            </a:r>
          </a:p>
        </p:txBody>
      </p:sp>
      <p:sp>
        <p:nvSpPr>
          <p:cNvPr id="2" name="Content Placeholder 1">
            <a:extLst>
              <a:ext uri="{FF2B5EF4-FFF2-40B4-BE49-F238E27FC236}">
                <a16:creationId xmlns:a16="http://schemas.microsoft.com/office/drawing/2014/main" id="{0214FADB-94DF-47A7-A240-1BC2710884F6}"/>
              </a:ext>
            </a:extLst>
          </p:cNvPr>
          <p:cNvSpPr>
            <a:spLocks noGrp="1"/>
          </p:cNvSpPr>
          <p:nvPr>
            <p:ph idx="1"/>
          </p:nvPr>
        </p:nvSpPr>
        <p:spPr/>
        <p:txBody>
          <a:bodyPr/>
          <a:lstStyle/>
          <a:p>
            <a:pPr marL="457200" marR="0">
              <a:lnSpc>
                <a:spcPct val="107000"/>
              </a:lnSpc>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Why?</a:t>
            </a:r>
          </a:p>
          <a:p>
            <a:pPr lvl="1">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Civil rights issue</a:t>
            </a:r>
          </a:p>
          <a:p>
            <a:pPr lvl="1">
              <a:lnSpc>
                <a:spcPct val="107000"/>
              </a:lnSpc>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Large population of users</a:t>
            </a:r>
          </a:p>
          <a:p>
            <a:pPr lvl="1">
              <a:lnSpc>
                <a:spcPct val="107000"/>
              </a:lnSpc>
              <a:spcBef>
                <a:spcPts val="0"/>
              </a:spcBef>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User experience</a:t>
            </a:r>
          </a:p>
          <a:p>
            <a:endParaRPr lang="en-US" dirty="0"/>
          </a:p>
        </p:txBody>
      </p:sp>
    </p:spTree>
    <p:extLst>
      <p:ext uri="{BB962C8B-B14F-4D97-AF65-F5344CB8AC3E}">
        <p14:creationId xmlns:p14="http://schemas.microsoft.com/office/powerpoint/2010/main" val="36296474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6E8155-FCF3-413D-A78C-084E2CF485B5}"/>
              </a:ext>
            </a:extLst>
          </p:cNvPr>
          <p:cNvSpPr>
            <a:spLocks noGrp="1"/>
          </p:cNvSpPr>
          <p:nvPr>
            <p:ph type="title"/>
          </p:nvPr>
        </p:nvSpPr>
        <p:spPr/>
        <p:txBody>
          <a:bodyPr/>
          <a:lstStyle/>
          <a:p>
            <a:r>
              <a:rPr lang="en-US" dirty="0"/>
              <a:t>What is in Scope?</a:t>
            </a:r>
          </a:p>
        </p:txBody>
      </p:sp>
      <p:sp>
        <p:nvSpPr>
          <p:cNvPr id="2" name="Content Placeholder 1">
            <a:extLst>
              <a:ext uri="{FF2B5EF4-FFF2-40B4-BE49-F238E27FC236}">
                <a16:creationId xmlns:a16="http://schemas.microsoft.com/office/drawing/2014/main" id="{A893DB7B-FC4D-407B-8361-3709AF1ED612}"/>
              </a:ext>
            </a:extLst>
          </p:cNvPr>
          <p:cNvSpPr>
            <a:spLocks noGrp="1"/>
          </p:cNvSpPr>
          <p:nvPr>
            <p:ph idx="1"/>
          </p:nvPr>
        </p:nvSpPr>
        <p:spPr/>
        <p:txBody>
          <a:bodyPr/>
          <a:lstStyle/>
          <a:p>
            <a:pPr lvl="0"/>
            <a:r>
              <a:rPr lang="en-US" dirty="0"/>
              <a:t>Archival documents</a:t>
            </a:r>
          </a:p>
          <a:p>
            <a:pPr lvl="0"/>
            <a:r>
              <a:rPr lang="en-US" dirty="0"/>
              <a:t>Office documents</a:t>
            </a:r>
          </a:p>
          <a:p>
            <a:pPr lvl="1"/>
            <a:r>
              <a:rPr lang="en-US" dirty="0"/>
              <a:t>MS-Word</a:t>
            </a:r>
          </a:p>
          <a:p>
            <a:pPr lvl="1"/>
            <a:r>
              <a:rPr lang="en-US" dirty="0"/>
              <a:t>Employment documents</a:t>
            </a:r>
          </a:p>
          <a:p>
            <a:pPr lvl="0"/>
            <a:r>
              <a:rPr lang="en-US" dirty="0"/>
              <a:t>Web digital documents</a:t>
            </a:r>
          </a:p>
          <a:p>
            <a:pPr lvl="0"/>
            <a:r>
              <a:rPr lang="en-US" dirty="0"/>
              <a:t>Transaction documents</a:t>
            </a:r>
          </a:p>
          <a:p>
            <a:endParaRPr lang="en-US" dirty="0"/>
          </a:p>
        </p:txBody>
      </p:sp>
    </p:spTree>
    <p:extLst>
      <p:ext uri="{BB962C8B-B14F-4D97-AF65-F5344CB8AC3E}">
        <p14:creationId xmlns:p14="http://schemas.microsoft.com/office/powerpoint/2010/main" val="3853672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B49AE1-6336-43E4-B976-B4B6FB28B8DA}"/>
              </a:ext>
            </a:extLst>
          </p:cNvPr>
          <p:cNvSpPr>
            <a:spLocks noGrp="1"/>
          </p:cNvSpPr>
          <p:nvPr>
            <p:ph type="title"/>
          </p:nvPr>
        </p:nvSpPr>
        <p:spPr/>
        <p:txBody>
          <a:bodyPr/>
          <a:lstStyle/>
          <a:p>
            <a:r>
              <a:rPr lang="en-US" dirty="0"/>
              <a:t>What to Plan for</a:t>
            </a:r>
          </a:p>
        </p:txBody>
      </p:sp>
      <p:sp>
        <p:nvSpPr>
          <p:cNvPr id="2" name="Content Placeholder 1">
            <a:extLst>
              <a:ext uri="{FF2B5EF4-FFF2-40B4-BE49-F238E27FC236}">
                <a16:creationId xmlns:a16="http://schemas.microsoft.com/office/drawing/2014/main" id="{D5417836-F58F-4A3A-A06F-5153420583FE}"/>
              </a:ext>
            </a:extLst>
          </p:cNvPr>
          <p:cNvSpPr>
            <a:spLocks noGrp="1"/>
          </p:cNvSpPr>
          <p:nvPr>
            <p:ph idx="1"/>
          </p:nvPr>
        </p:nvSpPr>
        <p:spPr/>
        <p:txBody>
          <a:bodyPr/>
          <a:lstStyle/>
          <a:p>
            <a:r>
              <a:rPr lang="en-US" dirty="0"/>
              <a:t>Create an accessibility policy</a:t>
            </a:r>
          </a:p>
          <a:p>
            <a:r>
              <a:rPr lang="en-US" dirty="0"/>
              <a:t>Create a culture of inclusion</a:t>
            </a:r>
          </a:p>
          <a:p>
            <a:r>
              <a:rPr lang="en-US" dirty="0"/>
              <a:t>Training on setting up accessibility</a:t>
            </a:r>
          </a:p>
          <a:p>
            <a:r>
              <a:rPr lang="en-US" dirty="0"/>
              <a:t>	MS-Office</a:t>
            </a:r>
          </a:p>
          <a:p>
            <a:endParaRPr lang="en-US" dirty="0"/>
          </a:p>
          <a:p>
            <a:r>
              <a:rPr lang="en-US" dirty="0"/>
              <a:t>Purchasing</a:t>
            </a:r>
          </a:p>
          <a:p>
            <a:endParaRPr lang="en-US" dirty="0"/>
          </a:p>
        </p:txBody>
      </p:sp>
    </p:spTree>
    <p:extLst>
      <p:ext uri="{BB962C8B-B14F-4D97-AF65-F5344CB8AC3E}">
        <p14:creationId xmlns:p14="http://schemas.microsoft.com/office/powerpoint/2010/main" val="520765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F9B273-5BE0-4B68-9BB3-BDB8B6435205}"/>
              </a:ext>
            </a:extLst>
          </p:cNvPr>
          <p:cNvSpPr>
            <a:spLocks noGrp="1"/>
          </p:cNvSpPr>
          <p:nvPr>
            <p:ph type="title"/>
          </p:nvPr>
        </p:nvSpPr>
        <p:spPr/>
        <p:txBody>
          <a:bodyPr/>
          <a:lstStyle/>
          <a:p>
            <a:r>
              <a:rPr lang="en-US" dirty="0"/>
              <a:t>Purchasing</a:t>
            </a:r>
          </a:p>
        </p:txBody>
      </p:sp>
      <p:sp>
        <p:nvSpPr>
          <p:cNvPr id="2" name="Content Placeholder 1">
            <a:extLst>
              <a:ext uri="{FF2B5EF4-FFF2-40B4-BE49-F238E27FC236}">
                <a16:creationId xmlns:a16="http://schemas.microsoft.com/office/drawing/2014/main" id="{3D6EA4F0-75F4-45AA-9874-160C77AE27DE}"/>
              </a:ext>
            </a:extLst>
          </p:cNvPr>
          <p:cNvSpPr>
            <a:spLocks noGrp="1"/>
          </p:cNvSpPr>
          <p:nvPr>
            <p:ph idx="1"/>
          </p:nvPr>
        </p:nvSpPr>
        <p:spPr/>
        <p:txBody>
          <a:bodyPr/>
          <a:lstStyle/>
          <a:p>
            <a:pPr lvl="0"/>
            <a:r>
              <a:rPr lang="en-US" sz="4400" dirty="0"/>
              <a:t>Ensure all purchasing functions include </a:t>
            </a:r>
          </a:p>
          <a:p>
            <a:pPr lvl="1"/>
            <a:r>
              <a:rPr lang="en-US" dirty="0"/>
              <a:t>Software VPAT</a:t>
            </a:r>
          </a:p>
          <a:p>
            <a:pPr lvl="1"/>
            <a:r>
              <a:rPr lang="en-US" dirty="0"/>
              <a:t>All websites and documentation must be made accessible</a:t>
            </a:r>
          </a:p>
          <a:p>
            <a:r>
              <a:rPr lang="en-US" dirty="0"/>
              <a:t>State that your organization is Inclusive and only acquire  hardware/software and other products if they support accessible formats</a:t>
            </a:r>
          </a:p>
          <a:p>
            <a:endParaRPr lang="en-US" dirty="0"/>
          </a:p>
        </p:txBody>
      </p:sp>
    </p:spTree>
    <p:extLst>
      <p:ext uri="{BB962C8B-B14F-4D97-AF65-F5344CB8AC3E}">
        <p14:creationId xmlns:p14="http://schemas.microsoft.com/office/powerpoint/2010/main" val="3428846204"/>
      </p:ext>
    </p:extLst>
  </p:cSld>
  <p:clrMapOvr>
    <a:masterClrMapping/>
  </p:clrMapOvr>
</p:sld>
</file>

<file path=ppt/theme/theme1.xml><?xml version="1.0" encoding="utf-8"?>
<a:theme xmlns:a="http://schemas.openxmlformats.org/drawingml/2006/main" name="Total Document Accessibility Platform">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noAutofit/>
      </a:bodyPr>
      <a:lstStyle>
        <a:defPPr algn="l">
          <a:defRPr dirty="0"/>
        </a:defPPr>
      </a:lstStyle>
    </a:txDef>
  </a:objectDefaults>
  <a:extraClrSchemeLst/>
  <a:extLst>
    <a:ext uri="{05A4C25C-085E-4340-85A3-A5531E510DB2}">
      <thm15:themeFamily xmlns:thm15="http://schemas.microsoft.com/office/thememl/2012/main" name="ANow Template 2020.02.06 for CSUN.potx  -  Read-Only" id="{EE54D69C-AA61-4797-BF82-D12736DB03AE}" vid="{AEED46E6-6015-41B3-9D12-03960756A4C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1797</TotalTime>
  <Words>1879</Words>
  <Application>Microsoft Office PowerPoint</Application>
  <PresentationFormat>Custom</PresentationFormat>
  <Paragraphs>251</Paragraphs>
  <Slides>27</Slides>
  <Notes>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Segoe UI</vt:lpstr>
      <vt:lpstr>Wingdings</vt:lpstr>
      <vt:lpstr>Total Document Accessibility Platform</vt:lpstr>
      <vt:lpstr>Future-proof Your Accessibility Program by Leveraging a Platform Based Approach</vt:lpstr>
      <vt:lpstr>Wrecking ball on a wall</vt:lpstr>
      <vt:lpstr>Meeting the needs of a growing population</vt:lpstr>
      <vt:lpstr>Vision impairment</vt:lpstr>
      <vt:lpstr>Why Future Proof</vt:lpstr>
      <vt:lpstr>Why?</vt:lpstr>
      <vt:lpstr>What is in Scope?</vt:lpstr>
      <vt:lpstr>What to Plan for</vt:lpstr>
      <vt:lpstr>Purchasing</vt:lpstr>
      <vt:lpstr>What to make Accessible?</vt:lpstr>
      <vt:lpstr>Organizational Responsibility</vt:lpstr>
      <vt:lpstr>Testing &amp; QA</vt:lpstr>
      <vt:lpstr>US Accessibility Regulations</vt:lpstr>
      <vt:lpstr>Canadian Regulations</vt:lpstr>
      <vt:lpstr>Global Regulations</vt:lpstr>
      <vt:lpstr>What Should I Provide?</vt:lpstr>
      <vt:lpstr>Comprehensive Accessibility Solutions for All Document Types</vt:lpstr>
      <vt:lpstr>Document Accessibility Platform</vt:lpstr>
      <vt:lpstr>Achieve Accessibility Goals</vt:lpstr>
      <vt:lpstr>Total Document Accessibility Platform</vt:lpstr>
      <vt:lpstr>Total Document Accessibility Solutions</vt:lpstr>
      <vt:lpstr>AccessibilityNow Transactional</vt:lpstr>
      <vt:lpstr>Static Documents</vt:lpstr>
      <vt:lpstr>AccessibilityNow Publisher</vt:lpstr>
      <vt:lpstr>AccessibilityNow Website</vt:lpstr>
      <vt:lpstr>Total Document Accessibility Solutions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Future-proof Your Accessibility Program by Leveraging a Platform Based Approach</dc:title>
  <dc:creator>Dennis Quon</dc:creator>
  <cp:lastModifiedBy>Ligia Mora</cp:lastModifiedBy>
  <cp:revision>25</cp:revision>
  <dcterms:created xsi:type="dcterms:W3CDTF">2020-02-26T18:51:59Z</dcterms:created>
  <dcterms:modified xsi:type="dcterms:W3CDTF">2020-03-18T22:06:46Z</dcterms:modified>
</cp:coreProperties>
</file>