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541"/>
    <a:srgbClr val="8AC265"/>
    <a:srgbClr val="FFFEF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B7A04-96DB-49AD-9815-FBE5E546FBB8}" type="doc">
      <dgm:prSet loTypeId="urn:microsoft.com/office/officeart/2011/layout/HexagonRadial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98F24A-77FA-4E5A-B52F-3269F43F5821}">
      <dgm:prSet phldrT="[Text]" custT="1"/>
      <dgm:spPr/>
      <dgm:t>
        <a:bodyPr/>
        <a:lstStyle/>
        <a:p>
          <a:r>
            <a:rPr lang="en-US" sz="1800" b="1"/>
            <a:t>Accessibility</a:t>
          </a:r>
          <a:endParaRPr lang="en-US" sz="1800" b="1" dirty="0"/>
        </a:p>
      </dgm:t>
    </dgm:pt>
    <dgm:pt modelId="{40DDD398-6CAE-4C51-956D-E421077CA673}" type="parTrans" cxnId="{877B23F6-3D69-47B7-9D4E-1C8187F41208}">
      <dgm:prSet/>
      <dgm:spPr/>
      <dgm:t>
        <a:bodyPr/>
        <a:lstStyle/>
        <a:p>
          <a:endParaRPr lang="en-US"/>
        </a:p>
      </dgm:t>
    </dgm:pt>
    <dgm:pt modelId="{A5016130-7BCE-492D-B080-7A4F00376939}" type="sibTrans" cxnId="{877B23F6-3D69-47B7-9D4E-1C8187F41208}">
      <dgm:prSet/>
      <dgm:spPr/>
      <dgm:t>
        <a:bodyPr/>
        <a:lstStyle/>
        <a:p>
          <a:endParaRPr lang="en-US"/>
        </a:p>
      </dgm:t>
    </dgm:pt>
    <dgm:pt modelId="{988C69C6-5037-401D-8E30-76824B821573}">
      <dgm:prSet phldrT="[Text]"/>
      <dgm:spPr/>
      <dgm:t>
        <a:bodyPr/>
        <a:lstStyle/>
        <a:p>
          <a:r>
            <a:rPr lang="en-US" b="1"/>
            <a:t>Policies &amp; Procedures</a:t>
          </a:r>
          <a:endParaRPr lang="en-US" b="1" dirty="0"/>
        </a:p>
      </dgm:t>
    </dgm:pt>
    <dgm:pt modelId="{17CAF0CD-D17C-40A3-84F1-86AB44F40079}" type="parTrans" cxnId="{CE2E5F87-D154-4A8E-AED8-FC75C5FE2E16}">
      <dgm:prSet/>
      <dgm:spPr/>
      <dgm:t>
        <a:bodyPr/>
        <a:lstStyle/>
        <a:p>
          <a:endParaRPr lang="en-US"/>
        </a:p>
      </dgm:t>
    </dgm:pt>
    <dgm:pt modelId="{BC91DCB1-592C-4C66-9597-853E355459FF}" type="sibTrans" cxnId="{CE2E5F87-D154-4A8E-AED8-FC75C5FE2E16}">
      <dgm:prSet/>
      <dgm:spPr/>
      <dgm:t>
        <a:bodyPr/>
        <a:lstStyle/>
        <a:p>
          <a:endParaRPr lang="en-US"/>
        </a:p>
      </dgm:t>
    </dgm:pt>
    <dgm:pt modelId="{23ADA1E7-4422-4878-8A65-DDF0078C831E}">
      <dgm:prSet phldrT="[Text]"/>
      <dgm:spPr/>
      <dgm:t>
        <a:bodyPr/>
        <a:lstStyle/>
        <a:p>
          <a:r>
            <a:rPr lang="en-US" b="1"/>
            <a:t>Website</a:t>
          </a:r>
          <a:endParaRPr lang="en-US" b="1" dirty="0"/>
        </a:p>
      </dgm:t>
    </dgm:pt>
    <dgm:pt modelId="{B2C3B31D-1A6D-4AF7-9026-623829BBA249}" type="parTrans" cxnId="{6D8EA76C-4270-4FA1-ADC4-C06BE2C8FB2D}">
      <dgm:prSet/>
      <dgm:spPr/>
      <dgm:t>
        <a:bodyPr/>
        <a:lstStyle/>
        <a:p>
          <a:endParaRPr lang="en-US"/>
        </a:p>
      </dgm:t>
    </dgm:pt>
    <dgm:pt modelId="{D173DF46-9BDE-4A4D-9BBD-7793A7DEA38B}" type="sibTrans" cxnId="{6D8EA76C-4270-4FA1-ADC4-C06BE2C8FB2D}">
      <dgm:prSet/>
      <dgm:spPr/>
      <dgm:t>
        <a:bodyPr/>
        <a:lstStyle/>
        <a:p>
          <a:endParaRPr lang="en-US"/>
        </a:p>
      </dgm:t>
    </dgm:pt>
    <dgm:pt modelId="{F67DAC7B-E0CA-4967-AB90-0E73778DFC0E}">
      <dgm:prSet phldrT="[Text]"/>
      <dgm:spPr/>
      <dgm:t>
        <a:bodyPr/>
        <a:lstStyle/>
        <a:p>
          <a:r>
            <a:rPr lang="en-US" b="1"/>
            <a:t>Vendors</a:t>
          </a:r>
          <a:endParaRPr lang="en-US" b="1" dirty="0"/>
        </a:p>
      </dgm:t>
    </dgm:pt>
    <dgm:pt modelId="{BB4970F1-C4C1-4E32-9DA5-3B32327A7BD2}" type="parTrans" cxnId="{D524DA5C-64B1-4B31-AB61-2B076E4AB642}">
      <dgm:prSet/>
      <dgm:spPr/>
      <dgm:t>
        <a:bodyPr/>
        <a:lstStyle/>
        <a:p>
          <a:endParaRPr lang="en-US"/>
        </a:p>
      </dgm:t>
    </dgm:pt>
    <dgm:pt modelId="{4041CF6F-EAFB-4022-8E1D-B4A58200816F}" type="sibTrans" cxnId="{D524DA5C-64B1-4B31-AB61-2B076E4AB642}">
      <dgm:prSet/>
      <dgm:spPr/>
      <dgm:t>
        <a:bodyPr/>
        <a:lstStyle/>
        <a:p>
          <a:endParaRPr lang="en-US"/>
        </a:p>
      </dgm:t>
    </dgm:pt>
    <dgm:pt modelId="{3F4D9C78-68E7-4CB0-892B-DD35AD3DFE40}">
      <dgm:prSet phldrT="[Text]"/>
      <dgm:spPr/>
      <dgm:t>
        <a:bodyPr/>
        <a:lstStyle/>
        <a:p>
          <a:r>
            <a:rPr lang="en-US" b="1"/>
            <a:t>Complaints</a:t>
          </a:r>
          <a:endParaRPr lang="en-US" b="1" dirty="0"/>
        </a:p>
      </dgm:t>
    </dgm:pt>
    <dgm:pt modelId="{51D107DD-B798-470C-9A0A-229830E829CA}" type="parTrans" cxnId="{D7BB4EA5-F8D9-430F-B950-98FAEB3ADC7A}">
      <dgm:prSet/>
      <dgm:spPr/>
      <dgm:t>
        <a:bodyPr/>
        <a:lstStyle/>
        <a:p>
          <a:endParaRPr lang="en-US"/>
        </a:p>
      </dgm:t>
    </dgm:pt>
    <dgm:pt modelId="{26C99106-B89F-4D2B-8B46-491A3F56CE28}" type="sibTrans" cxnId="{D7BB4EA5-F8D9-430F-B950-98FAEB3ADC7A}">
      <dgm:prSet/>
      <dgm:spPr/>
      <dgm:t>
        <a:bodyPr/>
        <a:lstStyle/>
        <a:p>
          <a:endParaRPr lang="en-US"/>
        </a:p>
      </dgm:t>
    </dgm:pt>
    <dgm:pt modelId="{32E1AD7C-D279-4212-BF04-88652B188292}">
      <dgm:prSet phldrT="[Text]"/>
      <dgm:spPr/>
      <dgm:t>
        <a:bodyPr/>
        <a:lstStyle/>
        <a:p>
          <a:r>
            <a:rPr lang="en-US" b="1"/>
            <a:t>Etiquette</a:t>
          </a:r>
          <a:endParaRPr lang="en-US" b="1" dirty="0"/>
        </a:p>
      </dgm:t>
    </dgm:pt>
    <dgm:pt modelId="{6C7B99ED-2ABD-412B-A9AD-CC01019F69E2}" type="parTrans" cxnId="{C595B04A-7C83-4E4B-B5F5-CB258E379590}">
      <dgm:prSet/>
      <dgm:spPr/>
      <dgm:t>
        <a:bodyPr/>
        <a:lstStyle/>
        <a:p>
          <a:endParaRPr lang="en-US"/>
        </a:p>
      </dgm:t>
    </dgm:pt>
    <dgm:pt modelId="{1193A680-8BFD-43C3-B691-C267F9F4CB47}" type="sibTrans" cxnId="{C595B04A-7C83-4E4B-B5F5-CB258E379590}">
      <dgm:prSet/>
      <dgm:spPr/>
      <dgm:t>
        <a:bodyPr/>
        <a:lstStyle/>
        <a:p>
          <a:endParaRPr lang="en-US"/>
        </a:p>
      </dgm:t>
    </dgm:pt>
    <dgm:pt modelId="{8625AA87-243B-4E87-BEB7-50ADCDA190BF}">
      <dgm:prSet phldrT="[Text]"/>
      <dgm:spPr/>
      <dgm:t>
        <a:bodyPr/>
        <a:lstStyle/>
        <a:p>
          <a:r>
            <a:rPr lang="en-US" b="1"/>
            <a:t>Facilities</a:t>
          </a:r>
          <a:endParaRPr lang="en-US" b="1" dirty="0"/>
        </a:p>
      </dgm:t>
    </dgm:pt>
    <dgm:pt modelId="{B3056F80-4676-4EB4-8285-4428ABBC7E0F}" type="parTrans" cxnId="{00A0D72E-8C89-47C3-8EE9-EE3B34D859C2}">
      <dgm:prSet/>
      <dgm:spPr/>
      <dgm:t>
        <a:bodyPr/>
        <a:lstStyle/>
        <a:p>
          <a:endParaRPr lang="en-US"/>
        </a:p>
      </dgm:t>
    </dgm:pt>
    <dgm:pt modelId="{BA1E576F-6FA7-426C-8007-1792CDD2E218}" type="sibTrans" cxnId="{00A0D72E-8C89-47C3-8EE9-EE3B34D859C2}">
      <dgm:prSet/>
      <dgm:spPr/>
      <dgm:t>
        <a:bodyPr/>
        <a:lstStyle/>
        <a:p>
          <a:endParaRPr lang="en-US"/>
        </a:p>
      </dgm:t>
    </dgm:pt>
    <dgm:pt modelId="{EE6E996E-C770-4EB7-A40E-6372CC494C99}" type="pres">
      <dgm:prSet presAssocID="{1D2B7A04-96DB-49AD-9815-FBE5E546FB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07894F6-0043-4038-91F1-EB846D3F39FB}" type="pres">
      <dgm:prSet presAssocID="{7198F24A-77FA-4E5A-B52F-3269F43F5821}" presName="Parent" presStyleLbl="node0" presStyleIdx="0" presStyleCnt="1">
        <dgm:presLayoutVars>
          <dgm:chMax val="6"/>
          <dgm:chPref val="6"/>
        </dgm:presLayoutVars>
      </dgm:prSet>
      <dgm:spPr/>
    </dgm:pt>
    <dgm:pt modelId="{B046AA7F-3B6C-4C6C-A0ED-431B248E8171}" type="pres">
      <dgm:prSet presAssocID="{988C69C6-5037-401D-8E30-76824B821573}" presName="Accent1" presStyleCnt="0"/>
      <dgm:spPr/>
    </dgm:pt>
    <dgm:pt modelId="{458F7C71-FFF2-4571-8291-85EBD2F9118F}" type="pres">
      <dgm:prSet presAssocID="{988C69C6-5037-401D-8E30-76824B821573}" presName="Accent" presStyleLbl="bgShp" presStyleIdx="0" presStyleCnt="6"/>
      <dgm:spPr/>
    </dgm:pt>
    <dgm:pt modelId="{05BC6AC4-811F-419C-A8DB-17A558ED4F55}" type="pres">
      <dgm:prSet presAssocID="{988C69C6-5037-401D-8E30-76824B82157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992F967-A222-4AB7-A7CC-85F6BB969D64}" type="pres">
      <dgm:prSet presAssocID="{23ADA1E7-4422-4878-8A65-DDF0078C831E}" presName="Accent2" presStyleCnt="0"/>
      <dgm:spPr/>
    </dgm:pt>
    <dgm:pt modelId="{91614F2A-EAC4-47A5-A357-03F235DB02E0}" type="pres">
      <dgm:prSet presAssocID="{23ADA1E7-4422-4878-8A65-DDF0078C831E}" presName="Accent" presStyleLbl="bgShp" presStyleIdx="1" presStyleCnt="6"/>
      <dgm:spPr/>
    </dgm:pt>
    <dgm:pt modelId="{84F5BEA0-6E51-43B9-B602-516F6EC93D68}" type="pres">
      <dgm:prSet presAssocID="{23ADA1E7-4422-4878-8A65-DDF0078C831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478929F-4D05-4217-A944-892BE0D502B4}" type="pres">
      <dgm:prSet presAssocID="{F67DAC7B-E0CA-4967-AB90-0E73778DFC0E}" presName="Accent3" presStyleCnt="0"/>
      <dgm:spPr/>
    </dgm:pt>
    <dgm:pt modelId="{C0A7E4F8-31AE-436A-975E-8FA44AFF7190}" type="pres">
      <dgm:prSet presAssocID="{F67DAC7B-E0CA-4967-AB90-0E73778DFC0E}" presName="Accent" presStyleLbl="bgShp" presStyleIdx="2" presStyleCnt="6"/>
      <dgm:spPr/>
    </dgm:pt>
    <dgm:pt modelId="{9DBD77B9-9BE5-41A1-AA32-50593060D9EC}" type="pres">
      <dgm:prSet presAssocID="{F67DAC7B-E0CA-4967-AB90-0E73778DFC0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BDDACB7-376A-4FD7-B3B9-28A4E2785B9C}" type="pres">
      <dgm:prSet presAssocID="{3F4D9C78-68E7-4CB0-892B-DD35AD3DFE40}" presName="Accent4" presStyleCnt="0"/>
      <dgm:spPr/>
    </dgm:pt>
    <dgm:pt modelId="{C46D4902-F3CB-4F2C-848F-797DABEA9378}" type="pres">
      <dgm:prSet presAssocID="{3F4D9C78-68E7-4CB0-892B-DD35AD3DFE40}" presName="Accent" presStyleLbl="bgShp" presStyleIdx="3" presStyleCnt="6"/>
      <dgm:spPr/>
    </dgm:pt>
    <dgm:pt modelId="{91DF628E-5CFA-469A-A41A-A98E73638FF6}" type="pres">
      <dgm:prSet presAssocID="{3F4D9C78-68E7-4CB0-892B-DD35AD3DFE4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A51D1A0-6CD6-4F97-8A10-9546639606AF}" type="pres">
      <dgm:prSet presAssocID="{32E1AD7C-D279-4212-BF04-88652B188292}" presName="Accent5" presStyleCnt="0"/>
      <dgm:spPr/>
    </dgm:pt>
    <dgm:pt modelId="{36C5B491-D3E1-4F41-8CD9-287F8990EB02}" type="pres">
      <dgm:prSet presAssocID="{32E1AD7C-D279-4212-BF04-88652B188292}" presName="Accent" presStyleLbl="bgShp" presStyleIdx="4" presStyleCnt="6"/>
      <dgm:spPr/>
    </dgm:pt>
    <dgm:pt modelId="{12F05E3D-E523-4852-96B4-624D1100F107}" type="pres">
      <dgm:prSet presAssocID="{32E1AD7C-D279-4212-BF04-88652B18829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10B6BAE-6678-4F99-9464-200E6DF65D48}" type="pres">
      <dgm:prSet presAssocID="{8625AA87-243B-4E87-BEB7-50ADCDA190BF}" presName="Accent6" presStyleCnt="0"/>
      <dgm:spPr/>
    </dgm:pt>
    <dgm:pt modelId="{A00E1C71-AF1F-4C74-8DDF-A61C90FB7CA5}" type="pres">
      <dgm:prSet presAssocID="{8625AA87-243B-4E87-BEB7-50ADCDA190BF}" presName="Accent" presStyleLbl="bgShp" presStyleIdx="5" presStyleCnt="6"/>
      <dgm:spPr/>
    </dgm:pt>
    <dgm:pt modelId="{3BD201E6-0572-4886-901E-C65814312303}" type="pres">
      <dgm:prSet presAssocID="{8625AA87-243B-4E87-BEB7-50ADCDA190B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0A0D72E-8C89-47C3-8EE9-EE3B34D859C2}" srcId="{7198F24A-77FA-4E5A-B52F-3269F43F5821}" destId="{8625AA87-243B-4E87-BEB7-50ADCDA190BF}" srcOrd="5" destOrd="0" parTransId="{B3056F80-4676-4EB4-8285-4428ABBC7E0F}" sibTransId="{BA1E576F-6FA7-426C-8007-1792CDD2E218}"/>
    <dgm:cxn modelId="{024C0339-F291-4C27-88B3-A113FFF73441}" type="presOf" srcId="{1D2B7A04-96DB-49AD-9815-FBE5E546FBB8}" destId="{EE6E996E-C770-4EB7-A40E-6372CC494C99}" srcOrd="0" destOrd="0" presId="urn:microsoft.com/office/officeart/2011/layout/HexagonRadial"/>
    <dgm:cxn modelId="{32F4AC40-E370-44BB-993A-D06CCE21258A}" type="presOf" srcId="{7198F24A-77FA-4E5A-B52F-3269F43F5821}" destId="{B07894F6-0043-4038-91F1-EB846D3F39FB}" srcOrd="0" destOrd="0" presId="urn:microsoft.com/office/officeart/2011/layout/HexagonRadial"/>
    <dgm:cxn modelId="{D524DA5C-64B1-4B31-AB61-2B076E4AB642}" srcId="{7198F24A-77FA-4E5A-B52F-3269F43F5821}" destId="{F67DAC7B-E0CA-4967-AB90-0E73778DFC0E}" srcOrd="2" destOrd="0" parTransId="{BB4970F1-C4C1-4E32-9DA5-3B32327A7BD2}" sibTransId="{4041CF6F-EAFB-4022-8E1D-B4A58200816F}"/>
    <dgm:cxn modelId="{C595B04A-7C83-4E4B-B5F5-CB258E379590}" srcId="{7198F24A-77FA-4E5A-B52F-3269F43F5821}" destId="{32E1AD7C-D279-4212-BF04-88652B188292}" srcOrd="4" destOrd="0" parTransId="{6C7B99ED-2ABD-412B-A9AD-CC01019F69E2}" sibTransId="{1193A680-8BFD-43C3-B691-C267F9F4CB47}"/>
    <dgm:cxn modelId="{6D8EA76C-4270-4FA1-ADC4-C06BE2C8FB2D}" srcId="{7198F24A-77FA-4E5A-B52F-3269F43F5821}" destId="{23ADA1E7-4422-4878-8A65-DDF0078C831E}" srcOrd="1" destOrd="0" parTransId="{B2C3B31D-1A6D-4AF7-9026-623829BBA249}" sibTransId="{D173DF46-9BDE-4A4D-9BBD-7793A7DEA38B}"/>
    <dgm:cxn modelId="{5C147C76-9EA0-4131-9C0D-8FF2DFAD0362}" type="presOf" srcId="{23ADA1E7-4422-4878-8A65-DDF0078C831E}" destId="{84F5BEA0-6E51-43B9-B602-516F6EC93D68}" srcOrd="0" destOrd="0" presId="urn:microsoft.com/office/officeart/2011/layout/HexagonRadial"/>
    <dgm:cxn modelId="{CE2E5F87-D154-4A8E-AED8-FC75C5FE2E16}" srcId="{7198F24A-77FA-4E5A-B52F-3269F43F5821}" destId="{988C69C6-5037-401D-8E30-76824B821573}" srcOrd="0" destOrd="0" parTransId="{17CAF0CD-D17C-40A3-84F1-86AB44F40079}" sibTransId="{BC91DCB1-592C-4C66-9597-853E355459FF}"/>
    <dgm:cxn modelId="{3BF5A09D-BA57-4744-960A-4C5F5C18AA7C}" type="presOf" srcId="{988C69C6-5037-401D-8E30-76824B821573}" destId="{05BC6AC4-811F-419C-A8DB-17A558ED4F55}" srcOrd="0" destOrd="0" presId="urn:microsoft.com/office/officeart/2011/layout/HexagonRadial"/>
    <dgm:cxn modelId="{D7BB4EA5-F8D9-430F-B950-98FAEB3ADC7A}" srcId="{7198F24A-77FA-4E5A-B52F-3269F43F5821}" destId="{3F4D9C78-68E7-4CB0-892B-DD35AD3DFE40}" srcOrd="3" destOrd="0" parTransId="{51D107DD-B798-470C-9A0A-229830E829CA}" sibTransId="{26C99106-B89F-4D2B-8B46-491A3F56CE28}"/>
    <dgm:cxn modelId="{26522BA7-5699-4FB2-9FEC-D986E881C7F4}" type="presOf" srcId="{F67DAC7B-E0CA-4967-AB90-0E73778DFC0E}" destId="{9DBD77B9-9BE5-41A1-AA32-50593060D9EC}" srcOrd="0" destOrd="0" presId="urn:microsoft.com/office/officeart/2011/layout/HexagonRadial"/>
    <dgm:cxn modelId="{770278B4-3307-46D4-861B-A2DF623FBCBB}" type="presOf" srcId="{8625AA87-243B-4E87-BEB7-50ADCDA190BF}" destId="{3BD201E6-0572-4886-901E-C65814312303}" srcOrd="0" destOrd="0" presId="urn:microsoft.com/office/officeart/2011/layout/HexagonRadial"/>
    <dgm:cxn modelId="{F42D6EF1-C206-4EE9-AFE0-60B5B7E4919A}" type="presOf" srcId="{32E1AD7C-D279-4212-BF04-88652B188292}" destId="{12F05E3D-E523-4852-96B4-624D1100F107}" srcOrd="0" destOrd="0" presId="urn:microsoft.com/office/officeart/2011/layout/HexagonRadial"/>
    <dgm:cxn modelId="{91B337F4-3BDC-470E-B6C8-0B12CD0D71AE}" type="presOf" srcId="{3F4D9C78-68E7-4CB0-892B-DD35AD3DFE40}" destId="{91DF628E-5CFA-469A-A41A-A98E73638FF6}" srcOrd="0" destOrd="0" presId="urn:microsoft.com/office/officeart/2011/layout/HexagonRadial"/>
    <dgm:cxn modelId="{877B23F6-3D69-47B7-9D4E-1C8187F41208}" srcId="{1D2B7A04-96DB-49AD-9815-FBE5E546FBB8}" destId="{7198F24A-77FA-4E5A-B52F-3269F43F5821}" srcOrd="0" destOrd="0" parTransId="{40DDD398-6CAE-4C51-956D-E421077CA673}" sibTransId="{A5016130-7BCE-492D-B080-7A4F00376939}"/>
    <dgm:cxn modelId="{7EF3661D-6B7A-4B22-A690-E7AC9468CB23}" type="presParOf" srcId="{EE6E996E-C770-4EB7-A40E-6372CC494C99}" destId="{B07894F6-0043-4038-91F1-EB846D3F39FB}" srcOrd="0" destOrd="0" presId="urn:microsoft.com/office/officeart/2011/layout/HexagonRadial"/>
    <dgm:cxn modelId="{1A2DCCA5-1665-487F-9D13-61B1EDE16AD4}" type="presParOf" srcId="{EE6E996E-C770-4EB7-A40E-6372CC494C99}" destId="{B046AA7F-3B6C-4C6C-A0ED-431B248E8171}" srcOrd="1" destOrd="0" presId="urn:microsoft.com/office/officeart/2011/layout/HexagonRadial"/>
    <dgm:cxn modelId="{B6164E88-A0B0-4C6E-9E88-363FEC928F36}" type="presParOf" srcId="{B046AA7F-3B6C-4C6C-A0ED-431B248E8171}" destId="{458F7C71-FFF2-4571-8291-85EBD2F9118F}" srcOrd="0" destOrd="0" presId="urn:microsoft.com/office/officeart/2011/layout/HexagonRadial"/>
    <dgm:cxn modelId="{54D96AD8-0EB6-4EC3-92A4-0A0B434849E3}" type="presParOf" srcId="{EE6E996E-C770-4EB7-A40E-6372CC494C99}" destId="{05BC6AC4-811F-419C-A8DB-17A558ED4F55}" srcOrd="2" destOrd="0" presId="urn:microsoft.com/office/officeart/2011/layout/HexagonRadial"/>
    <dgm:cxn modelId="{E4209231-F8AA-4FDF-99A2-A999FC5A9D3F}" type="presParOf" srcId="{EE6E996E-C770-4EB7-A40E-6372CC494C99}" destId="{F992F967-A222-4AB7-A7CC-85F6BB969D64}" srcOrd="3" destOrd="0" presId="urn:microsoft.com/office/officeart/2011/layout/HexagonRadial"/>
    <dgm:cxn modelId="{CDE49408-40EE-436E-8F43-D5F2D14CABFD}" type="presParOf" srcId="{F992F967-A222-4AB7-A7CC-85F6BB969D64}" destId="{91614F2A-EAC4-47A5-A357-03F235DB02E0}" srcOrd="0" destOrd="0" presId="urn:microsoft.com/office/officeart/2011/layout/HexagonRadial"/>
    <dgm:cxn modelId="{B531D4BC-ADA5-4F9F-BF1A-7555677896D3}" type="presParOf" srcId="{EE6E996E-C770-4EB7-A40E-6372CC494C99}" destId="{84F5BEA0-6E51-43B9-B602-516F6EC93D68}" srcOrd="4" destOrd="0" presId="urn:microsoft.com/office/officeart/2011/layout/HexagonRadial"/>
    <dgm:cxn modelId="{11C84B41-8E84-40C8-9BE0-7DB836D4A8B8}" type="presParOf" srcId="{EE6E996E-C770-4EB7-A40E-6372CC494C99}" destId="{6478929F-4D05-4217-A944-892BE0D502B4}" srcOrd="5" destOrd="0" presId="urn:microsoft.com/office/officeart/2011/layout/HexagonRadial"/>
    <dgm:cxn modelId="{CED5DA6A-BC0F-4573-AA3C-520E56C68F91}" type="presParOf" srcId="{6478929F-4D05-4217-A944-892BE0D502B4}" destId="{C0A7E4F8-31AE-436A-975E-8FA44AFF7190}" srcOrd="0" destOrd="0" presId="urn:microsoft.com/office/officeart/2011/layout/HexagonRadial"/>
    <dgm:cxn modelId="{E9C49596-1805-498E-B1A9-7810C68E2EC9}" type="presParOf" srcId="{EE6E996E-C770-4EB7-A40E-6372CC494C99}" destId="{9DBD77B9-9BE5-41A1-AA32-50593060D9EC}" srcOrd="6" destOrd="0" presId="urn:microsoft.com/office/officeart/2011/layout/HexagonRadial"/>
    <dgm:cxn modelId="{418F67AA-0BFB-46E4-A341-70C49F281329}" type="presParOf" srcId="{EE6E996E-C770-4EB7-A40E-6372CC494C99}" destId="{DBDDACB7-376A-4FD7-B3B9-28A4E2785B9C}" srcOrd="7" destOrd="0" presId="urn:microsoft.com/office/officeart/2011/layout/HexagonRadial"/>
    <dgm:cxn modelId="{39B5986B-D060-4AF6-A717-8810A0773899}" type="presParOf" srcId="{DBDDACB7-376A-4FD7-B3B9-28A4E2785B9C}" destId="{C46D4902-F3CB-4F2C-848F-797DABEA9378}" srcOrd="0" destOrd="0" presId="urn:microsoft.com/office/officeart/2011/layout/HexagonRadial"/>
    <dgm:cxn modelId="{AEFFA1AB-0718-4C9A-8043-D3F1A1C7949A}" type="presParOf" srcId="{EE6E996E-C770-4EB7-A40E-6372CC494C99}" destId="{91DF628E-5CFA-469A-A41A-A98E73638FF6}" srcOrd="8" destOrd="0" presId="urn:microsoft.com/office/officeart/2011/layout/HexagonRadial"/>
    <dgm:cxn modelId="{3193E951-3448-42F2-9213-E2B9F482312C}" type="presParOf" srcId="{EE6E996E-C770-4EB7-A40E-6372CC494C99}" destId="{2A51D1A0-6CD6-4F97-8A10-9546639606AF}" srcOrd="9" destOrd="0" presId="urn:microsoft.com/office/officeart/2011/layout/HexagonRadial"/>
    <dgm:cxn modelId="{AE21063B-35B1-4EDA-A9D5-55A2518638C4}" type="presParOf" srcId="{2A51D1A0-6CD6-4F97-8A10-9546639606AF}" destId="{36C5B491-D3E1-4F41-8CD9-287F8990EB02}" srcOrd="0" destOrd="0" presId="urn:microsoft.com/office/officeart/2011/layout/HexagonRadial"/>
    <dgm:cxn modelId="{E3F215D2-0B5B-4C78-AF39-3435A10DB464}" type="presParOf" srcId="{EE6E996E-C770-4EB7-A40E-6372CC494C99}" destId="{12F05E3D-E523-4852-96B4-624D1100F107}" srcOrd="10" destOrd="0" presId="urn:microsoft.com/office/officeart/2011/layout/HexagonRadial"/>
    <dgm:cxn modelId="{D1759C6E-2F11-4801-A291-773C2E7ED82C}" type="presParOf" srcId="{EE6E996E-C770-4EB7-A40E-6372CC494C99}" destId="{E10B6BAE-6678-4F99-9464-200E6DF65D48}" srcOrd="11" destOrd="0" presId="urn:microsoft.com/office/officeart/2011/layout/HexagonRadial"/>
    <dgm:cxn modelId="{6581C271-8F4F-4F89-9F0C-AC5B787F9871}" type="presParOf" srcId="{E10B6BAE-6678-4F99-9464-200E6DF65D48}" destId="{A00E1C71-AF1F-4C74-8DDF-A61C90FB7CA5}" srcOrd="0" destOrd="0" presId="urn:microsoft.com/office/officeart/2011/layout/HexagonRadial"/>
    <dgm:cxn modelId="{1DB135D0-86F6-46D2-8FBC-91AC47174862}" type="presParOf" srcId="{EE6E996E-C770-4EB7-A40E-6372CC494C99}" destId="{3BD201E6-0572-4886-901E-C6581431230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894F6-0043-4038-91F1-EB846D3F39FB}">
      <dsp:nvSpPr>
        <dsp:cNvPr id="0" name=""/>
        <dsp:cNvSpPr/>
      </dsp:nvSpPr>
      <dsp:spPr>
        <a:xfrm>
          <a:off x="2516712" y="1720313"/>
          <a:ext cx="2186593" cy="18914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Accessibility</a:t>
          </a:r>
          <a:endParaRPr lang="en-US" sz="1800" b="1" kern="1200" dirty="0"/>
        </a:p>
      </dsp:txBody>
      <dsp:txXfrm>
        <a:off x="2879061" y="2033760"/>
        <a:ext cx="1461895" cy="1264597"/>
      </dsp:txXfrm>
    </dsp:sp>
    <dsp:sp modelId="{91614F2A-EAC4-47A5-A357-03F235DB02E0}">
      <dsp:nvSpPr>
        <dsp:cNvPr id="0" name=""/>
        <dsp:cNvSpPr/>
      </dsp:nvSpPr>
      <dsp:spPr>
        <a:xfrm>
          <a:off x="3885939" y="815362"/>
          <a:ext cx="824995" cy="7108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C6AC4-811F-419C-A8DB-17A558ED4F55}">
      <dsp:nvSpPr>
        <dsp:cNvPr id="0" name=""/>
        <dsp:cNvSpPr/>
      </dsp:nvSpPr>
      <dsp:spPr>
        <a:xfrm>
          <a:off x="2718128" y="0"/>
          <a:ext cx="1791897" cy="15502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Policies &amp; Procedures</a:t>
          </a:r>
          <a:endParaRPr lang="en-US" sz="1600" b="1" kern="1200" dirty="0"/>
        </a:p>
      </dsp:txBody>
      <dsp:txXfrm>
        <a:off x="3015084" y="256901"/>
        <a:ext cx="1197985" cy="1036399"/>
      </dsp:txXfrm>
    </dsp:sp>
    <dsp:sp modelId="{C0A7E4F8-31AE-436A-975E-8FA44AFF7190}">
      <dsp:nvSpPr>
        <dsp:cNvPr id="0" name=""/>
        <dsp:cNvSpPr/>
      </dsp:nvSpPr>
      <dsp:spPr>
        <a:xfrm>
          <a:off x="4848773" y="2144259"/>
          <a:ext cx="824995" cy="7108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5BEA0-6E51-43B9-B602-516F6EC93D68}">
      <dsp:nvSpPr>
        <dsp:cNvPr id="0" name=""/>
        <dsp:cNvSpPr/>
      </dsp:nvSpPr>
      <dsp:spPr>
        <a:xfrm>
          <a:off x="4361507" y="953478"/>
          <a:ext cx="1791897" cy="15502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Website</a:t>
          </a:r>
          <a:endParaRPr lang="en-US" sz="1600" b="1" kern="1200" dirty="0"/>
        </a:p>
      </dsp:txBody>
      <dsp:txXfrm>
        <a:off x="4658463" y="1210379"/>
        <a:ext cx="1197985" cy="1036399"/>
      </dsp:txXfrm>
    </dsp:sp>
    <dsp:sp modelId="{C46D4902-F3CB-4F2C-848F-797DABEA9378}">
      <dsp:nvSpPr>
        <dsp:cNvPr id="0" name=""/>
        <dsp:cNvSpPr/>
      </dsp:nvSpPr>
      <dsp:spPr>
        <a:xfrm>
          <a:off x="4179926" y="3644334"/>
          <a:ext cx="824995" cy="7108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D77B9-9BE5-41A1-AA32-50593060D9EC}">
      <dsp:nvSpPr>
        <dsp:cNvPr id="0" name=""/>
        <dsp:cNvSpPr/>
      </dsp:nvSpPr>
      <dsp:spPr>
        <a:xfrm>
          <a:off x="4361507" y="2827905"/>
          <a:ext cx="1791897" cy="15502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Vendors</a:t>
          </a:r>
          <a:endParaRPr lang="en-US" sz="1600" b="1" kern="1200" dirty="0"/>
        </a:p>
      </dsp:txBody>
      <dsp:txXfrm>
        <a:off x="4658463" y="3084806"/>
        <a:ext cx="1197985" cy="1036399"/>
      </dsp:txXfrm>
    </dsp:sp>
    <dsp:sp modelId="{36C5B491-D3E1-4F41-8CD9-287F8990EB02}">
      <dsp:nvSpPr>
        <dsp:cNvPr id="0" name=""/>
        <dsp:cNvSpPr/>
      </dsp:nvSpPr>
      <dsp:spPr>
        <a:xfrm>
          <a:off x="2520781" y="3800047"/>
          <a:ext cx="824995" cy="7108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F628E-5CFA-469A-A41A-A98E73638FF6}">
      <dsp:nvSpPr>
        <dsp:cNvPr id="0" name=""/>
        <dsp:cNvSpPr/>
      </dsp:nvSpPr>
      <dsp:spPr>
        <a:xfrm>
          <a:off x="2718128" y="3782450"/>
          <a:ext cx="1791897" cy="15502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Complaints</a:t>
          </a:r>
          <a:endParaRPr lang="en-US" sz="1600" b="1" kern="1200" dirty="0"/>
        </a:p>
      </dsp:txBody>
      <dsp:txXfrm>
        <a:off x="3015084" y="4039351"/>
        <a:ext cx="1197985" cy="1036399"/>
      </dsp:txXfrm>
    </dsp:sp>
    <dsp:sp modelId="{A00E1C71-AF1F-4C74-8DDF-A61C90FB7CA5}">
      <dsp:nvSpPr>
        <dsp:cNvPr id="0" name=""/>
        <dsp:cNvSpPr/>
      </dsp:nvSpPr>
      <dsp:spPr>
        <a:xfrm>
          <a:off x="1542180" y="2471684"/>
          <a:ext cx="824995" cy="7108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05E3D-E523-4852-96B4-624D1100F107}">
      <dsp:nvSpPr>
        <dsp:cNvPr id="0" name=""/>
        <dsp:cNvSpPr/>
      </dsp:nvSpPr>
      <dsp:spPr>
        <a:xfrm>
          <a:off x="1067121" y="2828971"/>
          <a:ext cx="1791897" cy="15502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Etiquette</a:t>
          </a:r>
          <a:endParaRPr lang="en-US" sz="1600" b="1" kern="1200" dirty="0"/>
        </a:p>
      </dsp:txBody>
      <dsp:txXfrm>
        <a:off x="1364077" y="3085872"/>
        <a:ext cx="1197985" cy="1036399"/>
      </dsp:txXfrm>
    </dsp:sp>
    <dsp:sp modelId="{3BD201E6-0572-4886-901E-C65814312303}">
      <dsp:nvSpPr>
        <dsp:cNvPr id="0" name=""/>
        <dsp:cNvSpPr/>
      </dsp:nvSpPr>
      <dsp:spPr>
        <a:xfrm>
          <a:off x="1067121" y="951345"/>
          <a:ext cx="1791897" cy="155020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Facilities</a:t>
          </a:r>
          <a:endParaRPr lang="en-US" sz="1600" b="1" kern="1200" dirty="0"/>
        </a:p>
      </dsp:txBody>
      <dsp:txXfrm>
        <a:off x="1364077" y="1208246"/>
        <a:ext cx="1197985" cy="103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E58121-B13C-49BE-A26A-5D9366A005D5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3F7D25-2513-4956-8CD1-0B6596C2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1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2" y="301626"/>
            <a:ext cx="10773833" cy="1755775"/>
          </a:xfrm>
        </p:spPr>
        <p:txBody>
          <a:bodyPr anchor="b"/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52" y="2128839"/>
            <a:ext cx="10773833" cy="841375"/>
          </a:xfrm>
        </p:spPr>
        <p:txBody>
          <a:bodyPr/>
          <a:lstStyle>
            <a:lvl1pPr marL="0" indent="0">
              <a:buFontTx/>
              <a:buNone/>
              <a:defRPr sz="3467">
                <a:solidFill>
                  <a:srgbClr val="6DB33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2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070336" cy="515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7815-236C-42AB-9F82-4A2ED5B85D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49DF9-2090-4B8A-8F74-DCAC53601540}"/>
              </a:ext>
            </a:extLst>
          </p:cNvPr>
          <p:cNvSpPr txBox="1"/>
          <p:nvPr userDrawn="1"/>
        </p:nvSpPr>
        <p:spPr>
          <a:xfrm>
            <a:off x="704852" y="6387097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Regions Proprietary</a:t>
            </a:r>
          </a:p>
        </p:txBody>
      </p:sp>
    </p:spTree>
    <p:extLst>
      <p:ext uri="{BB962C8B-B14F-4D97-AF65-F5344CB8AC3E}">
        <p14:creationId xmlns:p14="http://schemas.microsoft.com/office/powerpoint/2010/main" val="30178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7457"/>
            <a:ext cx="11070336" cy="841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19200"/>
            <a:ext cx="5285316" cy="5156200"/>
          </a:xfrm>
        </p:spPr>
        <p:txBody>
          <a:bodyPr/>
          <a:lstStyle>
            <a:lvl1pPr>
              <a:defRPr sz="3200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4619" y="1219200"/>
            <a:ext cx="5285317" cy="5156200"/>
          </a:xfrm>
        </p:spPr>
        <p:txBody>
          <a:bodyPr/>
          <a:lstStyle>
            <a:lvl1pPr>
              <a:defRPr sz="3200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7815-236C-42AB-9F82-4A2ED5B8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7815-236C-42AB-9F82-4A2ED5B8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41377"/>
            <a:ext cx="11070336" cy="841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599" y="1219200"/>
            <a:ext cx="11070336" cy="51562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7815-236C-42AB-9F82-4A2ED5B8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377"/>
            <a:ext cx="11070336" cy="841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1070336" cy="5156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7815-236C-42AB-9F82-4A2ED5B8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377"/>
            <a:ext cx="11070336" cy="841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19200"/>
            <a:ext cx="5285316" cy="515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4619" y="1219200"/>
            <a:ext cx="5285317" cy="515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7815-236C-42AB-9F82-4A2ED5B8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51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6552"/>
            <a:ext cx="11074400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219200"/>
            <a:ext cx="1107016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367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67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67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4633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67">
                <a:solidFill>
                  <a:srgbClr val="6DB33F"/>
                </a:solidFill>
              </a:defRPr>
            </a:lvl1pPr>
          </a:lstStyle>
          <a:p>
            <a:fld id="{C44D7815-236C-42AB-9F82-4A2ED5B8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DB33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DB33F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DB33F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DB33F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DB33F"/>
          </a:solidFill>
          <a:latin typeface="Arial" charset="0"/>
          <a:ea typeface="ＭＳ Ｐゴシック" pitchFamily="1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6DB33F"/>
          </a:solidFill>
          <a:latin typeface="Arial" charset="0"/>
          <a:ea typeface="ＭＳ Ｐゴシック" pitchFamily="1" charset="-128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6DB33F"/>
          </a:solidFill>
          <a:latin typeface="Arial" charset="0"/>
          <a:ea typeface="ＭＳ Ｐゴシック" pitchFamily="1" charset="-128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6DB33F"/>
          </a:solidFill>
          <a:latin typeface="Arial" charset="0"/>
          <a:ea typeface="ＭＳ Ｐゴシック" pitchFamily="1" charset="-128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6DB33F"/>
          </a:solidFill>
          <a:latin typeface="Arial" charset="0"/>
          <a:ea typeface="ＭＳ Ｐゴシック" pitchFamily="1" charset="-128"/>
        </a:defRPr>
      </a:lvl9pPr>
    </p:titleStyle>
    <p:bodyStyle>
      <a:lvl1pPr marL="309026" indent="-309026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0144" indent="-300559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 sz="29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 sz="2667">
          <a:solidFill>
            <a:schemeClr val="tx1"/>
          </a:solidFill>
          <a:latin typeface="+mn-lt"/>
          <a:ea typeface="+mn-ea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>
          <a:solidFill>
            <a:schemeClr val="tx1"/>
          </a:solidFill>
          <a:latin typeface="+mn-lt"/>
          <a:ea typeface="+mn-ea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 sz="2133">
          <a:solidFill>
            <a:schemeClr val="tx1"/>
          </a:solidFill>
          <a:latin typeface="+mn-lt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120000"/>
        <a:buChar char="›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7663-42F5-4E3A-A53C-253DE9409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Regions Bank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CA092-1339-4B12-AA3E-EBE505EA4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Our Journey to Accessible Transaction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Kathy Lovell</a:t>
            </a:r>
          </a:p>
          <a:p>
            <a:r>
              <a:rPr lang="en-US" sz="2400" dirty="0"/>
              <a:t>CSUN Assistive Technology Conference</a:t>
            </a:r>
          </a:p>
          <a:p>
            <a:r>
              <a:rPr lang="en-US" sz="2400" dirty="0"/>
              <a:t>March 12,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55E90-26B1-49E8-ADE7-0E9F4E441EFB}"/>
              </a:ext>
            </a:extLst>
          </p:cNvPr>
          <p:cNvSpPr txBox="1"/>
          <p:nvPr/>
        </p:nvSpPr>
        <p:spPr>
          <a:xfrm>
            <a:off x="704852" y="6387097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Regions Proprietary</a:t>
            </a:r>
          </a:p>
        </p:txBody>
      </p:sp>
    </p:spTree>
    <p:extLst>
      <p:ext uri="{BB962C8B-B14F-4D97-AF65-F5344CB8AC3E}">
        <p14:creationId xmlns:p14="http://schemas.microsoft.com/office/powerpoint/2010/main" val="371221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3AB6-2998-497C-A62A-2828B2DD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Word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4196-B519-47CE-904C-4D3C8227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64" y="1258957"/>
            <a:ext cx="11070336" cy="4654826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2800" dirty="0"/>
              <a:t>Communication Channels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Update internal ADA web page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Intranet story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Business group training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Branch toolkit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Online banking page (regions.com/accessibility)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Leadership memo/Internal communication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Letter/Notice to our Braille customers (statement stuffer)</a:t>
            </a:r>
          </a:p>
          <a:p>
            <a:pPr>
              <a:spcAft>
                <a:spcPts val="200"/>
              </a:spcAft>
            </a:pPr>
            <a:r>
              <a:rPr lang="en-US" sz="2800" dirty="0"/>
              <a:t>Creative materials for tradeshows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E567-06E5-4096-999B-CB0EF93F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9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8D7A-494A-47DB-895F-64104EAF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5" y="2841213"/>
            <a:ext cx="6337852" cy="842433"/>
          </a:xfrm>
        </p:spPr>
        <p:txBody>
          <a:bodyPr/>
          <a:lstStyle/>
          <a:p>
            <a:r>
              <a:rPr lang="en-US" sz="4000" dirty="0"/>
              <a:t>PDF/UA Roll-Out</a:t>
            </a:r>
            <a:br>
              <a:rPr lang="en-US" sz="4000" dirty="0"/>
            </a:br>
            <a:r>
              <a:rPr lang="en-US" sz="4000" dirty="0"/>
              <a:t>May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1302-CEB1-4678-BF20-830306C8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B50F-5A0F-4A4E-9A80-F3A537AC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MUST:</a:t>
            </a:r>
          </a:p>
        </p:txBody>
      </p:sp>
      <p:pic>
        <p:nvPicPr>
          <p:cNvPr id="10" name="Picture 9" descr="Check Mark">
            <a:extLst>
              <a:ext uri="{FF2B5EF4-FFF2-40B4-BE49-F238E27FC236}">
                <a16:creationId xmlns:a16="http://schemas.microsoft.com/office/drawing/2014/main" id="{23166CB3-4E08-453A-AD94-027C1B9FF6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5" y="1973252"/>
            <a:ext cx="518199" cy="518199"/>
          </a:xfrm>
          <a:prstGeom prst="rect">
            <a:avLst/>
          </a:prstGeom>
        </p:spPr>
      </p:pic>
      <p:pic>
        <p:nvPicPr>
          <p:cNvPr id="7" name="Picture 6" descr="Check Mark">
            <a:extLst>
              <a:ext uri="{FF2B5EF4-FFF2-40B4-BE49-F238E27FC236}">
                <a16:creationId xmlns:a16="http://schemas.microsoft.com/office/drawing/2014/main" id="{CDC7E79C-FE68-44F0-B3B2-BF4EB7F7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36" y="2697275"/>
            <a:ext cx="518199" cy="518199"/>
          </a:xfrm>
          <a:prstGeom prst="rect">
            <a:avLst/>
          </a:prstGeom>
        </p:spPr>
      </p:pic>
      <p:pic>
        <p:nvPicPr>
          <p:cNvPr id="8" name="Picture 7" descr="Check Mark">
            <a:extLst>
              <a:ext uri="{FF2B5EF4-FFF2-40B4-BE49-F238E27FC236}">
                <a16:creationId xmlns:a16="http://schemas.microsoft.com/office/drawing/2014/main" id="{9DA66C43-5ECA-4B0E-83F9-5FE2FFBC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5" y="3429000"/>
            <a:ext cx="518199" cy="5181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1767-EF3E-40EF-8974-37B07B4E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670" y="1938130"/>
            <a:ext cx="9503266" cy="4437270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Listen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Think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Respond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5DDE7-43D1-42DE-8A2A-E8A90B489F60}"/>
              </a:ext>
            </a:extLst>
          </p:cNvPr>
          <p:cNvSpPr/>
          <p:nvPr/>
        </p:nvSpPr>
        <p:spPr>
          <a:xfrm>
            <a:off x="970494" y="4622454"/>
            <a:ext cx="1025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69A541"/>
                </a:solidFill>
              </a:rPr>
              <a:t>Details Matter!</a:t>
            </a:r>
          </a:p>
          <a:p>
            <a:pPr algn="ctr"/>
            <a:r>
              <a:rPr lang="en-US" sz="2800" dirty="0">
                <a:solidFill>
                  <a:srgbClr val="69A541"/>
                </a:solidFill>
              </a:rPr>
              <a:t>Understanding what customers want is fundamental to success.</a:t>
            </a:r>
            <a:endParaRPr lang="en-US" sz="2800" i="1" dirty="0">
              <a:solidFill>
                <a:srgbClr val="69A54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DBD7-5FC9-4958-A5C2-A9C8CDC74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B112-96C0-4CD5-B1F4-2A4519DC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9" y="2811736"/>
            <a:ext cx="9289409" cy="8424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“Alone we can do so little, 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>
                <a:solidFill>
                  <a:srgbClr val="69A541"/>
                </a:solidFill>
              </a:rPr>
              <a:t>TOGETHER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 can do so much more.”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F3090-FA4A-452D-BF2E-C5C3D3605EEF}"/>
              </a:ext>
            </a:extLst>
          </p:cNvPr>
          <p:cNvSpPr txBox="1"/>
          <p:nvPr/>
        </p:nvSpPr>
        <p:spPr>
          <a:xfrm>
            <a:off x="8152549" y="385793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Helen Keller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5D65C-DF85-44C6-A781-B03D7284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1F4C-5811-4088-8F54-E47E0C2B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Spectrum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F35722-C03A-4357-82ED-64F3FA8144A3}"/>
              </a:ext>
            </a:extLst>
          </p:cNvPr>
          <p:cNvSpPr txBox="1"/>
          <p:nvPr/>
        </p:nvSpPr>
        <p:spPr>
          <a:xfrm>
            <a:off x="2673047" y="1626259"/>
            <a:ext cx="6768495" cy="830997"/>
          </a:xfrm>
          <a:prstGeom prst="rect">
            <a:avLst/>
          </a:prstGeom>
          <a:noFill/>
          <a:ln>
            <a:solidFill>
              <a:srgbClr val="042066"/>
            </a:solidFill>
          </a:ln>
        </p:spPr>
        <p:txBody>
          <a:bodyPr wrap="square" rtlCol="0">
            <a:spAutoFit/>
          </a:bodyPr>
          <a:lstStyle/>
          <a:p>
            <a:pPr algn="ctr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42066"/>
                </a:solidFill>
                <a:latin typeface="Calibri"/>
                <a:ea typeface="+mn-ea"/>
              </a:rPr>
              <a:t>Regulatory Compliance:</a:t>
            </a:r>
          </a:p>
          <a:p>
            <a:pPr algn="ctr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42066"/>
                </a:solidFill>
                <a:latin typeface="Calibri"/>
                <a:ea typeface="+mn-ea"/>
              </a:rPr>
              <a:t>Making Websites and Documents Accessible to All</a:t>
            </a:r>
          </a:p>
        </p:txBody>
      </p:sp>
      <p:cxnSp>
        <p:nvCxnSpPr>
          <p:cNvPr id="19" name="Straight Arrow Connector 18" descr="Arrow showing timeline">
            <a:extLst>
              <a:ext uri="{FF2B5EF4-FFF2-40B4-BE49-F238E27FC236}">
                <a16:creationId xmlns:a16="http://schemas.microsoft.com/office/drawing/2014/main" id="{124630C3-A882-4637-B684-27FB88DF8735}"/>
              </a:ext>
            </a:extLst>
          </p:cNvPr>
          <p:cNvCxnSpPr>
            <a:cxnSpLocks/>
          </p:cNvCxnSpPr>
          <p:nvPr/>
        </p:nvCxnSpPr>
        <p:spPr>
          <a:xfrm>
            <a:off x="1069218" y="2957945"/>
            <a:ext cx="9976152" cy="0"/>
          </a:xfrm>
          <a:prstGeom prst="straightConnector1">
            <a:avLst/>
          </a:prstGeom>
          <a:noFill/>
          <a:ln w="190500" cap="flat" cmpd="sng" algn="ctr">
            <a:solidFill>
              <a:srgbClr val="4A66AC"/>
            </a:solidFill>
            <a:prstDash val="solid"/>
            <a:miter lim="800000"/>
            <a:headEnd type="triangle" w="sm" len="sm"/>
            <a:tailEnd type="triangle" w="sm" len="sm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CA043B-8688-4C46-A0CC-E4D76294ACCF}"/>
              </a:ext>
            </a:extLst>
          </p:cNvPr>
          <p:cNvSpPr txBox="1"/>
          <p:nvPr/>
        </p:nvSpPr>
        <p:spPr>
          <a:xfrm>
            <a:off x="440267" y="3559846"/>
            <a:ext cx="2051353" cy="892360"/>
          </a:xfrm>
          <a:prstGeom prst="rect">
            <a:avLst/>
          </a:prstGeom>
          <a:noFill/>
          <a:ln>
            <a:solidFill>
              <a:srgbClr val="144592"/>
            </a:solidFill>
          </a:ln>
        </p:spPr>
        <p:txBody>
          <a:bodyPr wrap="square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33" dirty="0">
                <a:solidFill>
                  <a:prstClr val="black"/>
                </a:solidFill>
                <a:latin typeface="Calibri"/>
                <a:ea typeface="+mn-ea"/>
              </a:rPr>
              <a:t>Full self-sufficiency – everything must be completed in-house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EB3C33-AA29-4C23-8E75-8918DEDD37CF}"/>
              </a:ext>
            </a:extLst>
          </p:cNvPr>
          <p:cNvSpPr txBox="1"/>
          <p:nvPr/>
        </p:nvSpPr>
        <p:spPr>
          <a:xfrm>
            <a:off x="5036457" y="3559846"/>
            <a:ext cx="2051353" cy="1425711"/>
          </a:xfrm>
          <a:prstGeom prst="rect">
            <a:avLst/>
          </a:prstGeom>
          <a:noFill/>
          <a:ln>
            <a:solidFill>
              <a:srgbClr val="144592"/>
            </a:solidFill>
          </a:ln>
        </p:spPr>
        <p:txBody>
          <a:bodyPr wrap="square" rtlCol="0">
            <a:spAutoFit/>
          </a:bodyPr>
          <a:lstStyle/>
          <a:p>
            <a:pPr algn="ctr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33" dirty="0">
                <a:solidFill>
                  <a:prstClr val="black"/>
                </a:solidFill>
                <a:latin typeface="Calibri"/>
                <a:ea typeface="+mn-ea"/>
              </a:rPr>
              <a:t>Will choose approach according to in-house skills and available offerings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B77FBC-AD3D-4DD9-AF15-FC73FDC4BDB2}"/>
              </a:ext>
            </a:extLst>
          </p:cNvPr>
          <p:cNvSpPr txBox="1"/>
          <p:nvPr/>
        </p:nvSpPr>
        <p:spPr>
          <a:xfrm>
            <a:off x="9632647" y="3559846"/>
            <a:ext cx="2051353" cy="625684"/>
          </a:xfrm>
          <a:prstGeom prst="rect">
            <a:avLst/>
          </a:prstGeom>
          <a:noFill/>
          <a:ln>
            <a:solidFill>
              <a:srgbClr val="144592"/>
            </a:solidFill>
          </a:ln>
        </p:spPr>
        <p:txBody>
          <a:bodyPr wrap="square" rtlCol="0">
            <a:spAutoFit/>
          </a:bodyPr>
          <a:lstStyle/>
          <a:p>
            <a:pPr algn="r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33" dirty="0">
                <a:solidFill>
                  <a:prstClr val="black"/>
                </a:solidFill>
                <a:latin typeface="Calibri"/>
                <a:ea typeface="+mn-ea"/>
              </a:rPr>
              <a:t>Prefer to outsource as much as possible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8F604D-20B6-4A34-A01F-068DEE466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069219" y="3009350"/>
            <a:ext cx="396725" cy="550496"/>
          </a:xfrm>
          <a:prstGeom prst="line">
            <a:avLst/>
          </a:prstGeom>
          <a:noFill/>
          <a:ln w="6350" cap="flat" cmpd="sng" algn="ctr">
            <a:solidFill>
              <a:srgbClr val="042066"/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C8073E-7EB4-4EA2-BF05-29F494D9E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57295" y="3055696"/>
            <a:ext cx="4839" cy="504150"/>
          </a:xfrm>
          <a:prstGeom prst="line">
            <a:avLst/>
          </a:prstGeom>
          <a:noFill/>
          <a:ln w="6350" cap="flat" cmpd="sng" algn="ctr">
            <a:solidFill>
              <a:srgbClr val="042066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504EDA-F167-4F53-A053-99394914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10658324" y="3009350"/>
            <a:ext cx="387047" cy="550496"/>
          </a:xfrm>
          <a:prstGeom prst="line">
            <a:avLst/>
          </a:prstGeom>
          <a:noFill/>
          <a:ln w="6350" cap="flat" cmpd="sng" algn="ctr">
            <a:solidFill>
              <a:srgbClr val="042066"/>
            </a:solidFill>
            <a:prstDash val="solid"/>
            <a:miter lim="800000"/>
          </a:ln>
          <a:effectLst/>
        </p:spPr>
      </p:cxnSp>
      <p:grpSp>
        <p:nvGrpSpPr>
          <p:cNvPr id="26" name="Group 25" descr="Cloud - Asking where are you on this timeline or Spectrum&#10;">
            <a:extLst>
              <a:ext uri="{FF2B5EF4-FFF2-40B4-BE49-F238E27FC236}">
                <a16:creationId xmlns:a16="http://schemas.microsoft.com/office/drawing/2014/main" id="{9FE1CF62-0120-4B60-8902-8BBF069C5F49}"/>
              </a:ext>
            </a:extLst>
          </p:cNvPr>
          <p:cNvGrpSpPr/>
          <p:nvPr/>
        </p:nvGrpSpPr>
        <p:grpSpPr>
          <a:xfrm>
            <a:off x="7545009" y="4289632"/>
            <a:ext cx="2544837" cy="1595623"/>
            <a:chOff x="11368314" y="7141029"/>
            <a:chExt cx="3817256" cy="2393433"/>
          </a:xfrm>
        </p:grpSpPr>
        <p:sp>
          <p:nvSpPr>
            <p:cNvPr id="27" name="Thought Bubble: Cloud 26">
              <a:extLst>
                <a:ext uri="{FF2B5EF4-FFF2-40B4-BE49-F238E27FC236}">
                  <a16:creationId xmlns:a16="http://schemas.microsoft.com/office/drawing/2014/main" id="{A676EE7F-DA6C-4885-BB7D-A18E51BEBCE2}"/>
                </a:ext>
              </a:extLst>
            </p:cNvPr>
            <p:cNvSpPr/>
            <p:nvPr/>
          </p:nvSpPr>
          <p:spPr>
            <a:xfrm>
              <a:off x="11368314" y="7141029"/>
              <a:ext cx="3817256" cy="2393433"/>
            </a:xfrm>
            <a:prstGeom prst="cloudCallout">
              <a:avLst/>
            </a:prstGeom>
            <a:noFill/>
            <a:ln w="38100" cap="flat" cmpd="sng" algn="ctr">
              <a:solidFill>
                <a:srgbClr val="4A66A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00A4F3-0311-4458-BBB7-33D723FF1B42}"/>
                </a:ext>
              </a:extLst>
            </p:cNvPr>
            <p:cNvSpPr txBox="1"/>
            <p:nvPr/>
          </p:nvSpPr>
          <p:spPr>
            <a:xfrm>
              <a:off x="11658599" y="7859277"/>
              <a:ext cx="3236685" cy="87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Where do you fit along this spectrum?</a:t>
              </a:r>
            </a:p>
          </p:txBody>
        </p:sp>
      </p:grp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3ED4FB8A-0CCD-4A9D-A2F5-76C0E1F1582F}"/>
              </a:ext>
            </a:extLst>
          </p:cNvPr>
          <p:cNvSpPr txBox="1">
            <a:spLocks/>
          </p:cNvSpPr>
          <p:nvPr/>
        </p:nvSpPr>
        <p:spPr>
          <a:xfrm>
            <a:off x="3819785" y="6010207"/>
            <a:ext cx="4114800" cy="365125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93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alibri"/>
              </a:rPr>
              <a:t>Source: Crawford Technologies</a:t>
            </a:r>
            <a:endParaRPr lang="id-ID" i="1" dirty="0">
              <a:latin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9DDE7-252D-446C-B968-3DE66684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B525-E3EC-4894-9CD1-53E3BE1F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7819"/>
            <a:ext cx="11074400" cy="842433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0450-405B-4358-A23D-DB718D99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57" y="1880303"/>
            <a:ext cx="4618182" cy="116378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How do you change the organization’s culture to make accessibility </a:t>
            </a:r>
            <a:br>
              <a:rPr lang="en-US" sz="3600" dirty="0"/>
            </a:br>
            <a:r>
              <a:rPr lang="en-US" sz="3600" dirty="0"/>
              <a:t>part of its DNA?</a:t>
            </a:r>
          </a:p>
        </p:txBody>
      </p:sp>
      <p:graphicFrame>
        <p:nvGraphicFramePr>
          <p:cNvPr id="5" name="Diagram 4" descr="Diagram showing Accessibility in the middle with Policies and Procedures, Website, Vendors, Complaints, Etiquette and Facilities surrounding it.">
            <a:extLst>
              <a:ext uri="{FF2B5EF4-FFF2-40B4-BE49-F238E27FC236}">
                <a16:creationId xmlns:a16="http://schemas.microsoft.com/office/drawing/2014/main" id="{131DDC88-FE0D-4E67-B240-AE62456A5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001827"/>
              </p:ext>
            </p:extLst>
          </p:nvPr>
        </p:nvGraphicFramePr>
        <p:xfrm>
          <a:off x="4463473" y="1157529"/>
          <a:ext cx="7220526" cy="533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FDEE7-4357-47AF-9206-8BF367B0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B525-E3EC-4894-9CD1-53E3BE1F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0450-405B-4358-A23D-DB718D99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" y="1689651"/>
            <a:ext cx="11070336" cy="4606235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dirty="0"/>
              <a:t>Outreach/Working Groups</a:t>
            </a:r>
          </a:p>
          <a:p>
            <a:r>
              <a:rPr lang="en-US" dirty="0"/>
              <a:t>Products/Services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448549-8551-4EA0-9B01-FA9FB3EB1EF6}"/>
              </a:ext>
            </a:extLst>
          </p:cNvPr>
          <p:cNvSpPr txBox="1">
            <a:spLocks/>
          </p:cNvSpPr>
          <p:nvPr/>
        </p:nvSpPr>
        <p:spPr bwMode="auto">
          <a:xfrm>
            <a:off x="1451295" y="4102812"/>
            <a:ext cx="9289409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DB33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6DB33F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69A541"/>
                </a:solidFill>
              </a:rPr>
              <a:t>“No amount of smiling at a flight of stairs has ever made it into a ramp.”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D9852-5C47-47DF-AFBD-75B681BDF551}"/>
              </a:ext>
            </a:extLst>
          </p:cNvPr>
          <p:cNvSpPr txBox="1"/>
          <p:nvPr/>
        </p:nvSpPr>
        <p:spPr>
          <a:xfrm>
            <a:off x="7283975" y="5093660"/>
            <a:ext cx="189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Stella Young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149C-FEB3-451E-B89F-CF6F3A1E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C747-BA43-473C-A65B-34601520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36552"/>
            <a:ext cx="11074400" cy="842433"/>
          </a:xfrm>
        </p:spPr>
        <p:txBody>
          <a:bodyPr/>
          <a:lstStyle/>
          <a:p>
            <a:r>
              <a:rPr lang="en-US" dirty="0"/>
              <a:t>Communicating with Your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5AFE-D0B0-4B21-9F81-19E75222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4218"/>
            <a:ext cx="11070336" cy="275705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Essential part of doing business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Requires flexibility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Defining customer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ACC5C-FC57-4CCB-865D-97C71302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C747-BA43-473C-A65B-34601520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36552"/>
            <a:ext cx="11074400" cy="842433"/>
          </a:xfrm>
        </p:spPr>
        <p:txBody>
          <a:bodyPr/>
          <a:lstStyle/>
          <a:p>
            <a:r>
              <a:rPr lang="en-US" dirty="0"/>
              <a:t>Understanding the “Why”</a:t>
            </a:r>
          </a:p>
        </p:txBody>
      </p:sp>
      <p:pic>
        <p:nvPicPr>
          <p:cNvPr id="5" name="Graphic 4" descr="Handshake">
            <a:extLst>
              <a:ext uri="{FF2B5EF4-FFF2-40B4-BE49-F238E27FC236}">
                <a16:creationId xmlns:a16="http://schemas.microsoft.com/office/drawing/2014/main" id="{B3FBB1AB-73A8-40D4-8737-06683F46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593" y="1729889"/>
            <a:ext cx="658883" cy="658883"/>
          </a:xfrm>
          <a:prstGeom prst="rect">
            <a:avLst/>
          </a:prstGeom>
        </p:spPr>
      </p:pic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1E232D39-1DC4-4540-A2DF-8F34C3B7E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249" y="2623006"/>
            <a:ext cx="579164" cy="579164"/>
          </a:xfrm>
          <a:prstGeom prst="rect">
            <a:avLst/>
          </a:prstGeom>
        </p:spPr>
      </p:pic>
      <p:pic>
        <p:nvPicPr>
          <p:cNvPr id="14" name="Picture 13" descr="Hand holding the world">
            <a:extLst>
              <a:ext uri="{FF2B5EF4-FFF2-40B4-BE49-F238E27FC236}">
                <a16:creationId xmlns:a16="http://schemas.microsoft.com/office/drawing/2014/main" id="{5C793ABB-A70B-4B0E-9D74-FD254C8303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5"/>
          <a:stretch/>
        </p:blipFill>
        <p:spPr>
          <a:xfrm>
            <a:off x="1830309" y="3537189"/>
            <a:ext cx="579164" cy="500197"/>
          </a:xfrm>
          <a:prstGeom prst="rect">
            <a:avLst/>
          </a:prstGeom>
        </p:spPr>
      </p:pic>
      <p:pic>
        <p:nvPicPr>
          <p:cNvPr id="9" name="Graphic 8" descr="Bar graph with upward trend">
            <a:extLst>
              <a:ext uri="{FF2B5EF4-FFF2-40B4-BE49-F238E27FC236}">
                <a16:creationId xmlns:a16="http://schemas.microsoft.com/office/drawing/2014/main" id="{FF8415B9-AC1D-411E-8A1C-58AE26775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0309" y="4471577"/>
            <a:ext cx="497044" cy="497044"/>
          </a:xfrm>
          <a:prstGeom prst="rect">
            <a:avLst/>
          </a:prstGeom>
        </p:spPr>
      </p:pic>
      <p:pic>
        <p:nvPicPr>
          <p:cNvPr id="6" name="Graphic 5" descr="Group success">
            <a:extLst>
              <a:ext uri="{FF2B5EF4-FFF2-40B4-BE49-F238E27FC236}">
                <a16:creationId xmlns:a16="http://schemas.microsoft.com/office/drawing/2014/main" id="{2F18E71B-CC8A-495F-B657-6914DB497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3139" y="5292722"/>
            <a:ext cx="713503" cy="6071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5AFE-D0B0-4B21-9F81-19E75222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269" y="1647343"/>
            <a:ext cx="7301900" cy="4252513"/>
          </a:xfrm>
        </p:spPr>
        <p:txBody>
          <a:bodyPr/>
          <a:lstStyle/>
          <a:p>
            <a:pPr marL="0" indent="0">
              <a:spcAft>
                <a:spcPts val="2000"/>
              </a:spcAft>
              <a:buNone/>
            </a:pPr>
            <a:r>
              <a:rPr lang="en-US" sz="3600" dirty="0"/>
              <a:t>Lifetime client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sz="3600" dirty="0"/>
              <a:t>Legal (compliant vs. friendly)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sz="3600" dirty="0"/>
              <a:t>Corporate Responsibility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sz="3600" dirty="0"/>
              <a:t>Business Opportunities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US" sz="3600" dirty="0"/>
              <a:t>The Right Thing to Do!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2412-2E1C-4167-A9FC-9580D588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3442-C339-40D5-AE05-F51FEBAC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404"/>
            <a:ext cx="11074400" cy="842433"/>
          </a:xfrm>
        </p:spPr>
        <p:txBody>
          <a:bodyPr/>
          <a:lstStyle/>
          <a:p>
            <a:r>
              <a:rPr lang="en-US" dirty="0"/>
              <a:t>Moving Forward </a:t>
            </a:r>
            <a:br>
              <a:rPr lang="en-US" dirty="0"/>
            </a:br>
            <a:r>
              <a:rPr lang="en-US" dirty="0"/>
              <a:t>with Online Banking PDF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00E0-C537-43D1-8869-245258EC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07" y="1620815"/>
            <a:ext cx="11070336" cy="3243470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b="1" dirty="0"/>
              <a:t>Options</a:t>
            </a:r>
          </a:p>
          <a:p>
            <a:pPr marL="514350" indent="-514350">
              <a:spcAft>
                <a:spcPts val="1000"/>
              </a:spcAft>
              <a:buAutoNum type="arabicPeriod"/>
            </a:pPr>
            <a:r>
              <a:rPr lang="en-US" dirty="0"/>
              <a:t>Perform manual tagging</a:t>
            </a:r>
          </a:p>
          <a:p>
            <a:pPr marL="514350" indent="-514350">
              <a:spcAft>
                <a:spcPts val="1000"/>
              </a:spcAft>
              <a:buAutoNum type="arabicPeriod"/>
            </a:pPr>
            <a:r>
              <a:rPr lang="en-US" dirty="0"/>
              <a:t>Perform tagging using a composition engine</a:t>
            </a:r>
          </a:p>
          <a:p>
            <a:pPr marL="514350" indent="-514350">
              <a:spcAft>
                <a:spcPts val="1000"/>
              </a:spcAft>
              <a:buAutoNum type="arabicPeriod"/>
            </a:pPr>
            <a:r>
              <a:rPr lang="en-US" dirty="0"/>
              <a:t>Post composition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3F2CC-BC82-4DD5-B563-EB2900D065A4}"/>
              </a:ext>
            </a:extLst>
          </p:cNvPr>
          <p:cNvSpPr txBox="1"/>
          <p:nvPr/>
        </p:nvSpPr>
        <p:spPr>
          <a:xfrm>
            <a:off x="2299252" y="4864285"/>
            <a:ext cx="7382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But…millions of transaction documents.</a:t>
            </a:r>
          </a:p>
          <a:p>
            <a:pPr algn="ctr"/>
            <a:r>
              <a:rPr lang="en-US" sz="3200" i="1" dirty="0"/>
              <a:t>Need a scalable workflow.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52303-E0C2-4A17-8E62-D4DF3821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1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E401-643F-4243-8018-DC2BD9CC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5895-9167-4D68-BD4D-7220E5237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Using a composition engine</a:t>
            </a:r>
          </a:p>
          <a:p>
            <a:r>
              <a:rPr lang="en-US" dirty="0"/>
              <a:t>One year project with the vendor</a:t>
            </a:r>
          </a:p>
          <a:p>
            <a:r>
              <a:rPr lang="en-US" dirty="0"/>
              <a:t>Files continue to grow</a:t>
            </a:r>
          </a:p>
          <a:p>
            <a:r>
              <a:rPr lang="en-US" dirty="0"/>
              <a:t>Storage issues for files and archived documents</a:t>
            </a:r>
          </a:p>
          <a:p>
            <a:r>
              <a:rPr lang="en-US" dirty="0"/>
              <a:t>Costly for additional storage options</a:t>
            </a:r>
          </a:p>
          <a:p>
            <a:r>
              <a:rPr lang="en-US" dirty="0"/>
              <a:t>Untenable for online presentations</a:t>
            </a:r>
          </a:p>
          <a:p>
            <a:r>
              <a:rPr lang="en-US" dirty="0"/>
              <a:t>Vendor ran out of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54572-7B93-4C50-B6DF-79EC1519084B}"/>
              </a:ext>
            </a:extLst>
          </p:cNvPr>
          <p:cNvSpPr txBox="1"/>
          <p:nvPr/>
        </p:nvSpPr>
        <p:spPr>
          <a:xfrm>
            <a:off x="2282411" y="5499944"/>
            <a:ext cx="835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/>
              <a:t>Should we try to provide a solution in-house?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FEC77-79B4-4E79-8617-4F5EA60E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5A18-5336-46EB-ABC6-F14640BB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Year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4945-8F43-4A9A-A4E7-9A13E756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1070336" cy="3124200"/>
          </a:xfrm>
        </p:spPr>
        <p:txBody>
          <a:bodyPr/>
          <a:lstStyle/>
          <a:p>
            <a:pPr marL="0" indent="0">
              <a:spcAft>
                <a:spcPts val="1500"/>
              </a:spcAft>
              <a:buNone/>
            </a:pPr>
            <a:r>
              <a:rPr lang="en-US" b="1" dirty="0"/>
              <a:t>Partnered with Crawford Technologies PDF/UA Solution</a:t>
            </a:r>
          </a:p>
          <a:p>
            <a:pPr>
              <a:spcAft>
                <a:spcPts val="1500"/>
              </a:spcAft>
            </a:pPr>
            <a:r>
              <a:rPr lang="en-US" dirty="0"/>
              <a:t>Real-time tagging/high-volume templates</a:t>
            </a:r>
          </a:p>
          <a:p>
            <a:pPr>
              <a:spcAft>
                <a:spcPts val="1500"/>
              </a:spcAft>
            </a:pPr>
            <a:r>
              <a:rPr lang="en-US" dirty="0"/>
              <a:t>Small footprint for files</a:t>
            </a:r>
          </a:p>
          <a:p>
            <a:pPr>
              <a:spcAft>
                <a:spcPts val="1500"/>
              </a:spcAft>
            </a:pPr>
            <a:r>
              <a:rPr lang="en-US" dirty="0"/>
              <a:t>Little lag in response time</a:t>
            </a:r>
          </a:p>
          <a:p>
            <a:pPr>
              <a:spcAft>
                <a:spcPts val="1500"/>
              </a:spcAft>
            </a:pPr>
            <a:r>
              <a:rPr lang="en-US" dirty="0"/>
              <a:t>Testing…testing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6D37E-F855-4EC4-8FDF-6FBEC333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7815-236C-42AB-9F82-4A2ED5B85D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37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55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4C00"/>
      </a:accent6>
      <a:hlink>
        <a:srgbClr val="00DDEE"/>
      </a:hlink>
      <a:folHlink>
        <a:srgbClr val="88BB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55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4C00"/>
        </a:accent6>
        <a:hlink>
          <a:srgbClr val="00DDEE"/>
        </a:hlink>
        <a:folHlink>
          <a:srgbClr val="88B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 Presentation Template_16-9 Ratio</Template>
  <TotalTime>121</TotalTime>
  <Words>374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Blank Presentation</vt:lpstr>
      <vt:lpstr>Regions Bank</vt:lpstr>
      <vt:lpstr>Accessibility Spectrum</vt:lpstr>
      <vt:lpstr>The Challenge</vt:lpstr>
      <vt:lpstr>Marketing Plan</vt:lpstr>
      <vt:lpstr>Communicating with Your Customers</vt:lpstr>
      <vt:lpstr>Understanding the “Why”</vt:lpstr>
      <vt:lpstr>Moving Forward  with Online Banking PDF Statements</vt:lpstr>
      <vt:lpstr>First Approach</vt:lpstr>
      <vt:lpstr>A Year Later</vt:lpstr>
      <vt:lpstr>Getting the Word Out</vt:lpstr>
      <vt:lpstr>PDF/UA Roll-Out May 2018</vt:lpstr>
      <vt:lpstr>We MUST:</vt:lpstr>
      <vt:lpstr>“Alone we can do so little,  TOGETHER we can do so much more.”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Bank</dc:title>
  <dc:creator>Gina Sian</dc:creator>
  <cp:lastModifiedBy>Ligia Mora</cp:lastModifiedBy>
  <cp:revision>14</cp:revision>
  <cp:lastPrinted>2020-02-21T23:22:49Z</cp:lastPrinted>
  <dcterms:created xsi:type="dcterms:W3CDTF">2020-02-21T19:57:14Z</dcterms:created>
  <dcterms:modified xsi:type="dcterms:W3CDTF">2020-03-18T17:11:59Z</dcterms:modified>
</cp:coreProperties>
</file>