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25" r:id="rId3"/>
    <p:sldId id="257" r:id="rId4"/>
    <p:sldId id="326" r:id="rId5"/>
    <p:sldId id="329" r:id="rId6"/>
    <p:sldId id="328" r:id="rId7"/>
    <p:sldId id="334" r:id="rId8"/>
    <p:sldId id="330" r:id="rId9"/>
    <p:sldId id="331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Document Accessibility Pla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59FA2922-316C-46C6-8CFE-51655D80A116}"/>
              </a:ext>
            </a:extLst>
          </p:cNvPr>
          <p:cNvSpPr txBox="1">
            <a:spLocks/>
          </p:cNvSpPr>
          <p:nvPr/>
        </p:nvSpPr>
        <p:spPr>
          <a:xfrm>
            <a:off x="5945809" y="135590"/>
            <a:ext cx="6203120" cy="697145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978738-1744-4818-B0E1-0DA8A4DEE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6228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193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193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2F8538-DC8B-448A-AA7D-E83A5C2E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0846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11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00844-8A22-47FE-8F57-8C885DA4F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746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3379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57703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379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7703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934AD-C89A-43CA-9D8C-59BEDCFC8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2046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82556"/>
            <a:ext cx="6172200" cy="3785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852530"/>
            <a:ext cx="3932237" cy="2960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A4B3C1-6460-4996-AAEC-3828C2EDE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F9CDD-6073-4899-BCB2-87CDBFB03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317" y="1782234"/>
            <a:ext cx="3931709" cy="930275"/>
          </a:xfrm>
        </p:spPr>
        <p:txBody>
          <a:bodyPr>
            <a:normAutofit/>
          </a:bodyPr>
          <a:lstStyle>
            <a:lvl1pPr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42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8050-DB6E-446D-B06E-05C7668D5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652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5EE1-C892-422E-BF27-6A9623E6F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60810-461C-4D74-B897-7505D511D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858FC-169B-48A0-890F-7C1D0319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E43D-4AAD-4F17-9919-C3BEA4FF59A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2BA0-B746-4389-AFA6-0E13FBA7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A5FD5-32EE-4F44-A997-C6123D0B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8A20-B2CA-4564-A054-E907ED570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r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496" y="2590800"/>
            <a:ext cx="2245221" cy="238626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7255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2217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Intro slide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81600"/>
            <a:ext cx="26670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14478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952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3800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7619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DA2110-A19A-4BF2-AE12-A0DE2EAB86D2}"/>
              </a:ext>
            </a:extLst>
          </p:cNvPr>
          <p:cNvSpPr/>
          <p:nvPr/>
        </p:nvSpPr>
        <p:spPr>
          <a:xfrm>
            <a:off x="0" y="6207670"/>
            <a:ext cx="12192000" cy="69714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79EAB7-BC2E-4C7B-AF35-1A90A78EF9A7}"/>
              </a:ext>
            </a:extLst>
          </p:cNvPr>
          <p:cNvSpPr/>
          <p:nvPr/>
        </p:nvSpPr>
        <p:spPr>
          <a:xfrm>
            <a:off x="0" y="6760061"/>
            <a:ext cx="12192000" cy="142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 descr="Crawford Tech Logo">
            <a:extLst>
              <a:ext uri="{FF2B5EF4-FFF2-40B4-BE49-F238E27FC236}">
                <a16:creationId xmlns:a16="http://schemas.microsoft.com/office/drawing/2014/main" id="{64D67C4A-7D92-4839-A555-E5886563C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2" y="6060141"/>
            <a:ext cx="2634698" cy="436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518EDA-0527-4352-9780-3EFA61935513}"/>
              </a:ext>
            </a:extLst>
          </p:cNvPr>
          <p:cNvSpPr txBox="1"/>
          <p:nvPr/>
        </p:nvSpPr>
        <p:spPr>
          <a:xfrm>
            <a:off x="3632671" y="6419647"/>
            <a:ext cx="421640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</a:rPr>
              <a:t>©2020 Crawford Technologies, Inc. All rights reserved. </a:t>
            </a:r>
          </a:p>
        </p:txBody>
      </p:sp>
      <p:pic>
        <p:nvPicPr>
          <p:cNvPr id="3" name="Picture 2" descr="Accessibility Now Logo">
            <a:extLst>
              <a:ext uri="{FF2B5EF4-FFF2-40B4-BE49-F238E27FC236}">
                <a16:creationId xmlns:a16="http://schemas.microsoft.com/office/drawing/2014/main" id="{333975CD-D376-4427-ACEC-83AF84C21E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26"/>
            <a:ext cx="2314713" cy="4988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DEE104-377C-4229-89C2-B10EA3858D6D}"/>
              </a:ext>
            </a:extLst>
          </p:cNvPr>
          <p:cNvSpPr txBox="1">
            <a:spLocks/>
          </p:cNvSpPr>
          <p:nvPr/>
        </p:nvSpPr>
        <p:spPr>
          <a:xfrm>
            <a:off x="11767929" y="6356351"/>
            <a:ext cx="3810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defPPr>
              <a:defRPr lang="id-ID"/>
            </a:defPPr>
            <a:lvl1pPr marL="0" algn="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2E319-0919-499D-AD1F-7963255D1003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92A380C-88E2-4F3C-865F-EA35B16B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809" y="135590"/>
            <a:ext cx="6203120" cy="69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A7023F-A747-4434-AD4D-0F171111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ctr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baker@crawfordtech.com" TargetMode="External"/><Relationship Id="rId2" Type="http://schemas.openxmlformats.org/officeDocument/2006/relationships/hyperlink" Target="mailto:jgoulden@crawfordtech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2EDC-95D7-4C76-BAC3-167139C74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681" y="1122363"/>
            <a:ext cx="10702637" cy="2387600"/>
          </a:xfrm>
        </p:spPr>
        <p:txBody>
          <a:bodyPr>
            <a:noAutofit/>
          </a:bodyPr>
          <a:lstStyle/>
          <a:p>
            <a:r>
              <a:rPr lang="en-CA" sz="5400" b="1" dirty="0">
                <a:latin typeface="Ink Free" panose="03080402000500000000" pitchFamily="66" charset="0"/>
              </a:rPr>
              <a:t>Accessible PDF vs Accessible HTML: </a:t>
            </a:r>
            <a:br>
              <a:rPr lang="en-CA" sz="5400" b="1" dirty="0">
                <a:latin typeface="Ink Free" panose="03080402000500000000" pitchFamily="66" charset="0"/>
              </a:rPr>
            </a:br>
            <a:r>
              <a:rPr lang="en-CA" sz="5400" b="1" dirty="0">
                <a:latin typeface="Ink Free" panose="03080402000500000000" pitchFamily="66" charset="0"/>
              </a:rPr>
              <a:t>Dispelling the Myths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365F-5DB8-47B7-B23B-7D4AB4F7C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Presented by</a:t>
            </a:r>
          </a:p>
          <a:p>
            <a:r>
              <a:rPr lang="en-US" sz="2000" dirty="0"/>
              <a:t>Jen Goulden, EDP, Accessibility Compliance Specialist, Crawford Technologies Inc.</a:t>
            </a:r>
          </a:p>
          <a:p>
            <a:r>
              <a:rPr lang="en-US" sz="2000" dirty="0"/>
              <a:t>Scott Baker, Executive Vice President, Crawford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21062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74D7D-BD77-47A7-8B69-5FF6FD69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55208-4D5C-485A-A6D3-850CE207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tabLst>
                <a:tab pos="228600" algn="l"/>
              </a:tabLst>
            </a:pPr>
            <a:r>
              <a:rPr lang="en-US" dirty="0"/>
              <a:t>Myth: Accessible </a:t>
            </a:r>
            <a:r>
              <a:rPr lang="en-US" sz="3200" dirty="0"/>
              <a:t>HTML</a:t>
            </a:r>
            <a:r>
              <a:rPr lang="en-US" dirty="0"/>
              <a:t> supports a better user experience than Accessible PDF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dirty="0"/>
              <a:t>Reality: Both Accessible PDF and HTML5, if properly coded or designed, can provide an excellent user experience </a:t>
            </a:r>
          </a:p>
          <a:p>
            <a:pPr marL="228600" indent="-228600">
              <a:tabLst>
                <a:tab pos="228600" algn="l"/>
              </a:tabLst>
            </a:pPr>
            <a:endParaRPr lang="en-US" dirty="0"/>
          </a:p>
          <a:p>
            <a:pPr lvl="1">
              <a:buFont typeface="Calibri" panose="020F0502020204030204" pitchFamily="34" charset="0"/>
              <a:buChar char="‒"/>
              <a:tabLst>
                <a:tab pos="228600" algn="l"/>
              </a:tabLst>
            </a:pPr>
            <a:r>
              <a:rPr lang="en-US" dirty="0"/>
              <a:t>Screen reader commands used to navigate both formats are the same</a:t>
            </a:r>
          </a:p>
          <a:p>
            <a:pPr lvl="1">
              <a:buFont typeface="Calibri" panose="020F0502020204030204" pitchFamily="34" charset="0"/>
              <a:buChar char="‒"/>
              <a:tabLst>
                <a:tab pos="228600" algn="l"/>
              </a:tabLst>
            </a:pPr>
            <a:r>
              <a:rPr lang="en-US" dirty="0"/>
              <a:t>Both formats allow the screen reader user to navigate to specific elements including headings, lists and tables</a:t>
            </a:r>
          </a:p>
          <a:p>
            <a:pPr lvl="1">
              <a:buFont typeface="Calibri" panose="020F0502020204030204" pitchFamily="34" charset="0"/>
              <a:buChar char="‒"/>
              <a:tabLst>
                <a:tab pos="228600" algn="l"/>
              </a:tabLst>
            </a:pPr>
            <a:r>
              <a:rPr lang="en-US" dirty="0"/>
              <a:t>Accessible HTML5 is easier to use on a mobile device, as it is responsive</a:t>
            </a:r>
          </a:p>
          <a:p>
            <a:pPr lvl="1">
              <a:buFont typeface="Calibri" panose="020F0502020204030204" pitchFamily="34" charset="0"/>
              <a:buChar char="‒"/>
              <a:tabLst>
                <a:tab pos="228600" algn="l"/>
              </a:tabLst>
            </a:pPr>
            <a:r>
              <a:rPr lang="en-US" dirty="0"/>
              <a:t>Navigating accessible PDFs require a PDF reader app such as Adobe Acrobat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DA592-116A-4754-BAA8-FDF5A7B2D04A}"/>
              </a:ext>
            </a:extLst>
          </p:cNvPr>
          <p:cNvSpPr txBox="1"/>
          <p:nvPr/>
        </p:nvSpPr>
        <p:spPr>
          <a:xfrm rot="20333825">
            <a:off x="3990108" y="2129190"/>
            <a:ext cx="3002973" cy="8713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Busted</a:t>
            </a:r>
          </a:p>
        </p:txBody>
      </p:sp>
    </p:spTree>
    <p:extLst>
      <p:ext uri="{BB962C8B-B14F-4D97-AF65-F5344CB8AC3E}">
        <p14:creationId xmlns:p14="http://schemas.microsoft.com/office/powerpoint/2010/main" val="34646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6CD409-6FB9-4DA7-8DB8-AC743FA4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C51A17-840E-4F0B-BB4F-51AF8BE17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300" y="1361209"/>
            <a:ext cx="4384964" cy="378229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>
                <a:solidFill>
                  <a:srgbClr val="9D90A0">
                    <a:lumMod val="50000"/>
                  </a:srgbClr>
                </a:solidFill>
              </a:rPr>
              <a:t>Thank You!</a:t>
            </a:r>
            <a:endParaRPr lang="en-US" sz="2000" dirty="0">
              <a:solidFill>
                <a:srgbClr val="9D90A0">
                  <a:lumMod val="50000"/>
                </a:srgbClr>
              </a:solidFill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Jen Goulden, EDP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Accessibility Compliance Specialist, Crawford Technologies Inc.</a:t>
            </a:r>
          </a:p>
          <a:p>
            <a:pPr algn="l">
              <a:spcAft>
                <a:spcPts val="600"/>
              </a:spcAft>
              <a:defRPr/>
            </a:pP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jgoulden@crawfordtech.com</a:t>
            </a:r>
            <a:endParaRPr lang="en-US" sz="2200" dirty="0">
              <a:solidFill>
                <a:srgbClr val="0070C0"/>
              </a:solidFill>
            </a:endParaRPr>
          </a:p>
          <a:p>
            <a:pPr algn="l">
              <a:defRPr/>
            </a:pPr>
            <a:endParaRPr lang="en-US" sz="2000" dirty="0"/>
          </a:p>
          <a:p>
            <a:pPr algn="l">
              <a:spcAft>
                <a:spcPts val="600"/>
              </a:spcAft>
              <a:defRPr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Scott Baker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Executive Vice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PresidentCrawford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Technologies Inc.</a:t>
            </a:r>
          </a:p>
          <a:p>
            <a:pPr algn="l">
              <a:spcAft>
                <a:spcPts val="600"/>
              </a:spcAft>
              <a:defRPr/>
            </a:pPr>
            <a:br>
              <a:rPr lang="en-US" sz="2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sbaker@crawfordtech.com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defRPr/>
            </a:pPr>
            <a:endParaRPr lang="en-US" sz="2000" dirty="0"/>
          </a:p>
          <a:p>
            <a:pPr algn="l"/>
            <a:endParaRPr lang="en-US" dirty="0"/>
          </a:p>
        </p:txBody>
      </p:sp>
      <p:pic>
        <p:nvPicPr>
          <p:cNvPr id="7" name="Picture 6" descr="Question mark graphic">
            <a:extLst>
              <a:ext uri="{FF2B5EF4-FFF2-40B4-BE49-F238E27FC236}">
                <a16:creationId xmlns:a16="http://schemas.microsoft.com/office/drawing/2014/main" id="{3CCCB3F9-6395-4153-A9D4-C9196E0D7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28" y="1132609"/>
            <a:ext cx="6458627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534878" cy="7016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Presenters</a:t>
            </a:r>
          </a:p>
        </p:txBody>
      </p:sp>
      <p:pic>
        <p:nvPicPr>
          <p:cNvPr id="13" name="Picture Placeholder 12" descr="Jen Goulden Headshot" title="Jen Goulden Headshot">
            <a:extLst>
              <a:ext uri="{FF2B5EF4-FFF2-40B4-BE49-F238E27FC236}">
                <a16:creationId xmlns:a16="http://schemas.microsoft.com/office/drawing/2014/main" id="{4A848164-E2AD-4EA5-B986-0AF3ADBB6E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>
          <a:xfrm>
            <a:off x="2926844" y="2235708"/>
            <a:ext cx="2249424" cy="2386584"/>
          </a:xfr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C25607A-99FA-4FD7-98A5-3619D8E59403}"/>
              </a:ext>
            </a:extLst>
          </p:cNvPr>
          <p:cNvSpPr txBox="1">
            <a:spLocks/>
          </p:cNvSpPr>
          <p:nvPr/>
        </p:nvSpPr>
        <p:spPr>
          <a:xfrm>
            <a:off x="2987263" y="4811830"/>
            <a:ext cx="2670048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 Goulden, EDP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dirty="0"/>
              <a:t>Accessibility Compliance Specialist, Crawford Technologies Inc.</a:t>
            </a:r>
          </a:p>
          <a:p>
            <a:pPr>
              <a:defRPr/>
            </a:pPr>
            <a:r>
              <a:rPr lang="en-US" dirty="0"/>
              <a:t>jgoulden@crawfordtech.com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Placeholder 13" descr="Picture - Scott Baker Headshot">
            <a:extLst>
              <a:ext uri="{FF2B5EF4-FFF2-40B4-BE49-F238E27FC236}">
                <a16:creationId xmlns:a16="http://schemas.microsoft.com/office/drawing/2014/main" id="{2E137D86-0C9C-4606-9F96-8FCB0CB6A0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5163" y="2304256"/>
            <a:ext cx="2249487" cy="2249487"/>
          </a:xfrm>
        </p:spPr>
      </p:pic>
      <p:sp>
        <p:nvSpPr>
          <p:cNvPr id="8" name="Text Placeholder 7" descr="Headshot photograph of Scott Baker"/>
          <p:cNvSpPr>
            <a:spLocks noGrp="1"/>
          </p:cNvSpPr>
          <p:nvPr>
            <p:ph type="body" sz="quarter" idx="13"/>
          </p:nvPr>
        </p:nvSpPr>
        <p:spPr>
          <a:xfrm>
            <a:off x="6877428" y="4811830"/>
            <a:ext cx="2717627" cy="8382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Scott Baker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Executive Vice President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sbaker@crawfordtech.com</a:t>
            </a:r>
          </a:p>
        </p:txBody>
      </p:sp>
    </p:spTree>
    <p:extLst>
      <p:ext uri="{BB962C8B-B14F-4D97-AF65-F5344CB8AC3E}">
        <p14:creationId xmlns:p14="http://schemas.microsoft.com/office/powerpoint/2010/main" val="7795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3026-C34F-4104-AAEA-E4265C40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75FB-878F-4CA2-840A-1A17DCA9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435"/>
            <a:ext cx="10515600" cy="4533610"/>
          </a:xfrm>
        </p:spPr>
        <p:txBody>
          <a:bodyPr>
            <a:normAutofit/>
          </a:bodyPr>
          <a:lstStyle/>
          <a:p>
            <a:r>
              <a:rPr lang="en-US" sz="3200" dirty="0"/>
              <a:t>HTML and PDF - are we comparing apples to oranges?</a:t>
            </a:r>
          </a:p>
          <a:p>
            <a:r>
              <a:rPr lang="en-US" sz="3200" dirty="0"/>
              <a:t>Similarities between accessible HTML and accessible PDF</a:t>
            </a:r>
          </a:p>
          <a:p>
            <a:r>
              <a:rPr lang="en-US" sz="3200" dirty="0"/>
              <a:t>Demo – comparing HTML and PDF using assistive technology</a:t>
            </a:r>
          </a:p>
          <a:p>
            <a:r>
              <a:rPr lang="en-US" sz="3200" dirty="0"/>
              <a:t>Differences between accessible HTML and accessible PDF</a:t>
            </a:r>
          </a:p>
          <a:p>
            <a:r>
              <a:rPr lang="en-US" sz="3200" dirty="0"/>
              <a:t>Myth 1: HTML is “more” accessible than PDF</a:t>
            </a:r>
          </a:p>
          <a:p>
            <a:r>
              <a:rPr lang="en-US" sz="3200" dirty="0"/>
              <a:t>Myth 2: Accessibility regulations do not apply to HTML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sz="3200" dirty="0"/>
              <a:t>Myth 3</a:t>
            </a:r>
            <a:r>
              <a:rPr lang="en-US" sz="3200"/>
              <a:t>: Accessible </a:t>
            </a:r>
            <a:r>
              <a:rPr lang="en-US" sz="3600"/>
              <a:t>HTML</a:t>
            </a:r>
            <a:r>
              <a:rPr lang="en-US" sz="3200"/>
              <a:t> supports a better user experience than Accessible 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4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FFB76-18CF-4BEE-9DA8-B73EC9E7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Oranges?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3E79F-4F2B-49EF-92BB-F10B3D6B4B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Accessible HTML</a:t>
            </a:r>
          </a:p>
          <a:p>
            <a:endParaRPr lang="en-US" dirty="0"/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Primarily a web format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Inherently accessible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Responsive to mobile devices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Works with any browser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Supports assistive technologies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WCAG 2.0 Level AA </a:t>
            </a:r>
          </a:p>
          <a:p>
            <a:pPr>
              <a:buFont typeface="Calibri" panose="020F0502020204030204" pitchFamily="34" charset="0"/>
              <a:buChar char="‒"/>
            </a:pPr>
            <a:endParaRPr lang="en-US" dirty="0"/>
          </a:p>
        </p:txBody>
      </p:sp>
      <p:pic>
        <p:nvPicPr>
          <p:cNvPr id="6" name="Picture 5" descr="The HTML5 logo graphic">
            <a:extLst>
              <a:ext uri="{FF2B5EF4-FFF2-40B4-BE49-F238E27FC236}">
                <a16:creationId xmlns:a16="http://schemas.microsoft.com/office/drawing/2014/main" id="{DB17BE6D-8556-467B-B308-C3A945BB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28" y="1371012"/>
            <a:ext cx="894880" cy="917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3429-4076-4AE5-BD9A-67D7BD46A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701938"/>
            <a:ext cx="5503718" cy="4351338"/>
          </a:xfrm>
        </p:spPr>
        <p:txBody>
          <a:bodyPr/>
          <a:lstStyle/>
          <a:p>
            <a:r>
              <a:rPr lang="en-US" dirty="0"/>
              <a:t>Accessible PDF</a:t>
            </a:r>
          </a:p>
          <a:p>
            <a:endParaRPr lang="en-US" dirty="0"/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Primarily a static document format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Requires remediation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Not responsive to mobile devices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Requires Adobe Acrobat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Supports assistive technologies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WCAG Level 2.0 AA</a:t>
            </a:r>
          </a:p>
        </p:txBody>
      </p:sp>
      <p:pic>
        <p:nvPicPr>
          <p:cNvPr id="8" name="Picture 7" descr="Accessible PDF logo graphic&#10;&#10;">
            <a:extLst>
              <a:ext uri="{FF2B5EF4-FFF2-40B4-BE49-F238E27FC236}">
                <a16:creationId xmlns:a16="http://schemas.microsoft.com/office/drawing/2014/main" id="{CFEE1D49-E200-4D4A-A40F-D90573D5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28" y="1281637"/>
            <a:ext cx="821933" cy="10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0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C2691B-EE20-4C8E-ACB1-ACAE3083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6339B-444B-4065-AA45-E28D5A41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3200" dirty="0"/>
              <a:t>Document hierarchy/tagging structure</a:t>
            </a:r>
            <a:endParaRPr lang="en-US" sz="3200" dirty="0"/>
          </a:p>
          <a:p>
            <a:pPr lvl="0"/>
            <a:r>
              <a:rPr lang="en-CA" sz="3200" dirty="0"/>
              <a:t>Accessible if done correctly, otherwise, not accessible</a:t>
            </a:r>
          </a:p>
          <a:p>
            <a:pPr lvl="0"/>
            <a:r>
              <a:rPr lang="en-CA" sz="3200" dirty="0"/>
              <a:t>WCAG compliance</a:t>
            </a:r>
          </a:p>
          <a:p>
            <a:pPr lvl="0"/>
            <a:r>
              <a:rPr lang="en-CA" sz="3200" dirty="0"/>
              <a:t>Keyboard commands used for navigation </a:t>
            </a:r>
          </a:p>
        </p:txBody>
      </p:sp>
    </p:spTree>
    <p:extLst>
      <p:ext uri="{BB962C8B-B14F-4D97-AF65-F5344CB8AC3E}">
        <p14:creationId xmlns:p14="http://schemas.microsoft.com/office/powerpoint/2010/main" val="24443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FC89B-E85C-4B11-89E4-34C8D462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2FB8AC-C577-46ED-A771-F4B32C5B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3200" dirty="0"/>
              <a:t>Time and skills level involved in file creation</a:t>
            </a:r>
            <a:endParaRPr lang="en-US" sz="3200" dirty="0"/>
          </a:p>
          <a:p>
            <a:pPr lvl="0"/>
            <a:r>
              <a:rPr lang="en-CA" sz="3200" dirty="0"/>
              <a:t>Use on mobile devices</a:t>
            </a:r>
          </a:p>
          <a:p>
            <a:pPr lvl="0"/>
            <a:r>
              <a:rPr lang="en-CA" sz="3200" dirty="0"/>
              <a:t>Suitability for use with large document files</a:t>
            </a:r>
            <a:endParaRPr lang="en-US" sz="3200" dirty="0"/>
          </a:p>
          <a:p>
            <a:r>
              <a:rPr lang="en-CA" sz="3200" dirty="0"/>
              <a:t>Perceptions/biases in the blindness community</a:t>
            </a:r>
          </a:p>
          <a:p>
            <a:r>
              <a:rPr lang="en-CA" sz="3200" dirty="0"/>
              <a:t>Portability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38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8E9837-052B-4C0D-B99F-71DFC3FEB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0C484DC-A65C-468B-96CE-C82689FAD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416212-112B-4BDF-AECD-CB9A8B09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AB5DF-D04B-4D56-9DF5-B4D0B85F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Myth: HTML is more accessible than PDF</a:t>
            </a:r>
            <a:endParaRPr lang="en-US" sz="3200" dirty="0"/>
          </a:p>
          <a:p>
            <a:r>
              <a:rPr lang="en-CA" sz="3200" dirty="0"/>
              <a:t>Reality: Accessibility of the output depends on many things</a:t>
            </a:r>
            <a:endParaRPr lang="en-US" sz="3200" dirty="0"/>
          </a:p>
          <a:p>
            <a:pPr lvl="1"/>
            <a:endParaRPr lang="en-CA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CA" sz="2800" dirty="0"/>
              <a:t>Quality/design of the input file</a:t>
            </a:r>
            <a:endParaRPr lang="en-US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CA" sz="2800" dirty="0"/>
              <a:t>How the output is generated</a:t>
            </a:r>
            <a:endParaRPr lang="en-US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CA" sz="2800" dirty="0"/>
              <a:t>When was accessibility considered?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7E278-63F0-4021-8EE6-5FDA5A3C9D6D}"/>
              </a:ext>
            </a:extLst>
          </p:cNvPr>
          <p:cNvSpPr txBox="1"/>
          <p:nvPr/>
        </p:nvSpPr>
        <p:spPr>
          <a:xfrm rot="20333825">
            <a:off x="3761507" y="1817644"/>
            <a:ext cx="3002973" cy="8713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Busted</a:t>
            </a:r>
          </a:p>
        </p:txBody>
      </p:sp>
    </p:spTree>
    <p:extLst>
      <p:ext uri="{BB962C8B-B14F-4D97-AF65-F5344CB8AC3E}">
        <p14:creationId xmlns:p14="http://schemas.microsoft.com/office/powerpoint/2010/main" val="30881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54ED59-8546-4105-8D51-CDACC523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E6A0A4-4A43-40CC-9C0C-92901576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Myth: Document accessibility regulations/WCAG don’t apply to HTML (We still can’t believe people think this!)</a:t>
            </a:r>
            <a:endParaRPr lang="en-US" sz="3200" dirty="0"/>
          </a:p>
          <a:p>
            <a:r>
              <a:rPr lang="en-CA" sz="3200" dirty="0"/>
              <a:t>Reality: HTML accessibility  is covered under WCAG </a:t>
            </a:r>
            <a:endParaRPr lang="en-US" sz="3200" dirty="0"/>
          </a:p>
          <a:p>
            <a:pPr lvl="1"/>
            <a:endParaRPr lang="en-CA" sz="2800" dirty="0"/>
          </a:p>
          <a:p>
            <a:pPr lvl="1"/>
            <a:r>
              <a:rPr lang="en-CA" sz="2800" dirty="0"/>
              <a:t>In fact, HTML is inherently accessible</a:t>
            </a:r>
          </a:p>
          <a:p>
            <a:pPr lvl="2"/>
            <a:r>
              <a:rPr lang="en-CA" sz="2400" dirty="0"/>
              <a:t>Semantic HTML</a:t>
            </a:r>
          </a:p>
          <a:p>
            <a:pPr lvl="2"/>
            <a:r>
              <a:rPr lang="en-US" sz="2400" dirty="0"/>
              <a:t>CSS is very useful in navigation</a:t>
            </a:r>
          </a:p>
          <a:p>
            <a:pPr lvl="1"/>
            <a:r>
              <a:rPr lang="en-CA" sz="2800" dirty="0"/>
              <a:t>Applies whether the HTML output is a file or a web page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0DA3E-675B-4783-A9FD-AB7DE12F88DE}"/>
              </a:ext>
            </a:extLst>
          </p:cNvPr>
          <p:cNvSpPr txBox="1"/>
          <p:nvPr/>
        </p:nvSpPr>
        <p:spPr>
          <a:xfrm rot="20333825">
            <a:off x="3990108" y="2129190"/>
            <a:ext cx="3002973" cy="8713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Ink Free" panose="03080402000500000000" pitchFamily="66" charset="0"/>
              </a:rPr>
              <a:t>Busted</a:t>
            </a:r>
          </a:p>
        </p:txBody>
      </p:sp>
    </p:spTree>
    <p:extLst>
      <p:ext uri="{BB962C8B-B14F-4D97-AF65-F5344CB8AC3E}">
        <p14:creationId xmlns:p14="http://schemas.microsoft.com/office/powerpoint/2010/main" val="40459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otal Document Accessibility Platfor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223979-7BD7-4E93-9CC8-DBD65B2C735A}" vid="{C32AF8A4-AA49-47B0-8DF0-F406A4A64C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ANow Template 2020.02.06 for CSUN</Template>
  <TotalTime>320</TotalTime>
  <Words>466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Ink Free</vt:lpstr>
      <vt:lpstr>Total Document Accessibility Platform</vt:lpstr>
      <vt:lpstr>Accessible PDF vs Accessible HTML:  Dispelling the Myths </vt:lpstr>
      <vt:lpstr>Your Presenters</vt:lpstr>
      <vt:lpstr>Today’s Topics</vt:lpstr>
      <vt:lpstr>Apples vs. Oranges?</vt:lpstr>
      <vt:lpstr>Similarities</vt:lpstr>
      <vt:lpstr>Differences</vt:lpstr>
      <vt:lpstr>Demonstration</vt:lpstr>
      <vt:lpstr>Myth 1</vt:lpstr>
      <vt:lpstr>Myth 2</vt:lpstr>
      <vt:lpstr>Myth 3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PDF vs HTML: Dispelling the Myths </dc:title>
  <dc:creator>Scott Baker</dc:creator>
  <cp:lastModifiedBy>Ligia Mora</cp:lastModifiedBy>
  <cp:revision>22</cp:revision>
  <dcterms:created xsi:type="dcterms:W3CDTF">2020-02-18T15:13:10Z</dcterms:created>
  <dcterms:modified xsi:type="dcterms:W3CDTF">2020-03-18T17:16:44Z</dcterms:modified>
</cp:coreProperties>
</file>