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313" r:id="rId3"/>
    <p:sldId id="770" r:id="rId4"/>
    <p:sldId id="620" r:id="rId5"/>
    <p:sldId id="332" r:id="rId6"/>
    <p:sldId id="417" r:id="rId7"/>
    <p:sldId id="420" r:id="rId8"/>
    <p:sldId id="579" r:id="rId9"/>
    <p:sldId id="536" r:id="rId10"/>
    <p:sldId id="595" r:id="rId11"/>
    <p:sldId id="596" r:id="rId12"/>
    <p:sldId id="617" r:id="rId13"/>
    <p:sldId id="380" r:id="rId14"/>
    <p:sldId id="809" r:id="rId15"/>
    <p:sldId id="787" r:id="rId16"/>
    <p:sldId id="601" r:id="rId17"/>
    <p:sldId id="789" r:id="rId18"/>
    <p:sldId id="771" r:id="rId19"/>
    <p:sldId id="819" r:id="rId20"/>
    <p:sldId id="818" r:id="rId21"/>
    <p:sldId id="762" r:id="rId22"/>
  </p:sldIdLst>
  <p:sldSz cx="18288000" cy="10287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9" autoAdjust="0"/>
    <p:restoredTop sz="86432" autoAdjust="0"/>
  </p:normalViewPr>
  <p:slideViewPr>
    <p:cSldViewPr snapToGrid="0">
      <p:cViewPr varScale="1">
        <p:scale>
          <a:sx n="40" d="100"/>
          <a:sy n="40" d="100"/>
        </p:scale>
        <p:origin x="72" y="355"/>
      </p:cViewPr>
      <p:guideLst/>
    </p:cSldViewPr>
  </p:slideViewPr>
  <p:outlineViewPr>
    <p:cViewPr>
      <p:scale>
        <a:sx n="33" d="100"/>
        <a:sy n="33" d="100"/>
      </p:scale>
      <p:origin x="0" y="-1983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1" TargetMode="External"/><Relationship Id="rId4" Type="http://schemas.openxmlformats.org/officeDocument/2006/relationships/themeOverride" Target="../theme/themeOverride1.xm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Book1" TargetMode="External"/><Relationship Id="rId4" Type="http://schemas.openxmlformats.org/officeDocument/2006/relationships/themeOverride" Target="../theme/themeOverride2.xm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Book1" TargetMode="External"/><Relationship Id="rId4" Type="http://schemas.openxmlformats.org/officeDocument/2006/relationships/themeOverride" Target="../theme/themeOverride3.xm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Sheet1!$A$4:$A$14</cx:f>
        <cx:lvl ptCount="11">
          <cx:pt idx="0">Transactional</cx:pt>
          <cx:pt idx="1">Designer</cx:pt>
          <cx:pt idx="2">Gateway</cx:pt>
          <cx:pt idx="3">Dashboard</cx:pt>
          <cx:pt idx="4">Assessment</cx:pt>
          <cx:pt idx="5">Validator</cx:pt>
          <cx:pt idx="6">SiteScan</cx:pt>
          <cx:pt idx="7">DAS Services</cx:pt>
          <cx:pt idx="8">Remediate</cx:pt>
          <cx:pt idx="9">AccessibilityNow.com</cx:pt>
          <cx:pt idx="10">Publisher</cx:pt>
        </cx:lvl>
      </cx:strDim>
      <cx:numDim type="size">
        <cx:f>Sheet1!$B$4:$B$14</cx:f>
        <cx:lvl ptCount="11" formatCode="General">
          <cx:pt idx="0">9.0899999999999999</cx:pt>
          <cx:pt idx="1">9.0899999999999999</cx:pt>
          <cx:pt idx="2">9.0899999999999999</cx:pt>
          <cx:pt idx="3">9.0899999999999999</cx:pt>
          <cx:pt idx="4">9.0899999999999999</cx:pt>
          <cx:pt idx="5">9.0899999999999999</cx:pt>
          <cx:pt idx="6">9.0899999999999999</cx:pt>
          <cx:pt idx="7">9.0899999999999999</cx:pt>
          <cx:pt idx="8">9.0899999999999999</cx:pt>
          <cx:pt idx="9">9.0899999999999999</cx:pt>
          <cx:pt idx="10">9.0899999999999999</cx:pt>
        </cx:lvl>
      </cx:numDim>
    </cx:data>
  </cx:chartData>
  <cx:chart>
    <cx:plotArea>
      <cx:plotAreaRegion>
        <cx:series layoutId="sunburst" uniqueId="{9A65374F-F2C1-4BDD-A7A4-1DBD26937E30}">
          <cx:spPr>
            <a:ln>
              <a:noFill/>
            </a:ln>
          </cx:spPr>
          <cx:dataId val="0"/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Sheet1!$A$1:$A$2</cx:f>
        <cx:lvl ptCount="2">
          <cx:pt idx="0">Transactional</cx:pt>
          <cx:pt idx="1">Static/Published</cx:pt>
        </cx:lvl>
      </cx:strDim>
      <cx:numDim type="size">
        <cx:f>Sheet1!$B$1:$B$2</cx:f>
        <cx:lvl ptCount="2" formatCode="General">
          <cx:pt idx="0">50</cx:pt>
          <cx:pt idx="1">50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sunburst" uniqueId="{48010E5A-0224-4BBE-B46C-0DB25FF36D9C}">
          <cx:spPr>
            <a:ln>
              <a:solidFill>
                <a:schemeClr val="bg1"/>
              </a:solidFill>
            </a:ln>
          </cx:spPr>
          <cx:dataId val="0"/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Sheet1!$A$16:$A$21</cx:f>
        <cx:lvl ptCount="6">
          <cx:pt idx="0">WCAG PDF</cx:pt>
          <cx:pt idx="1">Braille</cx:pt>
          <cx:pt idx="2">E-Text</cx:pt>
          <cx:pt idx="3">Audio</cx:pt>
          <cx:pt idx="4">Large Print</cx:pt>
          <cx:pt idx="5">HTML5</cx:pt>
        </cx:lvl>
      </cx:strDim>
      <cx:numDim type="size">
        <cx:f>Sheet1!$B$16:$B$21</cx:f>
        <cx:lvl ptCount="6" formatCode="General">
          <cx:pt idx="0">16.666</cx:pt>
          <cx:pt idx="1">16.666</cx:pt>
          <cx:pt idx="2">16.666</cx:pt>
          <cx:pt idx="3">16.666</cx:pt>
          <cx:pt idx="4">16.666</cx:pt>
          <cx:pt idx="5">16.666</cx:pt>
        </cx:lvl>
      </cx:numDim>
    </cx:data>
  </cx:chartData>
  <cx:chart>
    <cx:plotArea>
      <cx:plotAreaRegion>
        <cx:series layoutId="sunburst" uniqueId="{F2B69432-8D38-4267-9011-0A1EE6168052}">
          <cx:spPr>
            <a:ln>
              <a:solidFill>
                <a:schemeClr val="bg1"/>
              </a:solidFill>
            </a:ln>
          </cx:spPr>
          <cx:dataId val="0"/>
        </cx:series>
      </cx:plotAreaRegion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Medkit_font_awesome-red.sv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commons.wikimedia.org/wiki/File:Government_icon.svg" TargetMode="External"/><Relationship Id="rId1" Type="http://schemas.openxmlformats.org/officeDocument/2006/relationships/image" Target="../media/image10.png"/><Relationship Id="rId6" Type="http://schemas.openxmlformats.org/officeDocument/2006/relationships/hyperlink" Target="http://commons.wikimedia.org/wiki/File:Octicons-mortar-board.svg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baltimoreheritage.org/resources/funding/" TargetMode="External"/><Relationship Id="rId4" Type="http://schemas.openxmlformats.org/officeDocument/2006/relationships/hyperlink" Target="http://blog.okfn.org/2013/12/12/signing-on-to-civil-society-request-to-make-public-government-data-license-free-in-the-u-s/" TargetMode="External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Medkit_font_awesome-red.sv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commons.wikimedia.org/wiki/File:Government_icon.svg" TargetMode="External"/><Relationship Id="rId1" Type="http://schemas.openxmlformats.org/officeDocument/2006/relationships/image" Target="../media/image10.png"/><Relationship Id="rId6" Type="http://schemas.openxmlformats.org/officeDocument/2006/relationships/hyperlink" Target="http://commons.wikimedia.org/wiki/File:Octicons-mortar-board.svg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baltimoreheritage.org/resources/funding/" TargetMode="External"/><Relationship Id="rId4" Type="http://schemas.openxmlformats.org/officeDocument/2006/relationships/hyperlink" Target="http://blog.okfn.org/2013/12/12/signing-on-to-civil-society-request-to-make-public-government-data-license-free-in-the-u-s/" TargetMode="External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871EF-EAE6-4798-9FF5-CE03133887E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0B1E7459-D01C-4641-B446-1A1AB2B1A94E}">
      <dgm:prSet phldrT="[Text]" custT="1"/>
      <dgm:spPr/>
      <dgm:t>
        <a:bodyPr/>
        <a:lstStyle/>
        <a:p>
          <a:r>
            <a:rPr lang="en-US" sz="1400" b="1" u="sng" dirty="0">
              <a:solidFill>
                <a:schemeClr val="bg1"/>
              </a:solidFill>
            </a:rPr>
            <a:t> Insurance</a:t>
          </a:r>
        </a:p>
        <a:p>
          <a:r>
            <a:rPr lang="en-US" sz="1100" dirty="0">
              <a:solidFill>
                <a:schemeClr val="bg1"/>
              </a:solidFill>
            </a:rPr>
            <a:t>Correspondence</a:t>
          </a:r>
        </a:p>
        <a:p>
          <a:r>
            <a:rPr lang="en-US" sz="1100" dirty="0">
              <a:solidFill>
                <a:schemeClr val="bg1"/>
              </a:solidFill>
            </a:rPr>
            <a:t>Notices</a:t>
          </a:r>
        </a:p>
        <a:p>
          <a:r>
            <a:rPr lang="en-US" sz="1100" dirty="0">
              <a:solidFill>
                <a:schemeClr val="bg1"/>
              </a:solidFill>
            </a:rPr>
            <a:t>Policies</a:t>
          </a:r>
        </a:p>
        <a:p>
          <a:r>
            <a:rPr lang="en-US" sz="1100" dirty="0">
              <a:solidFill>
                <a:schemeClr val="bg1"/>
              </a:solidFill>
            </a:rPr>
            <a:t>Plan Summaries</a:t>
          </a:r>
        </a:p>
        <a:p>
          <a:r>
            <a:rPr lang="en-US" sz="1100" dirty="0">
              <a:solidFill>
                <a:schemeClr val="bg1"/>
              </a:solidFill>
            </a:rPr>
            <a:t>ANOCs</a:t>
          </a:r>
        </a:p>
        <a:p>
          <a:r>
            <a:rPr lang="en-US" sz="1100" dirty="0">
              <a:solidFill>
                <a:schemeClr val="bg1"/>
              </a:solidFill>
            </a:rPr>
            <a:t>EOBs</a:t>
          </a:r>
        </a:p>
        <a:p>
          <a:r>
            <a:rPr lang="en-US" sz="1100" dirty="0">
              <a:solidFill>
                <a:schemeClr val="bg1"/>
              </a:solidFill>
            </a:rPr>
            <a:t>Brochures</a:t>
          </a:r>
        </a:p>
        <a:p>
          <a:r>
            <a:rPr lang="en-US" sz="1100" dirty="0">
              <a:solidFill>
                <a:schemeClr val="bg1"/>
              </a:solidFill>
            </a:rPr>
            <a:t>Renewals</a:t>
          </a:r>
        </a:p>
        <a:p>
          <a:r>
            <a:rPr lang="en-US" sz="1100" dirty="0">
              <a:solidFill>
                <a:schemeClr val="bg1"/>
              </a:solidFill>
            </a:rPr>
            <a:t>Claims documents</a:t>
          </a:r>
        </a:p>
        <a:p>
          <a:r>
            <a:rPr lang="en-US" sz="1100" dirty="0">
              <a:solidFill>
                <a:schemeClr val="bg1"/>
              </a:solidFill>
            </a:rPr>
            <a:t>Benefits documents</a:t>
          </a:r>
        </a:p>
        <a:p>
          <a:r>
            <a:rPr lang="en-US" sz="1100" dirty="0">
              <a:solidFill>
                <a:schemeClr val="bg1"/>
              </a:solidFill>
            </a:rPr>
            <a:t>Annual Reports</a:t>
          </a:r>
        </a:p>
        <a:p>
          <a:r>
            <a:rPr lang="en-US" sz="1100" dirty="0">
              <a:solidFill>
                <a:schemeClr val="bg1"/>
              </a:solidFill>
            </a:rPr>
            <a:t>HR documents</a:t>
          </a:r>
        </a:p>
      </dgm:t>
    </dgm:pt>
    <dgm:pt modelId="{772C8A23-5559-4CC8-9848-DB30CFB45C89}" type="parTrans" cxnId="{187DD6CF-D6EA-447F-A8F7-7F05D49B0C2F}">
      <dgm:prSet/>
      <dgm:spPr/>
      <dgm:t>
        <a:bodyPr/>
        <a:lstStyle/>
        <a:p>
          <a:endParaRPr lang="en-US"/>
        </a:p>
      </dgm:t>
    </dgm:pt>
    <dgm:pt modelId="{944CB6D0-DA1F-4A4B-94BE-14EA1830827E}" type="sibTrans" cxnId="{187DD6CF-D6EA-447F-A8F7-7F05D49B0C2F}">
      <dgm:prSet/>
      <dgm:spPr/>
      <dgm:t>
        <a:bodyPr/>
        <a:lstStyle/>
        <a:p>
          <a:endParaRPr lang="en-US"/>
        </a:p>
      </dgm:t>
    </dgm:pt>
    <dgm:pt modelId="{716A163D-2773-4816-A388-CFEB9CD26E8A}">
      <dgm:prSet phldrT="[Text]" custT="1"/>
      <dgm:spPr/>
      <dgm:t>
        <a:bodyPr/>
        <a:lstStyle/>
        <a:p>
          <a:r>
            <a:rPr lang="en-US" sz="1400" b="1" u="sng" dirty="0"/>
            <a:t>Government</a:t>
          </a:r>
        </a:p>
        <a:p>
          <a:r>
            <a:rPr lang="en-US" sz="1100" dirty="0"/>
            <a:t>Government documents</a:t>
          </a:r>
        </a:p>
        <a:p>
          <a:r>
            <a:rPr lang="en-US" sz="1100" dirty="0"/>
            <a:t> Program descriptions</a:t>
          </a:r>
        </a:p>
        <a:p>
          <a:r>
            <a:rPr lang="en-US" sz="1100" dirty="0"/>
            <a:t>Service descriptions</a:t>
          </a:r>
        </a:p>
        <a:p>
          <a:r>
            <a:rPr lang="en-US" sz="1100" dirty="0"/>
            <a:t>Tax bills</a:t>
          </a:r>
        </a:p>
        <a:p>
          <a:r>
            <a:rPr lang="en-US" sz="1100" dirty="0"/>
            <a:t>School Budgets</a:t>
          </a:r>
        </a:p>
        <a:p>
          <a:r>
            <a:rPr lang="en-US" sz="1100" dirty="0"/>
            <a:t>Voting instructions and ballots</a:t>
          </a:r>
        </a:p>
        <a:p>
          <a:r>
            <a:rPr lang="en-US" sz="1100" dirty="0"/>
            <a:t>Correspondence</a:t>
          </a:r>
        </a:p>
        <a:p>
          <a:r>
            <a:rPr lang="en-US" sz="1100" dirty="0"/>
            <a:t>HR documents </a:t>
          </a:r>
          <a:endParaRPr lang="en-US" sz="1100" dirty="0">
            <a:solidFill>
              <a:schemeClr val="bg1"/>
            </a:solidFill>
          </a:endParaRPr>
        </a:p>
      </dgm:t>
    </dgm:pt>
    <dgm:pt modelId="{049DECB1-3BAC-4CEE-8878-4584018771B2}" type="parTrans" cxnId="{7AB255AA-E47E-4DAF-9C18-3CB28427E67E}">
      <dgm:prSet/>
      <dgm:spPr/>
      <dgm:t>
        <a:bodyPr/>
        <a:lstStyle/>
        <a:p>
          <a:endParaRPr lang="en-US"/>
        </a:p>
      </dgm:t>
    </dgm:pt>
    <dgm:pt modelId="{B5CFC684-A343-42F9-AFCD-24C6994EE248}" type="sibTrans" cxnId="{7AB255AA-E47E-4DAF-9C18-3CB28427E67E}">
      <dgm:prSet/>
      <dgm:spPr/>
      <dgm:t>
        <a:bodyPr/>
        <a:lstStyle/>
        <a:p>
          <a:endParaRPr lang="en-US"/>
        </a:p>
      </dgm:t>
    </dgm:pt>
    <dgm:pt modelId="{5C910ED1-DAA8-4F2D-A120-3C017D466D60}">
      <dgm:prSet phldrT="[Text]" custT="1"/>
      <dgm:spPr/>
      <dgm:t>
        <a:bodyPr/>
        <a:lstStyle/>
        <a:p>
          <a:r>
            <a:rPr lang="en-US" sz="1400" b="1" u="sng" dirty="0">
              <a:solidFill>
                <a:schemeClr val="bg1"/>
              </a:solidFill>
            </a:rPr>
            <a:t>Education</a:t>
          </a:r>
        </a:p>
        <a:p>
          <a:r>
            <a:rPr lang="en-US" sz="1100" dirty="0">
              <a:solidFill>
                <a:schemeClr val="bg1"/>
              </a:solidFill>
            </a:rPr>
            <a:t>Courseware</a:t>
          </a:r>
        </a:p>
        <a:p>
          <a:r>
            <a:rPr lang="en-US" sz="1100" dirty="0">
              <a:solidFill>
                <a:schemeClr val="bg1"/>
              </a:solidFill>
            </a:rPr>
            <a:t>Class notes </a:t>
          </a:r>
        </a:p>
        <a:p>
          <a:r>
            <a:rPr lang="en-US" sz="1100" dirty="0">
              <a:solidFill>
                <a:schemeClr val="bg1"/>
              </a:solidFill>
            </a:rPr>
            <a:t>Enrollment documents</a:t>
          </a:r>
        </a:p>
        <a:p>
          <a:r>
            <a:rPr lang="en-US" sz="1100" dirty="0">
              <a:solidFill>
                <a:schemeClr val="bg1"/>
              </a:solidFill>
            </a:rPr>
            <a:t>Correspondence</a:t>
          </a:r>
        </a:p>
        <a:p>
          <a:r>
            <a:rPr lang="en-US" sz="1100" dirty="0">
              <a:solidFill>
                <a:schemeClr val="bg1"/>
              </a:solidFill>
            </a:rPr>
            <a:t>Notices</a:t>
          </a:r>
        </a:p>
        <a:p>
          <a:r>
            <a:rPr lang="en-US" sz="1100" dirty="0">
              <a:solidFill>
                <a:schemeClr val="bg1"/>
              </a:solidFill>
            </a:rPr>
            <a:t>Transcripts</a:t>
          </a:r>
        </a:p>
        <a:p>
          <a:r>
            <a:rPr lang="en-US" sz="1100" dirty="0">
              <a:solidFill>
                <a:schemeClr val="bg1"/>
              </a:solidFill>
            </a:rPr>
            <a:t>Scholarships, grants, financial aid documents</a:t>
          </a:r>
        </a:p>
        <a:p>
          <a:r>
            <a:rPr lang="en-US" sz="1100" dirty="0">
              <a:solidFill>
                <a:schemeClr val="bg1"/>
              </a:solidFill>
            </a:rPr>
            <a:t>Program descriptions</a:t>
          </a:r>
        </a:p>
        <a:p>
          <a:endParaRPr lang="en-US" sz="1000" dirty="0">
            <a:solidFill>
              <a:schemeClr val="bg1"/>
            </a:solidFill>
          </a:endParaRPr>
        </a:p>
      </dgm:t>
    </dgm:pt>
    <dgm:pt modelId="{7F586132-B0F3-452F-8F63-FEAD83DD0E32}" type="parTrans" cxnId="{1355E3F6-2EC4-4643-8C1C-0BF02EFE12E3}">
      <dgm:prSet/>
      <dgm:spPr/>
      <dgm:t>
        <a:bodyPr/>
        <a:lstStyle/>
        <a:p>
          <a:endParaRPr lang="en-US"/>
        </a:p>
      </dgm:t>
    </dgm:pt>
    <dgm:pt modelId="{0D630AF5-56C0-45B7-ADF0-CB438707C2EC}" type="sibTrans" cxnId="{1355E3F6-2EC4-4643-8C1C-0BF02EFE12E3}">
      <dgm:prSet/>
      <dgm:spPr/>
      <dgm:t>
        <a:bodyPr/>
        <a:lstStyle/>
        <a:p>
          <a:endParaRPr lang="en-US"/>
        </a:p>
      </dgm:t>
    </dgm:pt>
    <dgm:pt modelId="{F21856EA-E20E-40C3-9226-6BA5031AC8D2}">
      <dgm:prSet phldrT="[Text]" custT="1"/>
      <dgm:spPr/>
      <dgm:t>
        <a:bodyPr/>
        <a:lstStyle/>
        <a:p>
          <a:r>
            <a:rPr lang="en-US" sz="1400" b="1" u="sng" dirty="0"/>
            <a:t>Healthcare</a:t>
          </a:r>
        </a:p>
        <a:p>
          <a:r>
            <a:rPr lang="en-US" sz="1100" dirty="0"/>
            <a:t>Discharge instructions</a:t>
          </a:r>
        </a:p>
        <a:p>
          <a:r>
            <a:rPr lang="en-US" sz="1100" dirty="0"/>
            <a:t>Admittance documents</a:t>
          </a:r>
        </a:p>
        <a:p>
          <a:r>
            <a:rPr lang="en-US" sz="1100" dirty="0"/>
            <a:t>Billing documents</a:t>
          </a:r>
        </a:p>
        <a:p>
          <a:r>
            <a:rPr lang="en-US" sz="1100" dirty="0"/>
            <a:t> Insurance coverages</a:t>
          </a:r>
        </a:p>
        <a:p>
          <a:r>
            <a:rPr lang="en-US" sz="1100" dirty="0"/>
            <a:t> Application forms</a:t>
          </a:r>
        </a:p>
        <a:p>
          <a:r>
            <a:rPr lang="en-US" sz="1100" dirty="0"/>
            <a:t> Benefits documents</a:t>
          </a:r>
        </a:p>
        <a:p>
          <a:r>
            <a:rPr lang="en-US" sz="1100" dirty="0">
              <a:solidFill>
                <a:schemeClr val="bg1"/>
              </a:solidFill>
            </a:rPr>
            <a:t>Prescriptions and drug information</a:t>
          </a:r>
        </a:p>
      </dgm:t>
    </dgm:pt>
    <dgm:pt modelId="{DCC0A878-806E-460F-86CF-080DFD5EBE01}" type="parTrans" cxnId="{B80045C5-3BE4-4F6E-936C-E32A0842C516}">
      <dgm:prSet/>
      <dgm:spPr/>
      <dgm:t>
        <a:bodyPr/>
        <a:lstStyle/>
        <a:p>
          <a:endParaRPr lang="en-US"/>
        </a:p>
      </dgm:t>
    </dgm:pt>
    <dgm:pt modelId="{E4EB6A10-4A66-4489-89A9-9666482498A9}" type="sibTrans" cxnId="{B80045C5-3BE4-4F6E-936C-E32A0842C516}">
      <dgm:prSet/>
      <dgm:spPr/>
      <dgm:t>
        <a:bodyPr/>
        <a:lstStyle/>
        <a:p>
          <a:endParaRPr lang="en-US"/>
        </a:p>
      </dgm:t>
    </dgm:pt>
    <dgm:pt modelId="{FCE90365-C039-4F96-B9ED-4A07140FEB1B}">
      <dgm:prSet phldrT="[Text]" custT="1"/>
      <dgm:spPr/>
      <dgm:t>
        <a:bodyPr/>
        <a:lstStyle/>
        <a:p>
          <a:r>
            <a:rPr lang="en-US" sz="1400" b="1" u="sng" dirty="0">
              <a:solidFill>
                <a:schemeClr val="bg1"/>
              </a:solidFill>
            </a:rPr>
            <a:t>Financial Services, Banks</a:t>
          </a:r>
        </a:p>
        <a:p>
          <a:r>
            <a:rPr lang="en-US" sz="1100" dirty="0">
              <a:solidFill>
                <a:schemeClr val="bg1"/>
              </a:solidFill>
            </a:rPr>
            <a:t>Account Enrollment documents</a:t>
          </a:r>
        </a:p>
        <a:p>
          <a:r>
            <a:rPr lang="en-US" sz="1100" dirty="0">
              <a:solidFill>
                <a:schemeClr val="bg1"/>
              </a:solidFill>
            </a:rPr>
            <a:t>Welcome Kits</a:t>
          </a:r>
        </a:p>
        <a:p>
          <a:r>
            <a:rPr lang="en-US" sz="1100" dirty="0">
              <a:solidFill>
                <a:schemeClr val="bg1"/>
              </a:solidFill>
            </a:rPr>
            <a:t>Brochures</a:t>
          </a:r>
        </a:p>
        <a:p>
          <a:r>
            <a:rPr lang="en-US" sz="1100" dirty="0">
              <a:solidFill>
                <a:schemeClr val="bg1"/>
              </a:solidFill>
            </a:rPr>
            <a:t>Loan documents</a:t>
          </a:r>
        </a:p>
        <a:p>
          <a:r>
            <a:rPr lang="en-US" sz="1100" dirty="0">
              <a:solidFill>
                <a:schemeClr val="bg1"/>
              </a:solidFill>
            </a:rPr>
            <a:t>Statements</a:t>
          </a:r>
        </a:p>
        <a:p>
          <a:r>
            <a:rPr lang="en-US" sz="1100" dirty="0">
              <a:solidFill>
                <a:schemeClr val="bg1"/>
              </a:solidFill>
            </a:rPr>
            <a:t>Correspondence</a:t>
          </a:r>
        </a:p>
        <a:p>
          <a:r>
            <a:rPr lang="en-US" sz="1100" dirty="0">
              <a:solidFill>
                <a:schemeClr val="bg1"/>
              </a:solidFill>
            </a:rPr>
            <a:t>Invoices</a:t>
          </a:r>
        </a:p>
        <a:p>
          <a:r>
            <a:rPr lang="en-US" sz="1100" dirty="0">
              <a:solidFill>
                <a:schemeClr val="bg1"/>
              </a:solidFill>
            </a:rPr>
            <a:t>Investor information</a:t>
          </a:r>
        </a:p>
        <a:p>
          <a:r>
            <a:rPr lang="en-US" sz="1100" dirty="0">
              <a:solidFill>
                <a:schemeClr val="bg1"/>
              </a:solidFill>
            </a:rPr>
            <a:t>Newsletters </a:t>
          </a:r>
          <a:endParaRPr lang="en-US" sz="1100" dirty="0"/>
        </a:p>
      </dgm:t>
    </dgm:pt>
    <dgm:pt modelId="{0768E5C5-69D9-46CB-8761-DF4003575CB8}" type="parTrans" cxnId="{EE19A308-5E59-4D97-92A4-4418CD587EA1}">
      <dgm:prSet/>
      <dgm:spPr/>
      <dgm:t>
        <a:bodyPr/>
        <a:lstStyle/>
        <a:p>
          <a:endParaRPr lang="en-US"/>
        </a:p>
      </dgm:t>
    </dgm:pt>
    <dgm:pt modelId="{E19065CD-6633-4D0F-8C29-10E740F82C3B}" type="sibTrans" cxnId="{EE19A308-5E59-4D97-92A4-4418CD587EA1}">
      <dgm:prSet/>
      <dgm:spPr/>
      <dgm:t>
        <a:bodyPr/>
        <a:lstStyle/>
        <a:p>
          <a:endParaRPr lang="en-US"/>
        </a:p>
      </dgm:t>
    </dgm:pt>
    <dgm:pt modelId="{29A564E8-F4D4-4F2A-9E56-C5935073F9E3}" type="pres">
      <dgm:prSet presAssocID="{B7E871EF-EAE6-4798-9FF5-CE03133887EF}" presName="Name0" presStyleCnt="0">
        <dgm:presLayoutVars>
          <dgm:dir/>
          <dgm:resizeHandles val="exact"/>
        </dgm:presLayoutVars>
      </dgm:prSet>
      <dgm:spPr/>
    </dgm:pt>
    <dgm:pt modelId="{8F75C5ED-B125-4CB9-AFDA-5BAB02A6A346}" type="pres">
      <dgm:prSet presAssocID="{B7E871EF-EAE6-4798-9FF5-CE03133887EF}" presName="bkgdShp" presStyleLbl="alignAccFollowNode1" presStyleIdx="0" presStyleCnt="1" custLinFactNeighborY="-5852"/>
      <dgm:spPr/>
    </dgm:pt>
    <dgm:pt modelId="{AC237D6B-9C41-4E8F-91F4-E3CA78DDA530}" type="pres">
      <dgm:prSet presAssocID="{B7E871EF-EAE6-4798-9FF5-CE03133887EF}" presName="linComp" presStyleCnt="0"/>
      <dgm:spPr/>
    </dgm:pt>
    <dgm:pt modelId="{DDDE4F4F-3685-4FDB-8C38-01A4B8E546D6}" type="pres">
      <dgm:prSet presAssocID="{0B1E7459-D01C-4641-B446-1A1AB2B1A94E}" presName="compNode" presStyleCnt="0"/>
      <dgm:spPr/>
    </dgm:pt>
    <dgm:pt modelId="{C28E80CC-CF3E-4299-B79D-678796341511}" type="pres">
      <dgm:prSet presAssocID="{0B1E7459-D01C-4641-B446-1A1AB2B1A94E}" presName="node" presStyleLbl="node1" presStyleIdx="0" presStyleCnt="5">
        <dgm:presLayoutVars>
          <dgm:bulletEnabled val="1"/>
        </dgm:presLayoutVars>
      </dgm:prSet>
      <dgm:spPr/>
    </dgm:pt>
    <dgm:pt modelId="{6A03CAED-98E4-4585-9DF9-ACAE9C018D04}" type="pres">
      <dgm:prSet presAssocID="{0B1E7459-D01C-4641-B446-1A1AB2B1A94E}" presName="invisiNode" presStyleLbl="node1" presStyleIdx="0" presStyleCnt="5"/>
      <dgm:spPr/>
    </dgm:pt>
    <dgm:pt modelId="{B818C086-E9BC-4905-B5E2-F17665D6BF3D}" type="pres">
      <dgm:prSet presAssocID="{0B1E7459-D01C-4641-B446-1A1AB2B1A94E}" presName="imagNode" presStyleLbl="fgImgPlace1" presStyleIdx="0" presStyleCnt="5"/>
      <dgm:spPr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7EAFAB81-A9A3-4755-8F56-CD7E7D83C459}" type="pres">
      <dgm:prSet presAssocID="{944CB6D0-DA1F-4A4B-94BE-14EA1830827E}" presName="sibTrans" presStyleLbl="sibTrans2D1" presStyleIdx="0" presStyleCnt="0"/>
      <dgm:spPr/>
    </dgm:pt>
    <dgm:pt modelId="{92368D2A-A5AE-47E8-8880-0768F6758A06}" type="pres">
      <dgm:prSet presAssocID="{716A163D-2773-4816-A388-CFEB9CD26E8A}" presName="compNode" presStyleCnt="0"/>
      <dgm:spPr/>
    </dgm:pt>
    <dgm:pt modelId="{AF6EF697-BB96-46D7-A463-A2EE1249CAC7}" type="pres">
      <dgm:prSet presAssocID="{716A163D-2773-4816-A388-CFEB9CD26E8A}" presName="node" presStyleLbl="node1" presStyleIdx="1" presStyleCnt="5">
        <dgm:presLayoutVars>
          <dgm:bulletEnabled val="1"/>
        </dgm:presLayoutVars>
      </dgm:prSet>
      <dgm:spPr/>
    </dgm:pt>
    <dgm:pt modelId="{F0B1352F-E3E6-4DE3-9202-5AB6948F1588}" type="pres">
      <dgm:prSet presAssocID="{716A163D-2773-4816-A388-CFEB9CD26E8A}" presName="invisiNode" presStyleLbl="node1" presStyleIdx="1" presStyleCnt="5"/>
      <dgm:spPr/>
    </dgm:pt>
    <dgm:pt modelId="{4AE39DA3-6273-4611-AE62-A996FE38B64E}" type="pres">
      <dgm:prSet presAssocID="{716A163D-2773-4816-A388-CFEB9CD26E8A}" presName="imagNode" presStyleLbl="fgImgPlace1" presStyleIdx="1" presStyleCnt="5"/>
      <dgm:spPr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4000" r="-14000"/>
          </a:stretch>
        </a:blipFill>
      </dgm:spPr>
    </dgm:pt>
    <dgm:pt modelId="{2CBAE307-75AE-4D8D-966F-E7E3A4A8130E}" type="pres">
      <dgm:prSet presAssocID="{B5CFC684-A343-42F9-AFCD-24C6994EE248}" presName="sibTrans" presStyleLbl="sibTrans2D1" presStyleIdx="0" presStyleCnt="0"/>
      <dgm:spPr/>
    </dgm:pt>
    <dgm:pt modelId="{5C89FB7F-7568-4006-A440-057BC89A43E1}" type="pres">
      <dgm:prSet presAssocID="{5C910ED1-DAA8-4F2D-A120-3C017D466D60}" presName="compNode" presStyleCnt="0"/>
      <dgm:spPr/>
    </dgm:pt>
    <dgm:pt modelId="{6E338FB1-5E8F-44BC-A7EE-92B6F8E3287B}" type="pres">
      <dgm:prSet presAssocID="{5C910ED1-DAA8-4F2D-A120-3C017D466D60}" presName="node" presStyleLbl="node1" presStyleIdx="2" presStyleCnt="5">
        <dgm:presLayoutVars>
          <dgm:bulletEnabled val="1"/>
        </dgm:presLayoutVars>
      </dgm:prSet>
      <dgm:spPr/>
    </dgm:pt>
    <dgm:pt modelId="{A313C6E8-1F32-4940-B3F1-DD5D1A8C4EDF}" type="pres">
      <dgm:prSet presAssocID="{5C910ED1-DAA8-4F2D-A120-3C017D466D60}" presName="invisiNode" presStyleLbl="node1" presStyleIdx="2" presStyleCnt="5"/>
      <dgm:spPr/>
    </dgm:pt>
    <dgm:pt modelId="{8B282435-A017-492B-A61C-220D2B3C083A}" type="pres">
      <dgm:prSet presAssocID="{5C910ED1-DAA8-4F2D-A120-3C017D466D60}" presName="imagNode" presStyleLbl="fgImgPlace1" presStyleIdx="2" presStyleCnt="5"/>
      <dgm:spPr>
        <a:blipFill>
          <a:blip xmlns:r="http://schemas.openxmlformats.org/officeDocument/2006/relationships"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4000" r="-14000"/>
          </a:stretch>
        </a:blipFill>
      </dgm:spPr>
    </dgm:pt>
    <dgm:pt modelId="{2DC9D91D-58BB-4BC7-849F-CBC53D92AEB5}" type="pres">
      <dgm:prSet presAssocID="{0D630AF5-56C0-45B7-ADF0-CB438707C2EC}" presName="sibTrans" presStyleLbl="sibTrans2D1" presStyleIdx="0" presStyleCnt="0"/>
      <dgm:spPr/>
    </dgm:pt>
    <dgm:pt modelId="{0AAF2E76-C329-4EAC-B160-463D6A5719C8}" type="pres">
      <dgm:prSet presAssocID="{F21856EA-E20E-40C3-9226-6BA5031AC8D2}" presName="compNode" presStyleCnt="0"/>
      <dgm:spPr/>
    </dgm:pt>
    <dgm:pt modelId="{5B67CB52-7DED-4353-87E4-190EC1A95007}" type="pres">
      <dgm:prSet presAssocID="{F21856EA-E20E-40C3-9226-6BA5031AC8D2}" presName="node" presStyleLbl="node1" presStyleIdx="3" presStyleCnt="5">
        <dgm:presLayoutVars>
          <dgm:bulletEnabled val="1"/>
        </dgm:presLayoutVars>
      </dgm:prSet>
      <dgm:spPr/>
    </dgm:pt>
    <dgm:pt modelId="{6876226D-1B26-4C71-BA9D-5EB69C541E69}" type="pres">
      <dgm:prSet presAssocID="{F21856EA-E20E-40C3-9226-6BA5031AC8D2}" presName="invisiNode" presStyleLbl="node1" presStyleIdx="3" presStyleCnt="5"/>
      <dgm:spPr/>
    </dgm:pt>
    <dgm:pt modelId="{487EAE27-180E-413E-B8FD-8C624E37D5C0}" type="pres">
      <dgm:prSet presAssocID="{F21856EA-E20E-40C3-9226-6BA5031AC8D2}" presName="imagNode" presStyleLbl="fgImgPlace1" presStyleIdx="3" presStyleCnt="5"/>
      <dgm:spPr>
        <a:blipFill>
          <a:blip xmlns:r="http://schemas.openxmlformats.org/officeDocument/2006/relationships"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14000" r="-14000"/>
          </a:stretch>
        </a:blipFill>
      </dgm:spPr>
    </dgm:pt>
    <dgm:pt modelId="{971A2685-6B88-446D-A271-858E2E046DCA}" type="pres">
      <dgm:prSet presAssocID="{E4EB6A10-4A66-4489-89A9-9666482498A9}" presName="sibTrans" presStyleLbl="sibTrans2D1" presStyleIdx="0" presStyleCnt="0"/>
      <dgm:spPr/>
    </dgm:pt>
    <dgm:pt modelId="{8AA73C69-F0D3-4D3A-8089-9BAA63C30219}" type="pres">
      <dgm:prSet presAssocID="{FCE90365-C039-4F96-B9ED-4A07140FEB1B}" presName="compNode" presStyleCnt="0"/>
      <dgm:spPr/>
    </dgm:pt>
    <dgm:pt modelId="{F3112055-761C-403A-9A72-3DB3DAD753BF}" type="pres">
      <dgm:prSet presAssocID="{FCE90365-C039-4F96-B9ED-4A07140FEB1B}" presName="node" presStyleLbl="node1" presStyleIdx="4" presStyleCnt="5">
        <dgm:presLayoutVars>
          <dgm:bulletEnabled val="1"/>
        </dgm:presLayoutVars>
      </dgm:prSet>
      <dgm:spPr/>
    </dgm:pt>
    <dgm:pt modelId="{193C0763-7ECD-4FD7-8359-81034B69C023}" type="pres">
      <dgm:prSet presAssocID="{FCE90365-C039-4F96-B9ED-4A07140FEB1B}" presName="invisiNode" presStyleLbl="node1" presStyleIdx="4" presStyleCnt="5"/>
      <dgm:spPr/>
    </dgm:pt>
    <dgm:pt modelId="{6E84A925-76AE-4C1D-A5A2-AD64ACAFBF8C}" type="pres">
      <dgm:prSet presAssocID="{FCE90365-C039-4F96-B9ED-4A07140FEB1B}" presName="imagNode" presStyleLbl="fgImgPlace1" presStyleIdx="4" presStyleCnt="5"/>
      <dgm:spPr>
        <a:blipFill>
          <a:blip xmlns:r="http://schemas.openxmlformats.org/officeDocument/2006/relationships"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14000" r="-14000"/>
          </a:stretch>
        </a:blipFill>
      </dgm:spPr>
    </dgm:pt>
  </dgm:ptLst>
  <dgm:cxnLst>
    <dgm:cxn modelId="{32988B00-72FF-482E-AAA5-4095362DB5EC}" type="presOf" srcId="{5C910ED1-DAA8-4F2D-A120-3C017D466D60}" destId="{6E338FB1-5E8F-44BC-A7EE-92B6F8E3287B}" srcOrd="0" destOrd="0" presId="urn:microsoft.com/office/officeart/2005/8/layout/pList2"/>
    <dgm:cxn modelId="{EE19A308-5E59-4D97-92A4-4418CD587EA1}" srcId="{B7E871EF-EAE6-4798-9FF5-CE03133887EF}" destId="{FCE90365-C039-4F96-B9ED-4A07140FEB1B}" srcOrd="4" destOrd="0" parTransId="{0768E5C5-69D9-46CB-8761-DF4003575CB8}" sibTransId="{E19065CD-6633-4D0F-8C29-10E740F82C3B}"/>
    <dgm:cxn modelId="{696C8663-7F0F-447C-B9D0-879A6841797C}" type="presOf" srcId="{E4EB6A10-4A66-4489-89A9-9666482498A9}" destId="{971A2685-6B88-446D-A271-858E2E046DCA}" srcOrd="0" destOrd="0" presId="urn:microsoft.com/office/officeart/2005/8/layout/pList2"/>
    <dgm:cxn modelId="{D9E1F64A-56F5-46D5-B38B-0138D1B4AAD7}" type="presOf" srcId="{B5CFC684-A343-42F9-AFCD-24C6994EE248}" destId="{2CBAE307-75AE-4D8D-966F-E7E3A4A8130E}" srcOrd="0" destOrd="0" presId="urn:microsoft.com/office/officeart/2005/8/layout/pList2"/>
    <dgm:cxn modelId="{80AF246C-FB64-431E-935A-74DDFB2563BA}" type="presOf" srcId="{716A163D-2773-4816-A388-CFEB9CD26E8A}" destId="{AF6EF697-BB96-46D7-A463-A2EE1249CAC7}" srcOrd="0" destOrd="0" presId="urn:microsoft.com/office/officeart/2005/8/layout/pList2"/>
    <dgm:cxn modelId="{58EE1197-B1BD-47C0-9090-E1E9B3E7953C}" type="presOf" srcId="{B7E871EF-EAE6-4798-9FF5-CE03133887EF}" destId="{29A564E8-F4D4-4F2A-9E56-C5935073F9E3}" srcOrd="0" destOrd="0" presId="urn:microsoft.com/office/officeart/2005/8/layout/pList2"/>
    <dgm:cxn modelId="{7AB255AA-E47E-4DAF-9C18-3CB28427E67E}" srcId="{B7E871EF-EAE6-4798-9FF5-CE03133887EF}" destId="{716A163D-2773-4816-A388-CFEB9CD26E8A}" srcOrd="1" destOrd="0" parTransId="{049DECB1-3BAC-4CEE-8878-4584018771B2}" sibTransId="{B5CFC684-A343-42F9-AFCD-24C6994EE248}"/>
    <dgm:cxn modelId="{350405B0-3B6E-4089-950D-470363331B26}" type="presOf" srcId="{FCE90365-C039-4F96-B9ED-4A07140FEB1B}" destId="{F3112055-761C-403A-9A72-3DB3DAD753BF}" srcOrd="0" destOrd="0" presId="urn:microsoft.com/office/officeart/2005/8/layout/pList2"/>
    <dgm:cxn modelId="{FCCCA2C2-7828-449C-99DB-C514950ED3B1}" type="presOf" srcId="{0B1E7459-D01C-4641-B446-1A1AB2B1A94E}" destId="{C28E80CC-CF3E-4299-B79D-678796341511}" srcOrd="0" destOrd="0" presId="urn:microsoft.com/office/officeart/2005/8/layout/pList2"/>
    <dgm:cxn modelId="{B80045C5-3BE4-4F6E-936C-E32A0842C516}" srcId="{B7E871EF-EAE6-4798-9FF5-CE03133887EF}" destId="{F21856EA-E20E-40C3-9226-6BA5031AC8D2}" srcOrd="3" destOrd="0" parTransId="{DCC0A878-806E-460F-86CF-080DFD5EBE01}" sibTransId="{E4EB6A10-4A66-4489-89A9-9666482498A9}"/>
    <dgm:cxn modelId="{346387C8-69CD-48C7-A4FC-3BB210EA07DD}" type="presOf" srcId="{0D630AF5-56C0-45B7-ADF0-CB438707C2EC}" destId="{2DC9D91D-58BB-4BC7-849F-CBC53D92AEB5}" srcOrd="0" destOrd="0" presId="urn:microsoft.com/office/officeart/2005/8/layout/pList2"/>
    <dgm:cxn modelId="{187DD6CF-D6EA-447F-A8F7-7F05D49B0C2F}" srcId="{B7E871EF-EAE6-4798-9FF5-CE03133887EF}" destId="{0B1E7459-D01C-4641-B446-1A1AB2B1A94E}" srcOrd="0" destOrd="0" parTransId="{772C8A23-5559-4CC8-9848-DB30CFB45C89}" sibTransId="{944CB6D0-DA1F-4A4B-94BE-14EA1830827E}"/>
    <dgm:cxn modelId="{2F6FE0E0-F5C1-49A3-AFCD-D231DEF9053B}" type="presOf" srcId="{944CB6D0-DA1F-4A4B-94BE-14EA1830827E}" destId="{7EAFAB81-A9A3-4755-8F56-CD7E7D83C459}" srcOrd="0" destOrd="0" presId="urn:microsoft.com/office/officeart/2005/8/layout/pList2"/>
    <dgm:cxn modelId="{4E991CE5-F1AF-440F-A68D-AB2D14645034}" type="presOf" srcId="{F21856EA-E20E-40C3-9226-6BA5031AC8D2}" destId="{5B67CB52-7DED-4353-87E4-190EC1A95007}" srcOrd="0" destOrd="0" presId="urn:microsoft.com/office/officeart/2005/8/layout/pList2"/>
    <dgm:cxn modelId="{1355E3F6-2EC4-4643-8C1C-0BF02EFE12E3}" srcId="{B7E871EF-EAE6-4798-9FF5-CE03133887EF}" destId="{5C910ED1-DAA8-4F2D-A120-3C017D466D60}" srcOrd="2" destOrd="0" parTransId="{7F586132-B0F3-452F-8F63-FEAD83DD0E32}" sibTransId="{0D630AF5-56C0-45B7-ADF0-CB438707C2EC}"/>
    <dgm:cxn modelId="{2539362D-162E-4382-9B84-CC811BA97955}" type="presParOf" srcId="{29A564E8-F4D4-4F2A-9E56-C5935073F9E3}" destId="{8F75C5ED-B125-4CB9-AFDA-5BAB02A6A346}" srcOrd="0" destOrd="0" presId="urn:microsoft.com/office/officeart/2005/8/layout/pList2"/>
    <dgm:cxn modelId="{684766D0-8FD7-460B-A893-00B64AB320D6}" type="presParOf" srcId="{29A564E8-F4D4-4F2A-9E56-C5935073F9E3}" destId="{AC237D6B-9C41-4E8F-91F4-E3CA78DDA530}" srcOrd="1" destOrd="0" presId="urn:microsoft.com/office/officeart/2005/8/layout/pList2"/>
    <dgm:cxn modelId="{E1AA063D-2137-458D-A1B7-2DF7B0622158}" type="presParOf" srcId="{AC237D6B-9C41-4E8F-91F4-E3CA78DDA530}" destId="{DDDE4F4F-3685-4FDB-8C38-01A4B8E546D6}" srcOrd="0" destOrd="0" presId="urn:microsoft.com/office/officeart/2005/8/layout/pList2"/>
    <dgm:cxn modelId="{8DFBA790-74E9-4563-B8E6-0838AB3258EB}" type="presParOf" srcId="{DDDE4F4F-3685-4FDB-8C38-01A4B8E546D6}" destId="{C28E80CC-CF3E-4299-B79D-678796341511}" srcOrd="0" destOrd="0" presId="urn:microsoft.com/office/officeart/2005/8/layout/pList2"/>
    <dgm:cxn modelId="{41E72AA6-6FCA-4A3C-961B-D79946EBCA62}" type="presParOf" srcId="{DDDE4F4F-3685-4FDB-8C38-01A4B8E546D6}" destId="{6A03CAED-98E4-4585-9DF9-ACAE9C018D04}" srcOrd="1" destOrd="0" presId="urn:microsoft.com/office/officeart/2005/8/layout/pList2"/>
    <dgm:cxn modelId="{19C9EE44-BA51-4C8B-BDD8-659EFF9D01DC}" type="presParOf" srcId="{DDDE4F4F-3685-4FDB-8C38-01A4B8E546D6}" destId="{B818C086-E9BC-4905-B5E2-F17665D6BF3D}" srcOrd="2" destOrd="0" presId="urn:microsoft.com/office/officeart/2005/8/layout/pList2"/>
    <dgm:cxn modelId="{90FF49FD-3CF9-4845-9926-F24E0EAAAC18}" type="presParOf" srcId="{AC237D6B-9C41-4E8F-91F4-E3CA78DDA530}" destId="{7EAFAB81-A9A3-4755-8F56-CD7E7D83C459}" srcOrd="1" destOrd="0" presId="urn:microsoft.com/office/officeart/2005/8/layout/pList2"/>
    <dgm:cxn modelId="{D230EBB6-3A04-41A8-95BE-44CF833E08E7}" type="presParOf" srcId="{AC237D6B-9C41-4E8F-91F4-E3CA78DDA530}" destId="{92368D2A-A5AE-47E8-8880-0768F6758A06}" srcOrd="2" destOrd="0" presId="urn:microsoft.com/office/officeart/2005/8/layout/pList2"/>
    <dgm:cxn modelId="{474186AC-2C83-4DF4-BF40-FDD818E29DD4}" type="presParOf" srcId="{92368D2A-A5AE-47E8-8880-0768F6758A06}" destId="{AF6EF697-BB96-46D7-A463-A2EE1249CAC7}" srcOrd="0" destOrd="0" presId="urn:microsoft.com/office/officeart/2005/8/layout/pList2"/>
    <dgm:cxn modelId="{EFE28C68-C40A-465E-86C7-6EBF0A859C99}" type="presParOf" srcId="{92368D2A-A5AE-47E8-8880-0768F6758A06}" destId="{F0B1352F-E3E6-4DE3-9202-5AB6948F1588}" srcOrd="1" destOrd="0" presId="urn:microsoft.com/office/officeart/2005/8/layout/pList2"/>
    <dgm:cxn modelId="{0F42871E-019A-42AE-BD07-14B3F917B780}" type="presParOf" srcId="{92368D2A-A5AE-47E8-8880-0768F6758A06}" destId="{4AE39DA3-6273-4611-AE62-A996FE38B64E}" srcOrd="2" destOrd="0" presId="urn:microsoft.com/office/officeart/2005/8/layout/pList2"/>
    <dgm:cxn modelId="{1EFF0116-8211-4063-BD94-33D7343FF3DD}" type="presParOf" srcId="{AC237D6B-9C41-4E8F-91F4-E3CA78DDA530}" destId="{2CBAE307-75AE-4D8D-966F-E7E3A4A8130E}" srcOrd="3" destOrd="0" presId="urn:microsoft.com/office/officeart/2005/8/layout/pList2"/>
    <dgm:cxn modelId="{04D6DCC2-9655-40B5-BF10-DB8F13CA1308}" type="presParOf" srcId="{AC237D6B-9C41-4E8F-91F4-E3CA78DDA530}" destId="{5C89FB7F-7568-4006-A440-057BC89A43E1}" srcOrd="4" destOrd="0" presId="urn:microsoft.com/office/officeart/2005/8/layout/pList2"/>
    <dgm:cxn modelId="{65A84F98-A444-423A-9C56-155A6DC57A1C}" type="presParOf" srcId="{5C89FB7F-7568-4006-A440-057BC89A43E1}" destId="{6E338FB1-5E8F-44BC-A7EE-92B6F8E3287B}" srcOrd="0" destOrd="0" presId="urn:microsoft.com/office/officeart/2005/8/layout/pList2"/>
    <dgm:cxn modelId="{F331C163-9C7D-48E7-983B-215166C28351}" type="presParOf" srcId="{5C89FB7F-7568-4006-A440-057BC89A43E1}" destId="{A313C6E8-1F32-4940-B3F1-DD5D1A8C4EDF}" srcOrd="1" destOrd="0" presId="urn:microsoft.com/office/officeart/2005/8/layout/pList2"/>
    <dgm:cxn modelId="{2B945C5B-7568-4819-B4A4-8A70CD7C2C7E}" type="presParOf" srcId="{5C89FB7F-7568-4006-A440-057BC89A43E1}" destId="{8B282435-A017-492B-A61C-220D2B3C083A}" srcOrd="2" destOrd="0" presId="urn:microsoft.com/office/officeart/2005/8/layout/pList2"/>
    <dgm:cxn modelId="{FAE64403-6DF6-40DA-B0B6-5430B299D821}" type="presParOf" srcId="{AC237D6B-9C41-4E8F-91F4-E3CA78DDA530}" destId="{2DC9D91D-58BB-4BC7-849F-CBC53D92AEB5}" srcOrd="5" destOrd="0" presId="urn:microsoft.com/office/officeart/2005/8/layout/pList2"/>
    <dgm:cxn modelId="{8B24C8A5-8B91-4F52-98AA-62D10280F457}" type="presParOf" srcId="{AC237D6B-9C41-4E8F-91F4-E3CA78DDA530}" destId="{0AAF2E76-C329-4EAC-B160-463D6A5719C8}" srcOrd="6" destOrd="0" presId="urn:microsoft.com/office/officeart/2005/8/layout/pList2"/>
    <dgm:cxn modelId="{9B258DC1-6BC2-4563-BBA6-CE499A10B6F0}" type="presParOf" srcId="{0AAF2E76-C329-4EAC-B160-463D6A5719C8}" destId="{5B67CB52-7DED-4353-87E4-190EC1A95007}" srcOrd="0" destOrd="0" presId="urn:microsoft.com/office/officeart/2005/8/layout/pList2"/>
    <dgm:cxn modelId="{9590435A-98A2-4B04-B987-50CA4DDDDBAC}" type="presParOf" srcId="{0AAF2E76-C329-4EAC-B160-463D6A5719C8}" destId="{6876226D-1B26-4C71-BA9D-5EB69C541E69}" srcOrd="1" destOrd="0" presId="urn:microsoft.com/office/officeart/2005/8/layout/pList2"/>
    <dgm:cxn modelId="{4850C42E-0F0E-4698-A4DB-9E4AE6945EE4}" type="presParOf" srcId="{0AAF2E76-C329-4EAC-B160-463D6A5719C8}" destId="{487EAE27-180E-413E-B8FD-8C624E37D5C0}" srcOrd="2" destOrd="0" presId="urn:microsoft.com/office/officeart/2005/8/layout/pList2"/>
    <dgm:cxn modelId="{8D6898D7-9240-4CC4-883A-231DC60D904B}" type="presParOf" srcId="{AC237D6B-9C41-4E8F-91F4-E3CA78DDA530}" destId="{971A2685-6B88-446D-A271-858E2E046DCA}" srcOrd="7" destOrd="0" presId="urn:microsoft.com/office/officeart/2005/8/layout/pList2"/>
    <dgm:cxn modelId="{C82B77DE-6EDE-4791-BC46-99960A87518A}" type="presParOf" srcId="{AC237D6B-9C41-4E8F-91F4-E3CA78DDA530}" destId="{8AA73C69-F0D3-4D3A-8089-9BAA63C30219}" srcOrd="8" destOrd="0" presId="urn:microsoft.com/office/officeart/2005/8/layout/pList2"/>
    <dgm:cxn modelId="{DE231FC5-5C23-4A7F-9E60-F7456F08B244}" type="presParOf" srcId="{8AA73C69-F0D3-4D3A-8089-9BAA63C30219}" destId="{F3112055-761C-403A-9A72-3DB3DAD753BF}" srcOrd="0" destOrd="0" presId="urn:microsoft.com/office/officeart/2005/8/layout/pList2"/>
    <dgm:cxn modelId="{28789CF2-0C39-46AB-AAE0-725D2E460EA6}" type="presParOf" srcId="{8AA73C69-F0D3-4D3A-8089-9BAA63C30219}" destId="{193C0763-7ECD-4FD7-8359-81034B69C023}" srcOrd="1" destOrd="0" presId="urn:microsoft.com/office/officeart/2005/8/layout/pList2"/>
    <dgm:cxn modelId="{C7AF8098-51E3-4C51-B718-9672FC5407C7}" type="presParOf" srcId="{8AA73C69-F0D3-4D3A-8089-9BAA63C30219}" destId="{6E84A925-76AE-4C1D-A5A2-AD64ACAFBF8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258135-D36F-417F-B5E2-DB3B3212DE48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CA"/>
        </a:p>
      </dgm:t>
    </dgm:pt>
    <dgm:pt modelId="{41079A29-B56A-4742-9BCA-B881BE3AEBFE}">
      <dgm:prSet phldrT="[Text]"/>
      <dgm:spPr/>
      <dgm:t>
        <a:bodyPr/>
        <a:lstStyle/>
        <a:p>
          <a:r>
            <a:rPr lang="en-CA" b="1" dirty="0">
              <a:latin typeface="Calibri" panose="020F0502020204030204" pitchFamily="34" charset="0"/>
            </a:rPr>
            <a:t>Text Content</a:t>
          </a:r>
          <a:endParaRPr lang="en-CA" dirty="0">
            <a:latin typeface="Calibri" panose="020F0502020204030204" pitchFamily="34" charset="0"/>
          </a:endParaRPr>
        </a:p>
      </dgm:t>
    </dgm:pt>
    <dgm:pt modelId="{F7C209FB-15E2-470C-A332-7E3377F06BC9}" type="parTrans" cxnId="{2E510642-9B6C-4878-AA5E-E53728230C76}">
      <dgm:prSet/>
      <dgm:spPr/>
      <dgm:t>
        <a:bodyPr/>
        <a:lstStyle/>
        <a:p>
          <a:endParaRPr lang="en-CA"/>
        </a:p>
      </dgm:t>
    </dgm:pt>
    <dgm:pt modelId="{BE698B97-8BF7-4E57-8C9B-ECDE5A7019D4}" type="sibTrans" cxnId="{2E510642-9B6C-4878-AA5E-E53728230C76}">
      <dgm:prSet/>
      <dgm:spPr/>
      <dgm:t>
        <a:bodyPr/>
        <a:lstStyle/>
        <a:p>
          <a:endParaRPr lang="en-CA"/>
        </a:p>
      </dgm:t>
    </dgm:pt>
    <dgm:pt modelId="{6D7D17F1-7493-4A75-B0C2-E493470C7938}">
      <dgm:prSet phldrT="[Text]"/>
      <dgm:spPr/>
      <dgm:t>
        <a:bodyPr/>
        <a:lstStyle/>
        <a:p>
          <a:r>
            <a:rPr lang="en-CA" b="1" dirty="0">
              <a:latin typeface="Calibri" panose="020F0502020204030204" pitchFamily="34" charset="0"/>
            </a:rPr>
            <a:t>Fonts</a:t>
          </a:r>
          <a:endParaRPr lang="en-CA" dirty="0">
            <a:latin typeface="Calibri" panose="020F0502020204030204" pitchFamily="34" charset="0"/>
          </a:endParaRPr>
        </a:p>
      </dgm:t>
    </dgm:pt>
    <dgm:pt modelId="{8C1DDA75-96FB-4CFE-B65A-DDCE79B940BC}" type="parTrans" cxnId="{08BA003E-B4E0-4333-91E3-E08882489969}">
      <dgm:prSet/>
      <dgm:spPr/>
      <dgm:t>
        <a:bodyPr/>
        <a:lstStyle/>
        <a:p>
          <a:endParaRPr lang="en-CA"/>
        </a:p>
      </dgm:t>
    </dgm:pt>
    <dgm:pt modelId="{937EB8F0-5A07-4194-9B3F-D80707AB1DC1}" type="sibTrans" cxnId="{08BA003E-B4E0-4333-91E3-E08882489969}">
      <dgm:prSet/>
      <dgm:spPr/>
      <dgm:t>
        <a:bodyPr/>
        <a:lstStyle/>
        <a:p>
          <a:endParaRPr lang="en-CA"/>
        </a:p>
      </dgm:t>
    </dgm:pt>
    <dgm:pt modelId="{3739E96D-B1CE-4AB1-B8A0-CED5399DD7CC}">
      <dgm:prSet phldrT="[Text]"/>
      <dgm:spPr/>
      <dgm:t>
        <a:bodyPr/>
        <a:lstStyle/>
        <a:p>
          <a:r>
            <a:rPr lang="en-CA" b="1" dirty="0">
              <a:latin typeface="Calibri" panose="020F0502020204030204" pitchFamily="34" charset="0"/>
            </a:rPr>
            <a:t>Structure</a:t>
          </a:r>
        </a:p>
      </dgm:t>
    </dgm:pt>
    <dgm:pt modelId="{77262D91-B07D-4D64-A5DB-6D47804A8940}" type="parTrans" cxnId="{53C5FB1B-FAF0-4B20-A354-80E1EC24D279}">
      <dgm:prSet/>
      <dgm:spPr/>
      <dgm:t>
        <a:bodyPr/>
        <a:lstStyle/>
        <a:p>
          <a:endParaRPr lang="en-CA"/>
        </a:p>
      </dgm:t>
    </dgm:pt>
    <dgm:pt modelId="{544A2788-E364-44EF-82C7-2F1ACCB16F0F}" type="sibTrans" cxnId="{53C5FB1B-FAF0-4B20-A354-80E1EC24D279}">
      <dgm:prSet/>
      <dgm:spPr/>
      <dgm:t>
        <a:bodyPr/>
        <a:lstStyle/>
        <a:p>
          <a:endParaRPr lang="en-CA"/>
        </a:p>
      </dgm:t>
    </dgm:pt>
    <dgm:pt modelId="{AD1A7BA0-B88F-4C51-BB56-568E484940E7}">
      <dgm:prSet/>
      <dgm:spPr/>
      <dgm:t>
        <a:bodyPr/>
        <a:lstStyle/>
        <a:p>
          <a:endParaRPr lang="en-CA"/>
        </a:p>
      </dgm:t>
    </dgm:pt>
    <dgm:pt modelId="{7A6DD3C3-6F4D-4B83-8BAA-8387CF9EE25C}" type="parTrans" cxnId="{A0F697E7-DA2A-4280-9EBE-7F936F23AB8E}">
      <dgm:prSet/>
      <dgm:spPr/>
      <dgm:t>
        <a:bodyPr/>
        <a:lstStyle/>
        <a:p>
          <a:endParaRPr lang="en-CA"/>
        </a:p>
      </dgm:t>
    </dgm:pt>
    <dgm:pt modelId="{5453A5A9-56B7-44E2-B542-CDC8E3FC712F}" type="sibTrans" cxnId="{A0F697E7-DA2A-4280-9EBE-7F936F23AB8E}">
      <dgm:prSet/>
      <dgm:spPr/>
      <dgm:t>
        <a:bodyPr/>
        <a:lstStyle/>
        <a:p>
          <a:endParaRPr lang="en-CA"/>
        </a:p>
      </dgm:t>
    </dgm:pt>
    <dgm:pt modelId="{6F4D7100-1D89-4654-8B2C-6D322EE65E2B}" type="pres">
      <dgm:prSet presAssocID="{CB258135-D36F-417F-B5E2-DB3B3212DE48}" presName="Name0" presStyleCnt="0">
        <dgm:presLayoutVars>
          <dgm:chMax val="1"/>
          <dgm:chPref val="1"/>
        </dgm:presLayoutVars>
      </dgm:prSet>
      <dgm:spPr/>
    </dgm:pt>
    <dgm:pt modelId="{0F035487-34E8-495F-8C33-B657CF96E238}" type="pres">
      <dgm:prSet presAssocID="{41079A29-B56A-4742-9BCA-B881BE3AEBFE}" presName="Parent" presStyleLbl="node0" presStyleIdx="0" presStyleCnt="1" custScaleX="71502" custScaleY="71722" custLinFactNeighborX="17300" custLinFactNeighborY="10387">
        <dgm:presLayoutVars>
          <dgm:chMax val="5"/>
          <dgm:chPref val="5"/>
        </dgm:presLayoutVars>
      </dgm:prSet>
      <dgm:spPr/>
    </dgm:pt>
    <dgm:pt modelId="{C517EF67-34AD-4E7F-BE5D-05368CDCA8E0}" type="pres">
      <dgm:prSet presAssocID="{41079A29-B56A-4742-9BCA-B881BE3AEBFE}" presName="Accent1" presStyleLbl="node1" presStyleIdx="0" presStyleCnt="15" custLinFactX="302262" custLinFactY="201672" custLinFactNeighborX="400000" custLinFactNeighborY="300000"/>
      <dgm:spPr/>
    </dgm:pt>
    <dgm:pt modelId="{670875A5-93E9-4632-8666-813B1AD2F7EC}" type="pres">
      <dgm:prSet presAssocID="{41079A29-B56A-4742-9BCA-B881BE3AEBFE}" presName="Accent2" presStyleLbl="node1" presStyleIdx="1" presStyleCnt="15"/>
      <dgm:spPr/>
    </dgm:pt>
    <dgm:pt modelId="{E06B1EC1-270B-49C1-8986-9618CDABAC90}" type="pres">
      <dgm:prSet presAssocID="{41079A29-B56A-4742-9BCA-B881BE3AEBFE}" presName="Accent3" presStyleLbl="node1" presStyleIdx="2" presStyleCnt="15"/>
      <dgm:spPr/>
    </dgm:pt>
    <dgm:pt modelId="{DB09996E-0930-48B3-B8B2-1A09A2387FEF}" type="pres">
      <dgm:prSet presAssocID="{41079A29-B56A-4742-9BCA-B881BE3AEBFE}" presName="Accent4" presStyleLbl="node1" presStyleIdx="3" presStyleCnt="15"/>
      <dgm:spPr/>
    </dgm:pt>
    <dgm:pt modelId="{90F6F9AE-51A2-4211-817A-FF1C5C1D7423}" type="pres">
      <dgm:prSet presAssocID="{41079A29-B56A-4742-9BCA-B881BE3AEBFE}" presName="Accent5" presStyleLbl="node1" presStyleIdx="4" presStyleCnt="15" custLinFactY="52691" custLinFactNeighborX="-21813" custLinFactNeighborY="100000"/>
      <dgm:spPr/>
    </dgm:pt>
    <dgm:pt modelId="{3EC5CE0C-41FE-4AC0-A456-9424D9283739}" type="pres">
      <dgm:prSet presAssocID="{41079A29-B56A-4742-9BCA-B881BE3AEBFE}" presName="Accent6" presStyleLbl="node1" presStyleIdx="5" presStyleCnt="15"/>
      <dgm:spPr/>
    </dgm:pt>
    <dgm:pt modelId="{7CE4871A-2A90-4A71-BFE1-3DB35C3EF4F6}" type="pres">
      <dgm:prSet presAssocID="{6D7D17F1-7493-4A75-B0C2-E493470C7938}" presName="Child1" presStyleLbl="node1" presStyleIdx="6" presStyleCnt="15" custLinFactNeighborX="60152" custLinFactNeighborY="46405">
        <dgm:presLayoutVars>
          <dgm:chMax val="0"/>
          <dgm:chPref val="0"/>
        </dgm:presLayoutVars>
      </dgm:prSet>
      <dgm:spPr/>
    </dgm:pt>
    <dgm:pt modelId="{05CBAB3B-D18A-4A02-B70D-4446FC8DCAEE}" type="pres">
      <dgm:prSet presAssocID="{6D7D17F1-7493-4A75-B0C2-E493470C7938}" presName="Accent7" presStyleCnt="0"/>
      <dgm:spPr/>
    </dgm:pt>
    <dgm:pt modelId="{D2811F8E-3F19-4BB6-8475-78A21D855980}" type="pres">
      <dgm:prSet presAssocID="{6D7D17F1-7493-4A75-B0C2-E493470C7938}" presName="AccentHold1" presStyleLbl="node1" presStyleIdx="7" presStyleCnt="15" custLinFactX="-100000" custLinFactY="300000" custLinFactNeighborX="-155175" custLinFactNeighborY="351788"/>
      <dgm:spPr/>
    </dgm:pt>
    <dgm:pt modelId="{2050B634-5E9E-4AE5-87C2-43D5AD2EC3B2}" type="pres">
      <dgm:prSet presAssocID="{6D7D17F1-7493-4A75-B0C2-E493470C7938}" presName="Accent8" presStyleCnt="0"/>
      <dgm:spPr/>
    </dgm:pt>
    <dgm:pt modelId="{B9F93788-24D5-478B-AAF1-AB9A48C0BE8E}" type="pres">
      <dgm:prSet presAssocID="{6D7D17F1-7493-4A75-B0C2-E493470C7938}" presName="AccentHold2" presStyleLbl="node1" presStyleIdx="8" presStyleCnt="15" custLinFactNeighborX="-3319" custLinFactNeighborY="1893"/>
      <dgm:spPr/>
    </dgm:pt>
    <dgm:pt modelId="{D2F68BE6-24CF-46AA-8B5B-305EFA509171}" type="pres">
      <dgm:prSet presAssocID="{3739E96D-B1CE-4AB1-B8A0-CED5399DD7CC}" presName="Child2" presStyleLbl="node1" presStyleIdx="9" presStyleCnt="15">
        <dgm:presLayoutVars>
          <dgm:chMax val="0"/>
          <dgm:chPref val="0"/>
        </dgm:presLayoutVars>
      </dgm:prSet>
      <dgm:spPr/>
    </dgm:pt>
    <dgm:pt modelId="{34FB58BD-0F77-4F71-BCA8-2B72021C4F45}" type="pres">
      <dgm:prSet presAssocID="{3739E96D-B1CE-4AB1-B8A0-CED5399DD7CC}" presName="Accent9" presStyleCnt="0"/>
      <dgm:spPr/>
    </dgm:pt>
    <dgm:pt modelId="{FDF9DCF5-845F-44A3-9CEE-A3125358A4DF}" type="pres">
      <dgm:prSet presAssocID="{3739E96D-B1CE-4AB1-B8A0-CED5399DD7CC}" presName="AccentHold1" presStyleLbl="node1" presStyleIdx="10" presStyleCnt="15"/>
      <dgm:spPr/>
    </dgm:pt>
    <dgm:pt modelId="{6FECE4DF-E29C-48DC-A972-7199A9CC41AF}" type="pres">
      <dgm:prSet presAssocID="{3739E96D-B1CE-4AB1-B8A0-CED5399DD7CC}" presName="Accent10" presStyleCnt="0"/>
      <dgm:spPr/>
    </dgm:pt>
    <dgm:pt modelId="{06583863-BF17-40A5-8771-EA07EFDDC3EF}" type="pres">
      <dgm:prSet presAssocID="{3739E96D-B1CE-4AB1-B8A0-CED5399DD7CC}" presName="AccentHold2" presStyleLbl="node1" presStyleIdx="11" presStyleCnt="15"/>
      <dgm:spPr/>
    </dgm:pt>
    <dgm:pt modelId="{5B3D438A-5DCB-4A88-9ACE-6B58578C6107}" type="pres">
      <dgm:prSet presAssocID="{3739E96D-B1CE-4AB1-B8A0-CED5399DD7CC}" presName="Accent11" presStyleCnt="0"/>
      <dgm:spPr/>
    </dgm:pt>
    <dgm:pt modelId="{A5E17FC9-0375-403D-97AE-A13AC8A98960}" type="pres">
      <dgm:prSet presAssocID="{3739E96D-B1CE-4AB1-B8A0-CED5399DD7CC}" presName="AccentHold3" presStyleLbl="node1" presStyleIdx="12" presStyleCnt="15"/>
      <dgm:spPr/>
    </dgm:pt>
    <dgm:pt modelId="{BB89DA9F-D028-43C0-B509-6BC709BADACB}" type="pres">
      <dgm:prSet presAssocID="{AD1A7BA0-B88F-4C51-BB56-568E484940E7}" presName="Child3" presStyleLbl="node1" presStyleIdx="13" presStyleCnt="15" custLinFactNeighborX="-83048" custLinFactNeighborY="25431">
        <dgm:presLayoutVars>
          <dgm:chMax val="0"/>
          <dgm:chPref val="0"/>
        </dgm:presLayoutVars>
      </dgm:prSet>
      <dgm:spPr/>
    </dgm:pt>
    <dgm:pt modelId="{5C7C0193-DAE5-43D8-AE35-D8F0C2C3B132}" type="pres">
      <dgm:prSet presAssocID="{AD1A7BA0-B88F-4C51-BB56-568E484940E7}" presName="Accent12" presStyleCnt="0"/>
      <dgm:spPr/>
    </dgm:pt>
    <dgm:pt modelId="{5259158A-7187-4D2C-B293-5A424FA1C670}" type="pres">
      <dgm:prSet presAssocID="{AD1A7BA0-B88F-4C51-BB56-568E484940E7}" presName="AccentHold1" presStyleLbl="node1" presStyleIdx="14" presStyleCnt="15"/>
      <dgm:spPr/>
    </dgm:pt>
  </dgm:ptLst>
  <dgm:cxnLst>
    <dgm:cxn modelId="{6C1BB60D-197F-482C-BBF1-72A66C8A82D1}" type="presOf" srcId="{CB258135-D36F-417F-B5E2-DB3B3212DE48}" destId="{6F4D7100-1D89-4654-8B2C-6D322EE65E2B}" srcOrd="0" destOrd="0" presId="urn:microsoft.com/office/officeart/2009/3/layout/CircleRelationship"/>
    <dgm:cxn modelId="{53C5FB1B-FAF0-4B20-A354-80E1EC24D279}" srcId="{41079A29-B56A-4742-9BCA-B881BE3AEBFE}" destId="{3739E96D-B1CE-4AB1-B8A0-CED5399DD7CC}" srcOrd="1" destOrd="0" parTransId="{77262D91-B07D-4D64-A5DB-6D47804A8940}" sibTransId="{544A2788-E364-44EF-82C7-2F1ACCB16F0F}"/>
    <dgm:cxn modelId="{33CD1733-AC6E-402E-A37A-1C39A4CB2E6A}" type="presOf" srcId="{41079A29-B56A-4742-9BCA-B881BE3AEBFE}" destId="{0F035487-34E8-495F-8C33-B657CF96E238}" srcOrd="0" destOrd="0" presId="urn:microsoft.com/office/officeart/2009/3/layout/CircleRelationship"/>
    <dgm:cxn modelId="{08BA003E-B4E0-4333-91E3-E08882489969}" srcId="{41079A29-B56A-4742-9BCA-B881BE3AEBFE}" destId="{6D7D17F1-7493-4A75-B0C2-E493470C7938}" srcOrd="0" destOrd="0" parTransId="{8C1DDA75-96FB-4CFE-B65A-DDCE79B940BC}" sibTransId="{937EB8F0-5A07-4194-9B3F-D80707AB1DC1}"/>
    <dgm:cxn modelId="{2E510642-9B6C-4878-AA5E-E53728230C76}" srcId="{CB258135-D36F-417F-B5E2-DB3B3212DE48}" destId="{41079A29-B56A-4742-9BCA-B881BE3AEBFE}" srcOrd="0" destOrd="0" parTransId="{F7C209FB-15E2-470C-A332-7E3377F06BC9}" sibTransId="{BE698B97-8BF7-4E57-8C9B-ECDE5A7019D4}"/>
    <dgm:cxn modelId="{CE75B069-94E7-44D7-8997-BF0D6C1DC036}" type="presOf" srcId="{3739E96D-B1CE-4AB1-B8A0-CED5399DD7CC}" destId="{D2F68BE6-24CF-46AA-8B5B-305EFA509171}" srcOrd="0" destOrd="0" presId="urn:microsoft.com/office/officeart/2009/3/layout/CircleRelationship"/>
    <dgm:cxn modelId="{044FBB8A-BB92-451A-9D62-0613F50AF6B5}" type="presOf" srcId="{6D7D17F1-7493-4A75-B0C2-E493470C7938}" destId="{7CE4871A-2A90-4A71-BFE1-3DB35C3EF4F6}" srcOrd="0" destOrd="0" presId="urn:microsoft.com/office/officeart/2009/3/layout/CircleRelationship"/>
    <dgm:cxn modelId="{A0F697E7-DA2A-4280-9EBE-7F936F23AB8E}" srcId="{41079A29-B56A-4742-9BCA-B881BE3AEBFE}" destId="{AD1A7BA0-B88F-4C51-BB56-568E484940E7}" srcOrd="2" destOrd="0" parTransId="{7A6DD3C3-6F4D-4B83-8BAA-8387CF9EE25C}" sibTransId="{5453A5A9-56B7-44E2-B542-CDC8E3FC712F}"/>
    <dgm:cxn modelId="{29BFACEB-587D-4121-8E4A-B450AFA6E76B}" type="presOf" srcId="{AD1A7BA0-B88F-4C51-BB56-568E484940E7}" destId="{BB89DA9F-D028-43C0-B509-6BC709BADACB}" srcOrd="0" destOrd="0" presId="urn:microsoft.com/office/officeart/2009/3/layout/CircleRelationship"/>
    <dgm:cxn modelId="{942521A9-70A2-4875-8B8C-32B8F6E25AAE}" type="presParOf" srcId="{6F4D7100-1D89-4654-8B2C-6D322EE65E2B}" destId="{0F035487-34E8-495F-8C33-B657CF96E238}" srcOrd="0" destOrd="0" presId="urn:microsoft.com/office/officeart/2009/3/layout/CircleRelationship"/>
    <dgm:cxn modelId="{80D75150-7189-42C5-ABE7-539F0DB8CB8D}" type="presParOf" srcId="{6F4D7100-1D89-4654-8B2C-6D322EE65E2B}" destId="{C517EF67-34AD-4E7F-BE5D-05368CDCA8E0}" srcOrd="1" destOrd="0" presId="urn:microsoft.com/office/officeart/2009/3/layout/CircleRelationship"/>
    <dgm:cxn modelId="{94732835-7D3D-423A-AFC2-56E9A6549757}" type="presParOf" srcId="{6F4D7100-1D89-4654-8B2C-6D322EE65E2B}" destId="{670875A5-93E9-4632-8666-813B1AD2F7EC}" srcOrd="2" destOrd="0" presId="urn:microsoft.com/office/officeart/2009/3/layout/CircleRelationship"/>
    <dgm:cxn modelId="{11862524-DDBB-4CC4-9496-A56B24F314CB}" type="presParOf" srcId="{6F4D7100-1D89-4654-8B2C-6D322EE65E2B}" destId="{E06B1EC1-270B-49C1-8986-9618CDABAC90}" srcOrd="3" destOrd="0" presId="urn:microsoft.com/office/officeart/2009/3/layout/CircleRelationship"/>
    <dgm:cxn modelId="{F759FBA1-A002-44F8-8270-415973E91B50}" type="presParOf" srcId="{6F4D7100-1D89-4654-8B2C-6D322EE65E2B}" destId="{DB09996E-0930-48B3-B8B2-1A09A2387FEF}" srcOrd="4" destOrd="0" presId="urn:microsoft.com/office/officeart/2009/3/layout/CircleRelationship"/>
    <dgm:cxn modelId="{F82EB7C6-871E-4582-A9C3-395C005C170E}" type="presParOf" srcId="{6F4D7100-1D89-4654-8B2C-6D322EE65E2B}" destId="{90F6F9AE-51A2-4211-817A-FF1C5C1D7423}" srcOrd="5" destOrd="0" presId="urn:microsoft.com/office/officeart/2009/3/layout/CircleRelationship"/>
    <dgm:cxn modelId="{13C341AC-D8A6-42DB-979E-BC20E461C42C}" type="presParOf" srcId="{6F4D7100-1D89-4654-8B2C-6D322EE65E2B}" destId="{3EC5CE0C-41FE-4AC0-A456-9424D9283739}" srcOrd="6" destOrd="0" presId="urn:microsoft.com/office/officeart/2009/3/layout/CircleRelationship"/>
    <dgm:cxn modelId="{1EE068A0-B9C3-494E-AF9D-3F90E38BD82F}" type="presParOf" srcId="{6F4D7100-1D89-4654-8B2C-6D322EE65E2B}" destId="{7CE4871A-2A90-4A71-BFE1-3DB35C3EF4F6}" srcOrd="7" destOrd="0" presId="urn:microsoft.com/office/officeart/2009/3/layout/CircleRelationship"/>
    <dgm:cxn modelId="{7A9D24B8-B66B-4C40-BFC0-47F76652752B}" type="presParOf" srcId="{6F4D7100-1D89-4654-8B2C-6D322EE65E2B}" destId="{05CBAB3B-D18A-4A02-B70D-4446FC8DCAEE}" srcOrd="8" destOrd="0" presId="urn:microsoft.com/office/officeart/2009/3/layout/CircleRelationship"/>
    <dgm:cxn modelId="{5FE0CEB3-5231-4959-91F8-712473056AC8}" type="presParOf" srcId="{05CBAB3B-D18A-4A02-B70D-4446FC8DCAEE}" destId="{D2811F8E-3F19-4BB6-8475-78A21D855980}" srcOrd="0" destOrd="0" presId="urn:microsoft.com/office/officeart/2009/3/layout/CircleRelationship"/>
    <dgm:cxn modelId="{E9F7CA12-C0AD-4655-8627-29EFCD309C87}" type="presParOf" srcId="{6F4D7100-1D89-4654-8B2C-6D322EE65E2B}" destId="{2050B634-5E9E-4AE5-87C2-43D5AD2EC3B2}" srcOrd="9" destOrd="0" presId="urn:microsoft.com/office/officeart/2009/3/layout/CircleRelationship"/>
    <dgm:cxn modelId="{EB19C6D8-1CC1-4507-A7CB-0A0CB223DF9C}" type="presParOf" srcId="{2050B634-5E9E-4AE5-87C2-43D5AD2EC3B2}" destId="{B9F93788-24D5-478B-AAF1-AB9A48C0BE8E}" srcOrd="0" destOrd="0" presId="urn:microsoft.com/office/officeart/2009/3/layout/CircleRelationship"/>
    <dgm:cxn modelId="{91083CE8-C083-4839-B425-EAE2521DDC56}" type="presParOf" srcId="{6F4D7100-1D89-4654-8B2C-6D322EE65E2B}" destId="{D2F68BE6-24CF-46AA-8B5B-305EFA509171}" srcOrd="10" destOrd="0" presId="urn:microsoft.com/office/officeart/2009/3/layout/CircleRelationship"/>
    <dgm:cxn modelId="{4D46129C-3585-4799-857D-48F8EF2B86C3}" type="presParOf" srcId="{6F4D7100-1D89-4654-8B2C-6D322EE65E2B}" destId="{34FB58BD-0F77-4F71-BCA8-2B72021C4F45}" srcOrd="11" destOrd="0" presId="urn:microsoft.com/office/officeart/2009/3/layout/CircleRelationship"/>
    <dgm:cxn modelId="{C9F41124-3863-4C7C-91AB-6394790716DD}" type="presParOf" srcId="{34FB58BD-0F77-4F71-BCA8-2B72021C4F45}" destId="{FDF9DCF5-845F-44A3-9CEE-A3125358A4DF}" srcOrd="0" destOrd="0" presId="urn:microsoft.com/office/officeart/2009/3/layout/CircleRelationship"/>
    <dgm:cxn modelId="{00FE0A19-F1A6-44E7-A0FE-B815501C4BB7}" type="presParOf" srcId="{6F4D7100-1D89-4654-8B2C-6D322EE65E2B}" destId="{6FECE4DF-E29C-48DC-A972-7199A9CC41AF}" srcOrd="12" destOrd="0" presId="urn:microsoft.com/office/officeart/2009/3/layout/CircleRelationship"/>
    <dgm:cxn modelId="{9C5EDDB4-C105-43D1-A90A-1D558AB6756C}" type="presParOf" srcId="{6FECE4DF-E29C-48DC-A972-7199A9CC41AF}" destId="{06583863-BF17-40A5-8771-EA07EFDDC3EF}" srcOrd="0" destOrd="0" presId="urn:microsoft.com/office/officeart/2009/3/layout/CircleRelationship"/>
    <dgm:cxn modelId="{71136205-BCEC-429F-9498-B6DD28FDD2D5}" type="presParOf" srcId="{6F4D7100-1D89-4654-8B2C-6D322EE65E2B}" destId="{5B3D438A-5DCB-4A88-9ACE-6B58578C6107}" srcOrd="13" destOrd="0" presId="urn:microsoft.com/office/officeart/2009/3/layout/CircleRelationship"/>
    <dgm:cxn modelId="{0A99E214-298D-45AF-95D7-67D12A1B2BF0}" type="presParOf" srcId="{5B3D438A-5DCB-4A88-9ACE-6B58578C6107}" destId="{A5E17FC9-0375-403D-97AE-A13AC8A98960}" srcOrd="0" destOrd="0" presId="urn:microsoft.com/office/officeart/2009/3/layout/CircleRelationship"/>
    <dgm:cxn modelId="{25910C9D-9281-40A4-B97A-EBD4235B9B94}" type="presParOf" srcId="{6F4D7100-1D89-4654-8B2C-6D322EE65E2B}" destId="{BB89DA9F-D028-43C0-B509-6BC709BADACB}" srcOrd="14" destOrd="0" presId="urn:microsoft.com/office/officeart/2009/3/layout/CircleRelationship"/>
    <dgm:cxn modelId="{46DE590C-9505-4038-BA2E-947A07C04E75}" type="presParOf" srcId="{6F4D7100-1D89-4654-8B2C-6D322EE65E2B}" destId="{5C7C0193-DAE5-43D8-AE35-D8F0C2C3B132}" srcOrd="15" destOrd="0" presId="urn:microsoft.com/office/officeart/2009/3/layout/CircleRelationship"/>
    <dgm:cxn modelId="{1CD0BDC7-4F32-437A-BC61-F7BEC0D98C59}" type="presParOf" srcId="{5C7C0193-DAE5-43D8-AE35-D8F0C2C3B132}" destId="{5259158A-7187-4D2C-B293-5A424FA1C670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5C5ED-B125-4CB9-AFDA-5BAB02A6A346}">
      <dsp:nvSpPr>
        <dsp:cNvPr id="0" name=""/>
        <dsp:cNvSpPr/>
      </dsp:nvSpPr>
      <dsp:spPr>
        <a:xfrm>
          <a:off x="0" y="0"/>
          <a:ext cx="12915899" cy="36379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8C086-E9BC-4905-B5E2-F17665D6BF3D}">
      <dsp:nvSpPr>
        <dsp:cNvPr id="0" name=""/>
        <dsp:cNvSpPr/>
      </dsp:nvSpPr>
      <dsp:spPr>
        <a:xfrm>
          <a:off x="391626" y="485060"/>
          <a:ext cx="2246786" cy="2667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E80CC-CF3E-4299-B79D-678796341511}">
      <dsp:nvSpPr>
        <dsp:cNvPr id="0" name=""/>
        <dsp:cNvSpPr/>
      </dsp:nvSpPr>
      <dsp:spPr>
        <a:xfrm rot="10800000">
          <a:off x="391626" y="3637955"/>
          <a:ext cx="2246786" cy="44463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>
              <a:solidFill>
                <a:schemeClr val="bg1"/>
              </a:solidFill>
            </a:rPr>
            <a:t> Insurance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Correspondence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Notices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Policies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Plan Summaries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ANOCs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EOBs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Brochures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Renewals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Claims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Benefits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Annual Reports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HR documents</a:t>
          </a:r>
        </a:p>
      </dsp:txBody>
      <dsp:txXfrm rot="10800000">
        <a:off x="460722" y="3637955"/>
        <a:ext cx="2108594" cy="4377293"/>
      </dsp:txXfrm>
    </dsp:sp>
    <dsp:sp modelId="{4AE39DA3-6273-4611-AE62-A996FE38B64E}">
      <dsp:nvSpPr>
        <dsp:cNvPr id="0" name=""/>
        <dsp:cNvSpPr/>
      </dsp:nvSpPr>
      <dsp:spPr>
        <a:xfrm>
          <a:off x="2863091" y="485060"/>
          <a:ext cx="2246786" cy="2667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EF697-BB96-46D7-A463-A2EE1249CAC7}">
      <dsp:nvSpPr>
        <dsp:cNvPr id="0" name=""/>
        <dsp:cNvSpPr/>
      </dsp:nvSpPr>
      <dsp:spPr>
        <a:xfrm rot="10800000">
          <a:off x="2863091" y="3637955"/>
          <a:ext cx="2246786" cy="44463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Government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Government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 Program descriptions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Service descriptions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Tax bills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School Budgets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Voting instructions and ballots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Correspondence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HR documents </a:t>
          </a:r>
          <a:endParaRPr lang="en-US" sz="1100" kern="1200" dirty="0">
            <a:solidFill>
              <a:schemeClr val="bg1"/>
            </a:solidFill>
          </a:endParaRPr>
        </a:p>
      </dsp:txBody>
      <dsp:txXfrm rot="10800000">
        <a:off x="2932187" y="3637955"/>
        <a:ext cx="2108594" cy="4377293"/>
      </dsp:txXfrm>
    </dsp:sp>
    <dsp:sp modelId="{8B282435-A017-492B-A61C-220D2B3C083A}">
      <dsp:nvSpPr>
        <dsp:cNvPr id="0" name=""/>
        <dsp:cNvSpPr/>
      </dsp:nvSpPr>
      <dsp:spPr>
        <a:xfrm>
          <a:off x="5334556" y="485060"/>
          <a:ext cx="2246786" cy="2667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38FB1-5E8F-44BC-A7EE-92B6F8E3287B}">
      <dsp:nvSpPr>
        <dsp:cNvPr id="0" name=""/>
        <dsp:cNvSpPr/>
      </dsp:nvSpPr>
      <dsp:spPr>
        <a:xfrm rot="10800000">
          <a:off x="5334556" y="3637955"/>
          <a:ext cx="2246786" cy="44463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>
              <a:solidFill>
                <a:schemeClr val="bg1"/>
              </a:solidFill>
            </a:rPr>
            <a:t>Education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Courseware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Class notes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Enrollment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Correspondence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Notices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Transcripts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Scholarships, grants, financial aid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Program descriptions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bg1"/>
            </a:solidFill>
          </a:endParaRPr>
        </a:p>
      </dsp:txBody>
      <dsp:txXfrm rot="10800000">
        <a:off x="5403652" y="3637955"/>
        <a:ext cx="2108594" cy="4377293"/>
      </dsp:txXfrm>
    </dsp:sp>
    <dsp:sp modelId="{487EAE27-180E-413E-B8FD-8C624E37D5C0}">
      <dsp:nvSpPr>
        <dsp:cNvPr id="0" name=""/>
        <dsp:cNvSpPr/>
      </dsp:nvSpPr>
      <dsp:spPr>
        <a:xfrm>
          <a:off x="7806021" y="485060"/>
          <a:ext cx="2246786" cy="2667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7CB52-7DED-4353-87E4-190EC1A95007}">
      <dsp:nvSpPr>
        <dsp:cNvPr id="0" name=""/>
        <dsp:cNvSpPr/>
      </dsp:nvSpPr>
      <dsp:spPr>
        <a:xfrm rot="10800000">
          <a:off x="7806021" y="3637955"/>
          <a:ext cx="2246786" cy="44463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Healthcare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Discharge instructions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Admittance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Billing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 Insurance coverages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 Application forms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 Benefits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Prescriptions and drug information</a:t>
          </a:r>
        </a:p>
      </dsp:txBody>
      <dsp:txXfrm rot="10800000">
        <a:off x="7875117" y="3637955"/>
        <a:ext cx="2108594" cy="4377293"/>
      </dsp:txXfrm>
    </dsp:sp>
    <dsp:sp modelId="{6E84A925-76AE-4C1D-A5A2-AD64ACAFBF8C}">
      <dsp:nvSpPr>
        <dsp:cNvPr id="0" name=""/>
        <dsp:cNvSpPr/>
      </dsp:nvSpPr>
      <dsp:spPr>
        <a:xfrm>
          <a:off x="10277486" y="485060"/>
          <a:ext cx="2246786" cy="26678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112055-761C-403A-9A72-3DB3DAD753BF}">
      <dsp:nvSpPr>
        <dsp:cNvPr id="0" name=""/>
        <dsp:cNvSpPr/>
      </dsp:nvSpPr>
      <dsp:spPr>
        <a:xfrm rot="10800000">
          <a:off x="10277486" y="3637955"/>
          <a:ext cx="2246786" cy="44463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>
              <a:solidFill>
                <a:schemeClr val="bg1"/>
              </a:solidFill>
            </a:rPr>
            <a:t>Financial Services, Banks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Account Enrollment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Welcome Kits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Brochures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Loan documents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Statements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Correspondence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Invoices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Investor information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Newsletters </a:t>
          </a:r>
          <a:endParaRPr lang="en-US" sz="1100" kern="1200" dirty="0"/>
        </a:p>
      </dsp:txBody>
      <dsp:txXfrm rot="10800000">
        <a:off x="10346582" y="3637955"/>
        <a:ext cx="2108594" cy="4377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35487-34E8-495F-8C33-B657CF96E238}">
      <dsp:nvSpPr>
        <dsp:cNvPr id="0" name=""/>
        <dsp:cNvSpPr/>
      </dsp:nvSpPr>
      <dsp:spPr>
        <a:xfrm>
          <a:off x="2133438" y="1316266"/>
          <a:ext cx="2289575" cy="229687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Calibri" panose="020F0502020204030204" pitchFamily="34" charset="0"/>
            </a:rPr>
            <a:t>Text Content</a:t>
          </a:r>
          <a:endParaRPr lang="en-CA" sz="1600" kern="1200" dirty="0">
            <a:latin typeface="Calibri" panose="020F0502020204030204" pitchFamily="34" charset="0"/>
          </a:endParaRPr>
        </a:p>
      </dsp:txBody>
      <dsp:txXfrm>
        <a:off x="2468738" y="1652636"/>
        <a:ext cx="1618975" cy="1624138"/>
      </dsp:txXfrm>
    </dsp:sp>
    <dsp:sp modelId="{C517EF67-34AD-4E7F-BE5D-05368CDCA8E0}">
      <dsp:nvSpPr>
        <dsp:cNvPr id="0" name=""/>
        <dsp:cNvSpPr/>
      </dsp:nvSpPr>
      <dsp:spPr>
        <a:xfrm>
          <a:off x="5450662" y="2171690"/>
          <a:ext cx="356009" cy="35616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0875A5-93E9-4632-8666-813B1AD2F7EC}">
      <dsp:nvSpPr>
        <dsp:cNvPr id="0" name=""/>
        <dsp:cNvSpPr/>
      </dsp:nvSpPr>
      <dsp:spPr>
        <a:xfrm>
          <a:off x="2107812" y="3495361"/>
          <a:ext cx="258139" cy="25814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4949"/>
                <a:satOff val="-447"/>
                <a:lumOff val="18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4949"/>
                <a:satOff val="-447"/>
                <a:lumOff val="18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4949"/>
                <a:satOff val="-447"/>
                <a:lumOff val="18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6B1EC1-270B-49C1-8986-9618CDABAC90}">
      <dsp:nvSpPr>
        <dsp:cNvPr id="0" name=""/>
        <dsp:cNvSpPr/>
      </dsp:nvSpPr>
      <dsp:spPr>
        <a:xfrm>
          <a:off x="4531566" y="1830523"/>
          <a:ext cx="258139" cy="25814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49898"/>
                <a:satOff val="-894"/>
                <a:lumOff val="37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9898"/>
                <a:satOff val="-894"/>
                <a:lumOff val="37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9898"/>
                <a:satOff val="-894"/>
                <a:lumOff val="37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09996E-0930-48B3-B8B2-1A09A2387FEF}">
      <dsp:nvSpPr>
        <dsp:cNvPr id="0" name=""/>
        <dsp:cNvSpPr/>
      </dsp:nvSpPr>
      <dsp:spPr>
        <a:xfrm>
          <a:off x="3298013" y="3769965"/>
          <a:ext cx="356009" cy="35616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74846"/>
                <a:satOff val="-1341"/>
                <a:lumOff val="56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74846"/>
                <a:satOff val="-1341"/>
                <a:lumOff val="56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74846"/>
                <a:satOff val="-1341"/>
                <a:lumOff val="56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6F9AE-51A2-4211-817A-FF1C5C1D7423}">
      <dsp:nvSpPr>
        <dsp:cNvPr id="0" name=""/>
        <dsp:cNvSpPr/>
      </dsp:nvSpPr>
      <dsp:spPr>
        <a:xfrm>
          <a:off x="2123757" y="1285267"/>
          <a:ext cx="258139" cy="25814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99795"/>
                <a:satOff val="-1787"/>
                <a:lumOff val="75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9795"/>
                <a:satOff val="-1787"/>
                <a:lumOff val="75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9795"/>
                <a:satOff val="-1787"/>
                <a:lumOff val="75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C5CE0C-41FE-4AC0-A456-9424D9283739}">
      <dsp:nvSpPr>
        <dsp:cNvPr id="0" name=""/>
        <dsp:cNvSpPr/>
      </dsp:nvSpPr>
      <dsp:spPr>
        <a:xfrm>
          <a:off x="1367549" y="2367760"/>
          <a:ext cx="258139" cy="25814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24744"/>
                <a:satOff val="-2234"/>
                <a:lumOff val="94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24744"/>
                <a:satOff val="-2234"/>
                <a:lumOff val="94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24744"/>
                <a:satOff val="-2234"/>
                <a:lumOff val="94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E4871A-2A90-4A71-BFE1-3DB35C3EF4F6}">
      <dsp:nvSpPr>
        <dsp:cNvPr id="0" name=""/>
        <dsp:cNvSpPr/>
      </dsp:nvSpPr>
      <dsp:spPr>
        <a:xfrm>
          <a:off x="905270" y="1712835"/>
          <a:ext cx="1301864" cy="130156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49693"/>
                <a:satOff val="-2681"/>
                <a:lumOff val="113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49693"/>
                <a:satOff val="-2681"/>
                <a:lumOff val="113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49693"/>
                <a:satOff val="-2681"/>
                <a:lumOff val="113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Calibri" panose="020F0502020204030204" pitchFamily="34" charset="0"/>
            </a:rPr>
            <a:t>Fonts</a:t>
          </a:r>
          <a:endParaRPr lang="en-CA" sz="1600" kern="1200" dirty="0">
            <a:latin typeface="Calibri" panose="020F0502020204030204" pitchFamily="34" charset="0"/>
          </a:endParaRPr>
        </a:p>
      </dsp:txBody>
      <dsp:txXfrm>
        <a:off x="1095924" y="1903445"/>
        <a:ext cx="920556" cy="920346"/>
      </dsp:txXfrm>
    </dsp:sp>
    <dsp:sp modelId="{D2811F8E-3F19-4BB6-8475-78A21D855980}">
      <dsp:nvSpPr>
        <dsp:cNvPr id="0" name=""/>
        <dsp:cNvSpPr/>
      </dsp:nvSpPr>
      <dsp:spPr>
        <a:xfrm>
          <a:off x="1682145" y="3223757"/>
          <a:ext cx="356009" cy="35616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F93788-24D5-478B-AAF1-AB9A48C0BE8E}">
      <dsp:nvSpPr>
        <dsp:cNvPr id="0" name=""/>
        <dsp:cNvSpPr/>
      </dsp:nvSpPr>
      <dsp:spPr>
        <a:xfrm>
          <a:off x="223638" y="2804202"/>
          <a:ext cx="643707" cy="643862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99590"/>
                <a:satOff val="-3575"/>
                <a:lumOff val="15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99590"/>
                <a:satOff val="-3575"/>
                <a:lumOff val="15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99590"/>
                <a:satOff val="-3575"/>
                <a:lumOff val="15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F68BE6-24CF-46AA-8B5B-305EFA509171}">
      <dsp:nvSpPr>
        <dsp:cNvPr id="0" name=""/>
        <dsp:cNvSpPr/>
      </dsp:nvSpPr>
      <dsp:spPr>
        <a:xfrm>
          <a:off x="4654396" y="496408"/>
          <a:ext cx="1301864" cy="130156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24539"/>
                <a:satOff val="-4022"/>
                <a:lumOff val="170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24539"/>
                <a:satOff val="-4022"/>
                <a:lumOff val="170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24539"/>
                <a:satOff val="-4022"/>
                <a:lumOff val="170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Calibri" panose="020F0502020204030204" pitchFamily="34" charset="0"/>
            </a:rPr>
            <a:t>Structure</a:t>
          </a:r>
        </a:p>
      </dsp:txBody>
      <dsp:txXfrm>
        <a:off x="4845050" y="687018"/>
        <a:ext cx="920556" cy="920346"/>
      </dsp:txXfrm>
    </dsp:sp>
    <dsp:sp modelId="{FDF9DCF5-845F-44A3-9CEE-A3125358A4DF}">
      <dsp:nvSpPr>
        <dsp:cNvPr id="0" name=""/>
        <dsp:cNvSpPr/>
      </dsp:nvSpPr>
      <dsp:spPr>
        <a:xfrm>
          <a:off x="4073089" y="1395046"/>
          <a:ext cx="356009" cy="35616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49488"/>
                <a:satOff val="-4469"/>
                <a:lumOff val="189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49488"/>
                <a:satOff val="-4469"/>
                <a:lumOff val="189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49488"/>
                <a:satOff val="-4469"/>
                <a:lumOff val="189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83863-BF17-40A5-8771-EA07EFDDC3EF}">
      <dsp:nvSpPr>
        <dsp:cNvPr id="0" name=""/>
        <dsp:cNvSpPr/>
      </dsp:nvSpPr>
      <dsp:spPr>
        <a:xfrm>
          <a:off x="0" y="3558213"/>
          <a:ext cx="258139" cy="25814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74437"/>
                <a:satOff val="-4915"/>
                <a:lumOff val="208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4437"/>
                <a:satOff val="-4915"/>
                <a:lumOff val="208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4437"/>
                <a:satOff val="-4915"/>
                <a:lumOff val="208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E17FC9-0375-403D-97AE-A13AC8A98960}">
      <dsp:nvSpPr>
        <dsp:cNvPr id="0" name=""/>
        <dsp:cNvSpPr/>
      </dsp:nvSpPr>
      <dsp:spPr>
        <a:xfrm>
          <a:off x="2572201" y="3190826"/>
          <a:ext cx="258139" cy="25814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99385"/>
                <a:satOff val="-5362"/>
                <a:lumOff val="227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99385"/>
                <a:satOff val="-5362"/>
                <a:lumOff val="227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99385"/>
                <a:satOff val="-5362"/>
                <a:lumOff val="227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89DA9F-D028-43C0-B509-6BC709BADACB}">
      <dsp:nvSpPr>
        <dsp:cNvPr id="0" name=""/>
        <dsp:cNvSpPr/>
      </dsp:nvSpPr>
      <dsp:spPr>
        <a:xfrm>
          <a:off x="4185402" y="3077372"/>
          <a:ext cx="1301864" cy="130156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24334"/>
                <a:satOff val="-5809"/>
                <a:lumOff val="24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24334"/>
                <a:satOff val="-5809"/>
                <a:lumOff val="24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24334"/>
                <a:satOff val="-5809"/>
                <a:lumOff val="24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kern="1200"/>
        </a:p>
      </dsp:txBody>
      <dsp:txXfrm>
        <a:off x="4376056" y="3267982"/>
        <a:ext cx="920556" cy="920346"/>
      </dsp:txXfrm>
    </dsp:sp>
    <dsp:sp modelId="{5259158A-7187-4D2C-B293-5A424FA1C670}">
      <dsp:nvSpPr>
        <dsp:cNvPr id="0" name=""/>
        <dsp:cNvSpPr/>
      </dsp:nvSpPr>
      <dsp:spPr>
        <a:xfrm>
          <a:off x="4899399" y="2700728"/>
          <a:ext cx="258139" cy="25814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B8FE582-D837-4C43-8940-790393EA6A28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1659A1E-9A81-4844-B851-F66B30F51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3811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73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5445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836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08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AD74B-4254-4A15-B920-236F271C9A39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3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27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AD74B-4254-4A15-B920-236F271C9A39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3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Document Accessibility Plat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Placeholder 7">
            <a:extLst>
              <a:ext uri="{FF2B5EF4-FFF2-40B4-BE49-F238E27FC236}">
                <a16:creationId xmlns:a16="http://schemas.microsoft.com/office/drawing/2014/main" id="{59FA2922-316C-46C6-8CFE-51655D80A116}"/>
              </a:ext>
            </a:extLst>
          </p:cNvPr>
          <p:cNvSpPr txBox="1">
            <a:spLocks/>
          </p:cNvSpPr>
          <p:nvPr userDrawn="1"/>
        </p:nvSpPr>
        <p:spPr>
          <a:xfrm>
            <a:off x="8918713" y="203384"/>
            <a:ext cx="9304680" cy="1045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978738-1744-4818-B0E1-0DA8A4DE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9168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746" y="1143001"/>
            <a:ext cx="12802317" cy="1052513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5088" y="2743200"/>
            <a:ext cx="6424613" cy="5715000"/>
          </a:xfrm>
          <a:prstGeom prst="rect">
            <a:avLst/>
          </a:prstGeom>
        </p:spPr>
        <p:txBody>
          <a:bodyPr/>
          <a:lstStyle>
            <a:lvl1pPr marL="514350" indent="-514350">
              <a:buFont typeface="Wingdings" panose="05000000000000000000" pitchFamily="2" charset="2"/>
              <a:buChar char="ü"/>
              <a:defRPr sz="3000" b="1">
                <a:solidFill>
                  <a:srgbClr val="000000"/>
                </a:solidFill>
                <a:latin typeface="+mj-lt"/>
              </a:defRPr>
            </a:lvl1pPr>
            <a:lvl2pPr marL="1200150" indent="-514350">
              <a:buFont typeface="Wingdings" panose="05000000000000000000" pitchFamily="2" charset="2"/>
              <a:buChar char="ü"/>
              <a:defRPr sz="3000"/>
            </a:lvl2pPr>
            <a:lvl3pPr marL="1800225" indent="-428625">
              <a:buFont typeface="Wingdings" panose="05000000000000000000" pitchFamily="2" charset="2"/>
              <a:buChar char="ü"/>
              <a:defRPr sz="2700"/>
            </a:lvl3pPr>
            <a:lvl4pPr marL="2486025" indent="-428625">
              <a:buFont typeface="Wingdings" panose="05000000000000000000" pitchFamily="2" charset="2"/>
              <a:buChar char="ü"/>
              <a:defRPr sz="2400"/>
            </a:lvl4pPr>
            <a:lvl5pPr marL="3171825" indent="-428625">
              <a:buFont typeface="Wingdings" panose="05000000000000000000" pitchFamily="2" charset="2"/>
              <a:buChar char="ü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58301" y="2743200"/>
            <a:ext cx="6424613" cy="5715000"/>
          </a:xfrm>
          <a:prstGeom prst="rect">
            <a:avLst/>
          </a:prstGeom>
        </p:spPr>
        <p:txBody>
          <a:bodyPr/>
          <a:lstStyle>
            <a:lvl1pPr marL="514350" indent="-514350">
              <a:buFont typeface="Wingdings" panose="05000000000000000000" pitchFamily="2" charset="2"/>
              <a:buChar char="ü"/>
              <a:defRPr sz="3000" b="1">
                <a:solidFill>
                  <a:srgbClr val="000000"/>
                </a:solidFill>
                <a:latin typeface="+mj-lt"/>
              </a:defRPr>
            </a:lvl1pPr>
            <a:lvl2pPr marL="1200150" indent="-514350">
              <a:buFont typeface="Wingdings" panose="05000000000000000000" pitchFamily="2" charset="2"/>
              <a:buChar char="ü"/>
              <a:defRPr sz="3000"/>
            </a:lvl2pPr>
            <a:lvl3pPr marL="1800225" indent="-428625">
              <a:buFont typeface="Wingdings" panose="05000000000000000000" pitchFamily="2" charset="2"/>
              <a:buChar char="ü"/>
              <a:defRPr sz="2700"/>
            </a:lvl3pPr>
            <a:lvl4pPr marL="2486025" indent="-428625">
              <a:buFont typeface="Wingdings" panose="05000000000000000000" pitchFamily="2" charset="2"/>
              <a:buChar char="ü"/>
              <a:defRPr sz="2400"/>
            </a:lvl4pPr>
            <a:lvl5pPr marL="3171825" indent="-428625">
              <a:buFont typeface="Wingdings" panose="05000000000000000000" pitchFamily="2" charset="2"/>
              <a:buChar char="ü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05088" y="1943101"/>
            <a:ext cx="12801600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9376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15501" y="2171700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56127" y="2171700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4875" y="2171700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550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315700" cy="10287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9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13030201" y="568342"/>
            <a:ext cx="4562813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371600"/>
            <a:fld id="{27692F5A-FC14-4E83-B4CC-18F6C2D780A4}" type="slidenum">
              <a:rPr lang="en-US" sz="13200" spc="45" smtClean="0">
                <a:solidFill>
                  <a:schemeClr val="bg1">
                    <a:lumMod val="95000"/>
                  </a:schemeClr>
                </a:solidFill>
                <a:latin typeface="Nexa Bold" panose="02000000000000000000" pitchFamily="50" charset="0"/>
              </a:rPr>
              <a:pPr algn="r" defTabSz="1371600"/>
              <a:t>‹#›</a:t>
            </a:fld>
            <a:endParaRPr lang="en-US" sz="13200" spc="45" dirty="0">
              <a:solidFill>
                <a:schemeClr val="bg1">
                  <a:lumMod val="9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9561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552906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72600" y="2552907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2F8538-DC8B-448A-AA7D-E83A5C2ED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7398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167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00844-8A22-47FE-8F57-8C885DA4FF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05196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150687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386555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150687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386555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934AD-C89A-43CA-9D8C-59BEDCFC8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2093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2673833"/>
            <a:ext cx="9258300" cy="567858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4278795"/>
            <a:ext cx="5898356" cy="444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A4B3C1-6460-4996-AAEC-3828C2EDE9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BF9CDD-6073-4899-BCB2-87CDBFB035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0475" y="2673350"/>
            <a:ext cx="5897563" cy="1395413"/>
          </a:xfrm>
        </p:spPr>
        <p:txBody>
          <a:bodyPr>
            <a:normAutofit/>
          </a:bodyPr>
          <a:lstStyle>
            <a:lvl1pPr>
              <a:defRPr sz="33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86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8050-DB6E-446D-B06E-05C7668D5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4526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746" y="1143001"/>
            <a:ext cx="12802317" cy="105251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4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5088" y="2743200"/>
            <a:ext cx="12801975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3000" b="1">
                <a:solidFill>
                  <a:srgbClr val="000000"/>
                </a:solidFill>
                <a:latin typeface="+mj-lt"/>
              </a:defRPr>
            </a:lvl1pPr>
            <a:lvl2pPr marL="1200150" indent="-514350">
              <a:buFont typeface="Wingdings" panose="05000000000000000000" pitchFamily="2" charset="2"/>
              <a:buChar char="ü"/>
              <a:defRPr sz="3000"/>
            </a:lvl2pPr>
            <a:lvl3pPr marL="1800225" indent="-428625">
              <a:buFont typeface="Wingdings" panose="05000000000000000000" pitchFamily="2" charset="2"/>
              <a:buChar char="ü"/>
              <a:defRPr sz="2700"/>
            </a:lvl3pPr>
            <a:lvl4pPr marL="2486025" indent="-428625">
              <a:buFont typeface="Wingdings" panose="05000000000000000000" pitchFamily="2" charset="2"/>
              <a:buChar char="ü"/>
              <a:defRPr sz="2400"/>
            </a:lvl4pPr>
            <a:lvl5pPr marL="3171825" indent="-428625">
              <a:buFont typeface="Wingdings" panose="05000000000000000000" pitchFamily="2" charset="2"/>
              <a:buChar char="ü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5088" y="1943101"/>
            <a:ext cx="12801600" cy="433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2479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05296" y="497818"/>
            <a:ext cx="11540359" cy="1166649"/>
          </a:xfrm>
          <a:prstGeom prst="rect">
            <a:avLst/>
          </a:prstGeom>
          <a:solidFill>
            <a:srgbClr val="0049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www.crawfordtech.com</a:t>
            </a:r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E319-0919-499D-AD1F-7963255D100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146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8452" y="2647953"/>
            <a:ext cx="4991097" cy="4991094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07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DA2110-A19A-4BF2-AE12-A0DE2EAB86D2}"/>
              </a:ext>
            </a:extLst>
          </p:cNvPr>
          <p:cNvSpPr/>
          <p:nvPr userDrawn="1"/>
        </p:nvSpPr>
        <p:spPr>
          <a:xfrm>
            <a:off x="0" y="9311505"/>
            <a:ext cx="18288000" cy="104571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79EAB7-BC2E-4C7B-AF35-1A90A78EF9A7}"/>
              </a:ext>
            </a:extLst>
          </p:cNvPr>
          <p:cNvSpPr/>
          <p:nvPr userDrawn="1"/>
        </p:nvSpPr>
        <p:spPr>
          <a:xfrm>
            <a:off x="0" y="10140091"/>
            <a:ext cx="18288000" cy="214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Crawford Tech Logo">
            <a:extLst>
              <a:ext uri="{FF2B5EF4-FFF2-40B4-BE49-F238E27FC236}">
                <a16:creationId xmlns:a16="http://schemas.microsoft.com/office/drawing/2014/main" id="{64D67C4A-7D92-4839-A555-E5886563C1D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072" y="9090212"/>
            <a:ext cx="3952047" cy="6548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518EDA-0527-4352-9780-3EFA61935513}"/>
              </a:ext>
            </a:extLst>
          </p:cNvPr>
          <p:cNvSpPr txBox="1"/>
          <p:nvPr userDrawn="1"/>
        </p:nvSpPr>
        <p:spPr>
          <a:xfrm>
            <a:off x="5449007" y="9629469"/>
            <a:ext cx="632460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</a:rPr>
              <a:t>©2020 Crawford Technologies, Inc. All rights reserved. </a:t>
            </a:r>
          </a:p>
        </p:txBody>
      </p:sp>
      <p:pic>
        <p:nvPicPr>
          <p:cNvPr id="3" name="Picture 2" descr="Accessibility Now Logo">
            <a:extLst>
              <a:ext uri="{FF2B5EF4-FFF2-40B4-BE49-F238E27FC236}">
                <a16:creationId xmlns:a16="http://schemas.microsoft.com/office/drawing/2014/main" id="{333975CD-D376-4427-ACEC-83AF84C21E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838"/>
            <a:ext cx="3472070" cy="7482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0DEE104-377C-4229-89C2-B10EA3858D6D}"/>
              </a:ext>
            </a:extLst>
          </p:cNvPr>
          <p:cNvSpPr txBox="1">
            <a:spLocks/>
          </p:cNvSpPr>
          <p:nvPr userDrawn="1"/>
        </p:nvSpPr>
        <p:spPr>
          <a:xfrm>
            <a:off x="17651894" y="9534526"/>
            <a:ext cx="571500" cy="547688"/>
          </a:xfrm>
          <a:prstGeom prst="rect">
            <a:avLst/>
          </a:prstGeom>
        </p:spPr>
        <p:txBody>
          <a:bodyPr vert="horz" lIns="137130" tIns="68566" rIns="137130" bIns="68566" rtlCol="0" anchor="ctr"/>
          <a:lstStyle>
            <a:defPPr>
              <a:defRPr lang="id-ID"/>
            </a:defPPr>
            <a:lvl1pPr marL="0" algn="r" defTabSz="1371302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652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302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954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606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258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908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60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212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71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2E319-0919-499D-AD1F-7963255D1003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3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92A380C-88E2-4F3C-865F-EA35B16B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713" y="203384"/>
            <a:ext cx="9304680" cy="1045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A7023F-A747-4434-AD4D-0F171111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2" r:id="rId3"/>
    <p:sldLayoutId id="2147483665" r:id="rId4"/>
    <p:sldLayoutId id="2147483668" r:id="rId5"/>
    <p:sldLayoutId id="2147483667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dt="0"/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microsoft.com/office/2014/relationships/chartEx" Target="../charts/chartEx2.xml"/><Relationship Id="rId26" Type="http://schemas.openxmlformats.org/officeDocument/2006/relationships/image" Target="../media/image46.png"/><Relationship Id="rId21" Type="http://schemas.openxmlformats.org/officeDocument/2006/relationships/image" Target="NUL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5.jpeg"/><Relationship Id="rId2" Type="http://schemas.microsoft.com/office/2014/relationships/chartEx" Target="../charts/chartEx1.xml"/><Relationship Id="rId16" Type="http://schemas.openxmlformats.org/officeDocument/2006/relationships/image" Target="../media/image40.png"/><Relationship Id="rId20" Type="http://schemas.microsoft.com/office/2014/relationships/chartEx" Target="../charts/chartEx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4.png"/><Relationship Id="rId5" Type="http://schemas.openxmlformats.org/officeDocument/2006/relationships/image" Target="NUL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NUL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ti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430AB0-B500-4EE1-86A4-71AA90CF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753" y="2657367"/>
            <a:ext cx="12345295" cy="1085215"/>
          </a:xfrm>
        </p:spPr>
        <p:txBody>
          <a:bodyPr>
            <a:normAutofit/>
          </a:bodyPr>
          <a:lstStyle/>
          <a:p>
            <a:r>
              <a:rPr lang="en-US" sz="7200" b="1" dirty="0"/>
              <a:t>Trends in Document Accessibility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48C6932-4E3E-4CA2-B4E9-7CC4EF13C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</a:t>
            </a:r>
          </a:p>
          <a:p>
            <a:r>
              <a:rPr lang="en-US" dirty="0"/>
              <a:t>Ligia Mora, Product Manager, Crawford Technologies Inc.</a:t>
            </a:r>
          </a:p>
        </p:txBody>
      </p:sp>
    </p:spTree>
    <p:extLst>
      <p:ext uri="{BB962C8B-B14F-4D97-AF65-F5344CB8AC3E}">
        <p14:creationId xmlns:p14="http://schemas.microsoft.com/office/powerpoint/2010/main" val="37475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6E509B-1089-455C-BDA0-ADA2F26B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0" y="843464"/>
            <a:ext cx="14413393" cy="104571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b="1" dirty="0"/>
              <a:t>Problems Leading to the Present Trends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4B658A-0B8C-4810-82E9-900494D48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552906"/>
            <a:ext cx="7772400" cy="65270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Understanding Accessibility Laws and gaps</a:t>
            </a:r>
          </a:p>
          <a:p>
            <a:r>
              <a:rPr lang="en-US" sz="3600" dirty="0"/>
              <a:t>Automated desktop based or manual remediation?</a:t>
            </a:r>
          </a:p>
          <a:p>
            <a:r>
              <a:rPr lang="en-US" sz="3600" dirty="0"/>
              <a:t>Not scalable and requires expertise</a:t>
            </a:r>
          </a:p>
          <a:p>
            <a:r>
              <a:rPr lang="en-US" sz="3600" dirty="0"/>
              <a:t>Not cost effective</a:t>
            </a:r>
          </a:p>
          <a:p>
            <a:r>
              <a:rPr lang="en-US" sz="3600" dirty="0"/>
              <a:t>Not secure</a:t>
            </a:r>
          </a:p>
          <a:p>
            <a:r>
              <a:rPr lang="en-US" sz="3600" dirty="0"/>
              <a:t>No inclusive answer for all scenarios</a:t>
            </a:r>
          </a:p>
          <a:p>
            <a:r>
              <a:rPr lang="en-US" sz="3600" dirty="0"/>
              <a:t>Lawsuits have timelines</a:t>
            </a:r>
          </a:p>
          <a:p>
            <a:endParaRPr lang="en-US" sz="3600" dirty="0"/>
          </a:p>
        </p:txBody>
      </p:sp>
      <p:pic>
        <p:nvPicPr>
          <p:cNvPr id="7" name="Picture 6" descr="A close up of a sign showing solution to problems&#10;&#10;">
            <a:extLst>
              <a:ext uri="{FF2B5EF4-FFF2-40B4-BE49-F238E27FC236}">
                <a16:creationId xmlns:a16="http://schemas.microsoft.com/office/drawing/2014/main" id="{A2CC9B9C-49F4-4293-B9A7-9794FFA18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r="1081" b="1"/>
          <a:stretch/>
        </p:blipFill>
        <p:spPr>
          <a:xfrm>
            <a:off x="9372600" y="2552907"/>
            <a:ext cx="7772400" cy="6527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0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61E10E-587A-4589-91BD-B5B13F17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840" y="858680"/>
            <a:ext cx="14763913" cy="1045718"/>
          </a:xfrm>
        </p:spPr>
        <p:txBody>
          <a:bodyPr/>
          <a:lstStyle/>
          <a:p>
            <a:r>
              <a:rPr lang="en-US" b="1" dirty="0"/>
              <a:t>Some Challenges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129417-9952-4958-94FE-B61BE695E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20" y="2265998"/>
            <a:ext cx="15773400" cy="61670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Making content, educational content, published content, personal and confidential information accessible quickly and easily</a:t>
            </a:r>
          </a:p>
          <a:p>
            <a:r>
              <a:rPr lang="en-US" dirty="0"/>
              <a:t>Internal document accessibility knowledge</a:t>
            </a:r>
          </a:p>
          <a:p>
            <a:r>
              <a:rPr lang="en-US" dirty="0"/>
              <a:t>Providing anyone the ability to make content accessible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Automating</a:t>
            </a:r>
          </a:p>
          <a:p>
            <a:r>
              <a:rPr lang="en-US" dirty="0"/>
              <a:t>QA &amp; QC</a:t>
            </a:r>
          </a:p>
          <a:p>
            <a:r>
              <a:rPr lang="en-US" dirty="0"/>
              <a:t>Minimum compliance WCAG 2.0 soon to be WCAG 2.1</a:t>
            </a:r>
          </a:p>
          <a:p>
            <a:r>
              <a:rPr lang="en-US" dirty="0"/>
              <a:t>Once achieved, maintaining compliance</a:t>
            </a:r>
          </a:p>
        </p:txBody>
      </p:sp>
    </p:spTree>
    <p:extLst>
      <p:ext uri="{BB962C8B-B14F-4D97-AF65-F5344CB8AC3E}">
        <p14:creationId xmlns:p14="http://schemas.microsoft.com/office/powerpoint/2010/main" val="287416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2493A7-EE73-43D1-87B8-7431DC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0" y="926228"/>
            <a:ext cx="14611513" cy="1045718"/>
          </a:xfrm>
        </p:spPr>
        <p:txBody>
          <a:bodyPr>
            <a:normAutofit/>
          </a:bodyPr>
          <a:lstStyle/>
          <a:p>
            <a:r>
              <a:rPr lang="en-US" b="1" dirty="0"/>
              <a:t>With the Recent String of Legal Activity…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6B0A13-F050-4759-B0B8-D3CDC272E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Demand Letters</a:t>
            </a:r>
          </a:p>
          <a:p>
            <a:r>
              <a:rPr lang="en-US" dirty="0"/>
              <a:t>Lawsuits</a:t>
            </a:r>
          </a:p>
          <a:p>
            <a:r>
              <a:rPr lang="en-US" dirty="0"/>
              <a:t>“Legal Extortion”</a:t>
            </a:r>
          </a:p>
        </p:txBody>
      </p:sp>
      <p:pic>
        <p:nvPicPr>
          <p:cNvPr id="7" name="Picture 6" descr="picture depicting a world">
            <a:extLst>
              <a:ext uri="{FF2B5EF4-FFF2-40B4-BE49-F238E27FC236}">
                <a16:creationId xmlns:a16="http://schemas.microsoft.com/office/drawing/2014/main" id="{96694107-0BD9-4243-AA03-492116DC2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68" y="2071273"/>
            <a:ext cx="9750552" cy="65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70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807" y="569144"/>
            <a:ext cx="14200033" cy="104571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b="1" dirty="0"/>
              <a:t>US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6280" y="2042160"/>
            <a:ext cx="8427720" cy="699203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000" dirty="0"/>
              <a:t>American Disabilities Act (ADA) - Anti-Discrimination Law – Title III			</a:t>
            </a:r>
          </a:p>
          <a:p>
            <a:r>
              <a:rPr lang="en-US" sz="3000" dirty="0"/>
              <a:t>Section 508 RULE for doing business with the US GOV	</a:t>
            </a:r>
          </a:p>
          <a:p>
            <a:r>
              <a:rPr lang="en-US" sz="3000" dirty="0"/>
              <a:t>Federal Employment (501/503)</a:t>
            </a:r>
          </a:p>
          <a:p>
            <a:r>
              <a:rPr lang="en-US" sz="3000" dirty="0"/>
              <a:t>Federally funded - 504		</a:t>
            </a:r>
          </a:p>
          <a:p>
            <a:r>
              <a:rPr lang="en-US" sz="3000" dirty="0"/>
              <a:t>Affordable Heath Care Act (1557) Health IT	</a:t>
            </a:r>
          </a:p>
          <a:p>
            <a:r>
              <a:rPr lang="en-US" sz="3000" dirty="0"/>
              <a:t>Food and Drug Safety Innovation Act (904) </a:t>
            </a:r>
          </a:p>
          <a:p>
            <a:r>
              <a:rPr lang="en-US" sz="3000" dirty="0"/>
              <a:t>Telecom Act Section 255			</a:t>
            </a:r>
          </a:p>
          <a:p>
            <a:r>
              <a:rPr lang="en-US" sz="3000" dirty="0"/>
              <a:t>Air Carrier Access Act Airline accessibility DOT rule Title 14 CFR Par 32</a:t>
            </a:r>
          </a:p>
        </p:txBody>
      </p:sp>
      <p:pic>
        <p:nvPicPr>
          <p:cNvPr id="7" name="Picture 6" descr="A picture depicting regulations">
            <a:extLst>
              <a:ext uri="{FF2B5EF4-FFF2-40B4-BE49-F238E27FC236}">
                <a16:creationId xmlns:a16="http://schemas.microsoft.com/office/drawing/2014/main" id="{791F2D60-9E24-4A2F-8BD6-F43442716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7" b="1"/>
          <a:stretch/>
        </p:blipFill>
        <p:spPr>
          <a:xfrm>
            <a:off x="9997440" y="1879996"/>
            <a:ext cx="7772400" cy="6527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54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241E12-1A7B-4DA7-8F09-EF1397B67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265844" y="1089253"/>
            <a:ext cx="4197372" cy="39425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Archived and Web Content Documents</a:t>
            </a:r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200900" cy="10287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1037225" y="1065866"/>
            <a:ext cx="6163673" cy="38315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371600">
              <a:lnSpc>
                <a:spcPct val="120000"/>
              </a:lnSpc>
              <a:defRPr/>
            </a:pPr>
            <a:r>
              <a:rPr lang="en-US" sz="3600" b="1" dirty="0">
                <a:solidFill>
                  <a:srgbClr val="000000"/>
                </a:solidFill>
              </a:rPr>
              <a:t>Examine Web Content</a:t>
            </a:r>
            <a:endParaRPr lang="id-ID" sz="3600" b="1" dirty="0">
              <a:solidFill>
                <a:srgbClr val="000000"/>
              </a:solidFill>
            </a:endParaRPr>
          </a:p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Segoe UI Light" panose="020B0502040204020203" pitchFamily="34" charset="0"/>
              </a:rPr>
              <a:t>Automate web contents verification. Find and identify PDFs in need of remediation</a:t>
            </a:r>
          </a:p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cs typeface="Segoe UI Light" panose="020B0502040204020203" pitchFamily="34" charset="0"/>
              </a:rPr>
              <a:t>Check Document Accessibility</a:t>
            </a:r>
          </a:p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Segoe UI Light" panose="020B0502040204020203" pitchFamily="34" charset="0"/>
              </a:rPr>
              <a:t>Remediate Content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B1AAEC-0703-4A66-974C-C835B7E746FC}"/>
              </a:ext>
            </a:extLst>
          </p:cNvPr>
          <p:cNvSpPr/>
          <p:nvPr/>
        </p:nvSpPr>
        <p:spPr>
          <a:xfrm>
            <a:off x="1193275" y="5389578"/>
            <a:ext cx="6163673" cy="44281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371600">
              <a:lnSpc>
                <a:spcPct val="120000"/>
              </a:lnSpc>
              <a:defRPr/>
            </a:pPr>
            <a:r>
              <a:rPr lang="en-US" sz="3600" b="1" dirty="0">
                <a:solidFill>
                  <a:srgbClr val="000000"/>
                </a:solidFill>
              </a:rPr>
              <a:t>Make Archived Documents Accessible</a:t>
            </a:r>
            <a:endParaRPr lang="id-ID" sz="3600" b="1" dirty="0">
              <a:solidFill>
                <a:srgbClr val="000000"/>
              </a:solidFill>
            </a:endParaRPr>
          </a:p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Segoe UI Light" panose="020B0502040204020203" pitchFamily="34" charset="0"/>
              </a:rPr>
              <a:t>Template use for quick and easy remediation</a:t>
            </a:r>
          </a:p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cs typeface="Segoe UI Light" panose="020B0502040204020203" pitchFamily="34" charset="0"/>
              </a:rPr>
              <a:t>Integrate remediation process with existing workflow</a:t>
            </a:r>
          </a:p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Segoe UI Light" panose="020B0502040204020203" pitchFamily="34" charset="0"/>
              </a:rPr>
              <a:t>Remediate content on demand</a:t>
            </a:r>
          </a:p>
        </p:txBody>
      </p:sp>
      <p:grpSp>
        <p:nvGrpSpPr>
          <p:cNvPr id="9" name="Group 8" descr="images showing web scanning, examining a document and WCAG compliance">
            <a:extLst>
              <a:ext uri="{FF2B5EF4-FFF2-40B4-BE49-F238E27FC236}">
                <a16:creationId xmlns:a16="http://schemas.microsoft.com/office/drawing/2014/main" id="{7674D3D3-B929-4FDB-90FB-6EC48F748878}"/>
              </a:ext>
            </a:extLst>
          </p:cNvPr>
          <p:cNvGrpSpPr/>
          <p:nvPr/>
        </p:nvGrpSpPr>
        <p:grpSpPr>
          <a:xfrm>
            <a:off x="7477263" y="540345"/>
            <a:ext cx="4988107" cy="9201125"/>
            <a:chOff x="7356948" y="540345"/>
            <a:chExt cx="4988107" cy="9201125"/>
          </a:xfrm>
        </p:grpSpPr>
        <p:pic>
          <p:nvPicPr>
            <p:cNvPr id="19" name="Picture 18" descr="A close up of a device&#10;&#10;Description automatically generated">
              <a:extLst>
                <a:ext uri="{FF2B5EF4-FFF2-40B4-BE49-F238E27FC236}">
                  <a16:creationId xmlns:a16="http://schemas.microsoft.com/office/drawing/2014/main" id="{1CE42985-5739-4010-BBF6-1ED04F8C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948" y="3607008"/>
              <a:ext cx="3076356" cy="3408545"/>
            </a:xfrm>
            <a:prstGeom prst="rect">
              <a:avLst/>
            </a:prstGeom>
          </p:spPr>
        </p:pic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B73AE05C-0BAA-4F21-ADED-684C5224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51627">
              <a:off x="10398335" y="7356299"/>
              <a:ext cx="1946720" cy="2385171"/>
            </a:xfrm>
            <a:prstGeom prst="rect">
              <a:avLst/>
            </a:prstGeom>
          </p:spPr>
        </p:pic>
        <p:pic>
          <p:nvPicPr>
            <p:cNvPr id="20" name="Picture 1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9171520-E7BC-4796-8B70-ED8C17333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110" y="540345"/>
              <a:ext cx="2571750" cy="257175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005516" y="914400"/>
            <a:ext cx="4521825" cy="8458200"/>
          </a:xfrm>
          <a:prstGeom prst="rect">
            <a:avLst/>
          </a:prstGeom>
          <a:solidFill>
            <a:srgbClr val="50465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066BA-1432-48E7-B060-2166E8610743}"/>
              </a:ext>
            </a:extLst>
          </p:cNvPr>
          <p:cNvSpPr/>
          <p:nvPr/>
        </p:nvSpPr>
        <p:spPr>
          <a:xfrm>
            <a:off x="13323329" y="5193758"/>
            <a:ext cx="4197372" cy="39502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  <a:cs typeface="Segoe UI Light" panose="020B0502040204020203" pitchFamily="34" charset="0"/>
              </a:rPr>
              <a:t>Locate, identifying and remediate PDFs on a website.</a:t>
            </a:r>
          </a:p>
          <a:p>
            <a:pPr marL="457200" indent="-457200" defTabSz="13716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  <a:cs typeface="Segoe UI Light" panose="020B0502040204020203" pitchFamily="34" charset="0"/>
              </a:rPr>
              <a:t>Retrieve, remediate and serve up archived documents.</a:t>
            </a:r>
            <a:endParaRPr lang="id-ID" sz="3200" dirty="0">
              <a:solidFill>
                <a:prstClr val="white"/>
              </a:solidFill>
              <a:latin typeface="Calibri" panose="020F0502020204030204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3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993EA8-84F5-4E3D-A0B8-0F5AF73D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03384"/>
            <a:ext cx="14398153" cy="214908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is the Process for Web Content Remediation?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BB5D5-DCE1-44AA-A8E0-416CADFD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66620"/>
            <a:ext cx="11658600" cy="6880355"/>
          </a:xfrm>
        </p:spPr>
        <p:txBody>
          <a:bodyPr/>
          <a:lstStyle/>
          <a:p>
            <a:r>
              <a:rPr lang="en-US" dirty="0"/>
              <a:t>First step towards online accessibility compliance</a:t>
            </a:r>
          </a:p>
          <a:p>
            <a:r>
              <a:rPr lang="en-US" dirty="0"/>
              <a:t>Use an automated and thorough web crawler tool</a:t>
            </a:r>
          </a:p>
          <a:p>
            <a:r>
              <a:rPr lang="en-US" dirty="0"/>
              <a:t>Find all PDF documents</a:t>
            </a:r>
          </a:p>
          <a:p>
            <a:r>
              <a:rPr lang="en-US" dirty="0"/>
              <a:t>Examine each PDF for accessibility level</a:t>
            </a:r>
          </a:p>
          <a:p>
            <a:r>
              <a:rPr lang="en-US" dirty="0"/>
              <a:t>Once complete, Setup a plan to maintain accessibility compliance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Plaque 9" descr="image depicting web crawling">
            <a:extLst>
              <a:ext uri="{FF2B5EF4-FFF2-40B4-BE49-F238E27FC236}">
                <a16:creationId xmlns:a16="http://schemas.microsoft.com/office/drawing/2014/main" id="{43186653-F8DA-4B64-9279-8F7D9E3520FF}"/>
              </a:ext>
            </a:extLst>
          </p:cNvPr>
          <p:cNvSpPr/>
          <p:nvPr/>
        </p:nvSpPr>
        <p:spPr>
          <a:xfrm>
            <a:off x="12704753" y="4728334"/>
            <a:ext cx="5265174" cy="4055807"/>
          </a:xfrm>
          <a:prstGeom prst="plaqu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121071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6D1997-8D00-4F40-9271-CA4BA68A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080" y="569144"/>
            <a:ext cx="14611513" cy="1045718"/>
          </a:xfrm>
        </p:spPr>
        <p:txBody>
          <a:bodyPr/>
          <a:lstStyle/>
          <a:p>
            <a:r>
              <a:rPr lang="en-US" b="1" dirty="0"/>
              <a:t>Tools and Technology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3B2328-7B15-4722-A0F0-2F6F23A22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56" y="2491182"/>
            <a:ext cx="9974580" cy="6167023"/>
          </a:xfrm>
        </p:spPr>
        <p:txBody>
          <a:bodyPr/>
          <a:lstStyle/>
          <a:p>
            <a:r>
              <a:rPr lang="en-US" dirty="0"/>
              <a:t>Application technology for easy access</a:t>
            </a:r>
          </a:p>
          <a:p>
            <a:r>
              <a:rPr lang="en-US" dirty="0"/>
              <a:t>Computer based tagging tools</a:t>
            </a:r>
          </a:p>
          <a:p>
            <a:r>
              <a:rPr lang="en-US" dirty="0"/>
              <a:t>Automated remediation</a:t>
            </a:r>
          </a:p>
          <a:p>
            <a:r>
              <a:rPr lang="en-US" dirty="0"/>
              <a:t>Template methodology</a:t>
            </a:r>
          </a:p>
          <a:p>
            <a:r>
              <a:rPr lang="en-US" dirty="0"/>
              <a:t>Understanding of PDF / document “guts”</a:t>
            </a:r>
          </a:p>
          <a:p>
            <a:r>
              <a:rPr lang="en-US" dirty="0"/>
              <a:t>Font exposure</a:t>
            </a:r>
          </a:p>
          <a:p>
            <a:r>
              <a:rPr lang="en-US" dirty="0"/>
              <a:t>Document structure and positioning</a:t>
            </a:r>
          </a:p>
          <a:p>
            <a:r>
              <a:rPr lang="en-US" dirty="0"/>
              <a:t>Understanding Print Description Languages</a:t>
            </a:r>
          </a:p>
          <a:p>
            <a:endParaRPr lang="en-US" dirty="0"/>
          </a:p>
        </p:txBody>
      </p:sp>
      <p:pic>
        <p:nvPicPr>
          <p:cNvPr id="7" name="Picture 6" descr="Picture depicting a tool">
            <a:extLst>
              <a:ext uri="{FF2B5EF4-FFF2-40B4-BE49-F238E27FC236}">
                <a16:creationId xmlns:a16="http://schemas.microsoft.com/office/drawing/2014/main" id="{26681103-BF83-4EF2-ACD7-7832B8B3D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759" y="2491182"/>
            <a:ext cx="6149761" cy="3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71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993EA8-84F5-4E3D-A0B8-0F5AF73D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08" y="264677"/>
            <a:ext cx="17535833" cy="198834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Why is Website Content Remediation Important?</a:t>
            </a:r>
          </a:p>
        </p:txBody>
      </p:sp>
      <p:pic>
        <p:nvPicPr>
          <p:cNvPr id="5" name="Picture 4" descr="image depicting web content">
            <a:extLst>
              <a:ext uri="{FF2B5EF4-FFF2-40B4-BE49-F238E27FC236}">
                <a16:creationId xmlns:a16="http://schemas.microsoft.com/office/drawing/2014/main" id="{C91AF8FC-C1A6-470A-A006-75CF09293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674" y="4108704"/>
            <a:ext cx="7323326" cy="488289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BB5D5-DCE1-44AA-A8E0-416CADFD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08" y="1979426"/>
            <a:ext cx="11716612" cy="6880355"/>
          </a:xfrm>
        </p:spPr>
        <p:txBody>
          <a:bodyPr>
            <a:normAutofit/>
          </a:bodyPr>
          <a:lstStyle/>
          <a:p>
            <a:r>
              <a:rPr lang="en-US" dirty="0"/>
              <a:t>Document accessibility lawsuits are increasing rapidly</a:t>
            </a:r>
          </a:p>
          <a:p>
            <a:pPr lvl="1"/>
            <a:r>
              <a:rPr lang="en-US" dirty="0"/>
              <a:t>Real threat with huge fines and fees, settlements in the millions</a:t>
            </a:r>
          </a:p>
          <a:p>
            <a:r>
              <a:rPr lang="en-US" dirty="0"/>
              <a:t>Uncharted territory for many organizations</a:t>
            </a:r>
          </a:p>
          <a:p>
            <a:pPr lvl="1"/>
            <a:r>
              <a:rPr lang="en-US" dirty="0"/>
              <a:t>Difficult to correctly identify every document on a website</a:t>
            </a:r>
          </a:p>
          <a:p>
            <a:pPr lvl="1"/>
            <a:r>
              <a:rPr lang="en-US" dirty="0"/>
              <a:t>Once identified, remediation process can be timely and inaccurate</a:t>
            </a:r>
          </a:p>
          <a:p>
            <a:r>
              <a:rPr lang="en-US" dirty="0"/>
              <a:t>Bottom line, an efficient web crawler and validation tool can save you lots of time and money</a:t>
            </a:r>
          </a:p>
          <a:p>
            <a:pPr lvl="1"/>
            <a:endParaRPr lang="en-US" dirty="0"/>
          </a:p>
          <a:p>
            <a:pPr marL="6858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9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CEB4B2-3702-464A-9133-918EAA0B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492944"/>
            <a:ext cx="15236353" cy="1045718"/>
          </a:xfrm>
        </p:spPr>
        <p:txBody>
          <a:bodyPr>
            <a:normAutofit/>
          </a:bodyPr>
          <a:lstStyle/>
          <a:p>
            <a:r>
              <a:rPr lang="en-US" b="1" dirty="0"/>
              <a:t>Accommodations &amp; Physical Formats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2C6F36-E9EA-401D-A3F7-721399875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Beyond digital websites, ADA Title III requires reasonable accommodation</a:t>
            </a:r>
          </a:p>
          <a:p>
            <a:pPr lvl="1"/>
            <a:r>
              <a:rPr lang="en-US" dirty="0"/>
              <a:t>Large Print</a:t>
            </a:r>
          </a:p>
          <a:p>
            <a:pPr lvl="1"/>
            <a:r>
              <a:rPr lang="en-US" dirty="0"/>
              <a:t>Braille (Contracted and Alphabetic)</a:t>
            </a:r>
          </a:p>
          <a:p>
            <a:pPr lvl="1"/>
            <a:r>
              <a:rPr lang="en-US" dirty="0"/>
              <a:t>Audio</a:t>
            </a:r>
          </a:p>
          <a:p>
            <a:pPr lvl="1"/>
            <a:r>
              <a:rPr lang="en-US" dirty="0"/>
              <a:t>Other Accessible formats</a:t>
            </a:r>
          </a:p>
          <a:p>
            <a:r>
              <a:rPr lang="en-US" dirty="0"/>
              <a:t>Get familiarized in order to understand that these requests must be accommodated</a:t>
            </a:r>
          </a:p>
        </p:txBody>
      </p:sp>
    </p:spTree>
    <p:extLst>
      <p:ext uri="{BB962C8B-B14F-4D97-AF65-F5344CB8AC3E}">
        <p14:creationId xmlns:p14="http://schemas.microsoft.com/office/powerpoint/2010/main" val="2006255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8B906-E049-458B-8260-DB1FC2A0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523" y="414466"/>
            <a:ext cx="14459113" cy="1045718"/>
          </a:xfrm>
        </p:spPr>
        <p:txBody>
          <a:bodyPr>
            <a:normAutofit/>
          </a:bodyPr>
          <a:lstStyle/>
          <a:p>
            <a:r>
              <a:rPr lang="en-US" dirty="0"/>
              <a:t>Aspects of a Good Remediation Tool </a:t>
            </a:r>
          </a:p>
        </p:txBody>
      </p:sp>
      <p:grpSp>
        <p:nvGrpSpPr>
          <p:cNvPr id="2" name="Group 1" descr="image showing the progression from a PDF through a remediation tool resulting in a WCAG compliant PDF">
            <a:extLst>
              <a:ext uri="{FF2B5EF4-FFF2-40B4-BE49-F238E27FC236}">
                <a16:creationId xmlns:a16="http://schemas.microsoft.com/office/drawing/2014/main" id="{997A8296-3D95-44FE-810B-C078416E373E}"/>
              </a:ext>
            </a:extLst>
          </p:cNvPr>
          <p:cNvGrpSpPr/>
          <p:nvPr/>
        </p:nvGrpSpPr>
        <p:grpSpPr>
          <a:xfrm>
            <a:off x="4439561" y="2071598"/>
            <a:ext cx="6106519" cy="2242877"/>
            <a:chOff x="4439561" y="2071598"/>
            <a:chExt cx="6106519" cy="2242877"/>
          </a:xfrm>
        </p:grpSpPr>
        <p:pic>
          <p:nvPicPr>
            <p:cNvPr id="5" name="Picture 4" descr="PDF WCAG 2.0 Logo">
              <a:extLst>
                <a:ext uri="{FF2B5EF4-FFF2-40B4-BE49-F238E27FC236}">
                  <a16:creationId xmlns:a16="http://schemas.microsoft.com/office/drawing/2014/main" id="{BF68841D-CCD5-47A0-B731-929A2254F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855" y="2227694"/>
              <a:ext cx="1152225" cy="1431870"/>
            </a:xfrm>
            <a:prstGeom prst="rect">
              <a:avLst/>
            </a:prstGeom>
          </p:spPr>
        </p:pic>
        <p:pic>
          <p:nvPicPr>
            <p:cNvPr id="12" name="Picture 11" descr="PDF Logo">
              <a:extLst>
                <a:ext uri="{FF2B5EF4-FFF2-40B4-BE49-F238E27FC236}">
                  <a16:creationId xmlns:a16="http://schemas.microsoft.com/office/drawing/2014/main" id="{B233B773-6B40-4A3F-83C3-C0EDF3E7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561" y="2138911"/>
              <a:ext cx="1420439" cy="151306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42BE28-B5FA-4A0A-9B22-7A7C6D8873E1}"/>
                </a:ext>
              </a:extLst>
            </p:cNvPr>
            <p:cNvGrpSpPr/>
            <p:nvPr/>
          </p:nvGrpSpPr>
          <p:grpSpPr>
            <a:xfrm>
              <a:off x="6766824" y="2071598"/>
              <a:ext cx="1616489" cy="2242877"/>
              <a:chOff x="8135589" y="3982657"/>
              <a:chExt cx="2342089" cy="3203952"/>
            </a:xfrm>
          </p:grpSpPr>
          <p:pic>
            <p:nvPicPr>
              <p:cNvPr id="10" name="Picture 9" descr="Document Process Image">
                <a:extLst>
                  <a:ext uri="{FF2B5EF4-FFF2-40B4-BE49-F238E27FC236}">
                    <a16:creationId xmlns:a16="http://schemas.microsoft.com/office/drawing/2014/main" id="{4B2BAE12-FCD7-478B-9751-7BD0CB7A8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5589" y="3982657"/>
                <a:ext cx="2342089" cy="234208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A2B8FD-7725-4358-AFA7-1F9B66BACBDC}"/>
                  </a:ext>
                </a:extLst>
              </p:cNvPr>
              <p:cNvSpPr txBox="1"/>
              <p:nvPr/>
            </p:nvSpPr>
            <p:spPr>
              <a:xfrm>
                <a:off x="8273320" y="6131427"/>
                <a:ext cx="2131786" cy="1055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25408F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GUI Remediation tool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D57490D-B73D-442C-82C3-98C28501215C}"/>
                </a:ext>
              </a:extLst>
            </p:cNvPr>
            <p:cNvCxnSpPr/>
            <p:nvPr/>
          </p:nvCxnSpPr>
          <p:spPr>
            <a:xfrm>
              <a:off x="5974057" y="2982749"/>
              <a:ext cx="987882" cy="0"/>
            </a:xfrm>
            <a:prstGeom prst="straightConnector1">
              <a:avLst/>
            </a:prstGeom>
            <a:ln w="69850">
              <a:solidFill>
                <a:srgbClr val="25408F"/>
              </a:solidFill>
              <a:headEnd w="med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6DB9967-5D47-470F-9FDC-E43F358832B2}"/>
                </a:ext>
              </a:extLst>
            </p:cNvPr>
            <p:cNvCxnSpPr/>
            <p:nvPr/>
          </p:nvCxnSpPr>
          <p:spPr>
            <a:xfrm>
              <a:off x="8168904" y="2982749"/>
              <a:ext cx="987882" cy="0"/>
            </a:xfrm>
            <a:prstGeom prst="straightConnector1">
              <a:avLst/>
            </a:prstGeom>
            <a:ln w="69850">
              <a:solidFill>
                <a:srgbClr val="25408F"/>
              </a:solidFill>
              <a:headEnd w="med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3E330B0-AACB-4918-9DAE-07B979D3BC9A}"/>
              </a:ext>
            </a:extLst>
          </p:cNvPr>
          <p:cNvSpPr txBox="1">
            <a:spLocks/>
          </p:cNvSpPr>
          <p:nvPr/>
        </p:nvSpPr>
        <p:spPr>
          <a:xfrm>
            <a:off x="1694112" y="4372888"/>
            <a:ext cx="10335981" cy="4850535"/>
          </a:xfrm>
          <a:prstGeom prst="rect">
            <a:avLst/>
          </a:prstGeom>
        </p:spPr>
        <p:txBody>
          <a:bodyPr/>
          <a:lstStyle>
            <a:lvl1pPr marL="342826" indent="-342826" algn="l" defTabSz="1371302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1pPr>
            <a:lvl2pPr marL="102847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2pPr>
            <a:lvl3pPr marL="171412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3pPr>
            <a:lvl4pPr marL="2399780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4pPr>
            <a:lvl5pPr marL="3085432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082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6734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386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03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300" dirty="0">
                <a:solidFill>
                  <a:schemeClr val="tx1"/>
                </a:solidFill>
              </a:rPr>
              <a:t>Easy to use, GUI based remediation and quality assurance tool</a:t>
            </a:r>
          </a:p>
          <a:p>
            <a:pPr>
              <a:defRPr/>
            </a:pPr>
            <a:r>
              <a:rPr lang="en-US" sz="3300" dirty="0">
                <a:solidFill>
                  <a:schemeClr val="tx1"/>
                </a:solidFill>
              </a:rPr>
              <a:t>Automatically senses document elements</a:t>
            </a:r>
          </a:p>
          <a:p>
            <a:pPr>
              <a:defRPr/>
            </a:pPr>
            <a:r>
              <a:rPr lang="en-US" sz="3300" dirty="0">
                <a:solidFill>
                  <a:schemeClr val="tx1"/>
                </a:solidFill>
              </a:rPr>
              <a:t>Provides user friendly tool for completing remediation</a:t>
            </a:r>
          </a:p>
          <a:p>
            <a:pPr>
              <a:defRPr/>
            </a:pPr>
            <a:r>
              <a:rPr lang="en-US" sz="3300" dirty="0">
                <a:solidFill>
                  <a:schemeClr val="tx1"/>
                </a:solidFill>
              </a:rPr>
              <a:t>Reduces turnaround from hours to minutes</a:t>
            </a:r>
          </a:p>
          <a:p>
            <a:pPr>
              <a:defRPr/>
            </a:pPr>
            <a:r>
              <a:rPr lang="en-US" sz="3300" dirty="0">
                <a:solidFill>
                  <a:schemeClr val="tx1"/>
                </a:solidFill>
              </a:rPr>
              <a:t>Significantly reduces costs for remediation</a:t>
            </a:r>
          </a:p>
          <a:p>
            <a:endParaRPr lang="en-US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0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6332" y="1151673"/>
            <a:ext cx="5285505" cy="622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Crawford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1493531" y="2138760"/>
            <a:ext cx="3918306" cy="5824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CrawfordTech is a global software company focused on helping enterprises output, digitize and deliver customer communications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Our portfolio and know-how span </a:t>
            </a:r>
            <a:br>
              <a:rPr lang="en-US" sz="2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the intersection of digital output, content </a:t>
            </a:r>
            <a:br>
              <a:rPr lang="en-US" sz="2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management and analytics applications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“The work behind the workflow”</a:t>
            </a:r>
          </a:p>
        </p:txBody>
      </p:sp>
      <p:pic>
        <p:nvPicPr>
          <p:cNvPr id="8" name="Picture Placeholder 7" descr="Braille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86" r="23886"/>
          <a:stretch>
            <a:fillRect/>
          </a:stretch>
        </p:blipFill>
        <p:spPr>
          <a:xfrm>
            <a:off x="5785138" y="1485900"/>
            <a:ext cx="3753191" cy="49149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5785137" y="6506834"/>
            <a:ext cx="331470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194792"/>
                </a:solidFill>
                <a:latin typeface="+mj-lt"/>
              </a:rPr>
              <a:t>Accessibility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5785136" y="7125466"/>
            <a:ext cx="3753191" cy="122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Software and services provider for accessibility strategies and solutions</a:t>
            </a:r>
          </a:p>
        </p:txBody>
      </p:sp>
      <p:pic>
        <p:nvPicPr>
          <p:cNvPr id="17" name="Picture Placeholder 17" descr="Content Services  - image of an iPad">
            <a:extLst>
              <a:ext uri="{FF2B5EF4-FFF2-40B4-BE49-F238E27FC236}">
                <a16:creationId xmlns:a16="http://schemas.microsoft.com/office/drawing/2014/main" id="{3698C0E0-A691-4387-8AAB-2330C8246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1" y="1485900"/>
            <a:ext cx="3753191" cy="49149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9715500" y="6526133"/>
            <a:ext cx="357759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194792"/>
                </a:solidFill>
                <a:latin typeface="+mj-lt"/>
              </a:rPr>
              <a:t>Content Services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9715501" y="7086600"/>
            <a:ext cx="3409394" cy="2005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Optimizing content distribution strategy and</a:t>
            </a: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delivering high-value customer communication archive solutions</a:t>
            </a:r>
          </a:p>
        </p:txBody>
      </p:sp>
      <p:pic>
        <p:nvPicPr>
          <p:cNvPr id="10" name="Picture Placeholder 9" descr="Enterprise Output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52" r="24552"/>
          <a:stretch>
            <a:fillRect/>
          </a:stretch>
        </p:blipFill>
        <p:spPr>
          <a:xfrm>
            <a:off x="13666390" y="1485900"/>
            <a:ext cx="3753191" cy="49149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13666388" y="6493841"/>
            <a:ext cx="3753191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194792"/>
                </a:solidFill>
                <a:latin typeface="+mj-lt"/>
              </a:rPr>
              <a:t>Enterprise Output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13666389" y="7112530"/>
            <a:ext cx="3577590" cy="122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Transforming and optimizing workflows for all output processes</a:t>
            </a:r>
          </a:p>
        </p:txBody>
      </p:sp>
    </p:spTree>
    <p:extLst>
      <p:ext uri="{BB962C8B-B14F-4D97-AF65-F5344CB8AC3E}">
        <p14:creationId xmlns:p14="http://schemas.microsoft.com/office/powerpoint/2010/main" val="4192880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8D5F-9E02-43C6-944B-7F42F474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3" y="1406534"/>
            <a:ext cx="5078875" cy="4788907"/>
          </a:xfrm>
        </p:spPr>
        <p:txBody>
          <a:bodyPr>
            <a:normAutofit/>
          </a:bodyPr>
          <a:lstStyle/>
          <a:p>
            <a:r>
              <a:rPr lang="en-US" b="1" dirty="0"/>
              <a:t>Complete Document Accessibility Platform</a:t>
            </a:r>
          </a:p>
        </p:txBody>
      </p:sp>
      <p:grpSp>
        <p:nvGrpSpPr>
          <p:cNvPr id="4" name="Group 3" descr="Automatically tag static documents.">
            <a:extLst>
              <a:ext uri="{FF2B5EF4-FFF2-40B4-BE49-F238E27FC236}">
                <a16:creationId xmlns:a16="http://schemas.microsoft.com/office/drawing/2014/main" id="{4E4D02C2-A22B-4207-97A0-C7196A138EDB}"/>
              </a:ext>
            </a:extLst>
          </p:cNvPr>
          <p:cNvGrpSpPr/>
          <p:nvPr/>
        </p:nvGrpSpPr>
        <p:grpSpPr>
          <a:xfrm>
            <a:off x="5073806" y="103557"/>
            <a:ext cx="12932916" cy="9594845"/>
            <a:chOff x="4978268" y="487369"/>
            <a:chExt cx="12932916" cy="95948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F03799-323F-4701-B54D-8D2AAC3CA311}"/>
                </a:ext>
              </a:extLst>
            </p:cNvPr>
            <p:cNvGrpSpPr/>
            <p:nvPr/>
          </p:nvGrpSpPr>
          <p:grpSpPr>
            <a:xfrm>
              <a:off x="4978268" y="487369"/>
              <a:ext cx="12932916" cy="9594845"/>
              <a:chOff x="4978268" y="487369"/>
              <a:chExt cx="12932916" cy="9594845"/>
            </a:xfrm>
          </p:grpSpPr>
          <mc:AlternateContent xmlns:mc="http://schemas.openxmlformats.org/markup-compatibility/2006" xmlns:cx1="http://schemas.microsoft.com/office/drawing/2015/9/8/chartex">
            <mc:Choice Requires="cx1">
              <p:graphicFrame>
                <p:nvGraphicFramePr>
                  <p:cNvPr id="7" name="Chart 6">
                    <a:extLst>
                      <a:ext uri="{FF2B5EF4-FFF2-40B4-BE49-F238E27FC236}">
                        <a16:creationId xmlns:a16="http://schemas.microsoft.com/office/drawing/2014/main" id="{EC301D33-E6DD-47BE-87E1-8028E2C14A75}"/>
                      </a:ext>
                    </a:extLst>
                  </p:cNvPr>
                  <p:cNvGraphicFramePr/>
                  <p:nvPr/>
                </p:nvGraphicFramePr>
                <p:xfrm>
                  <a:off x="5248907" y="487369"/>
                  <a:ext cx="12226292" cy="9594845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2"/>
                  </a:graphicData>
                </a:graphic>
              </p:graphicFrame>
            </mc:Choice>
            <mc:Fallback xmlns="">
              <p:pic>
                <p:nvPicPr>
                  <p:cNvPr id="10" name="Chart 9">
                    <a:extLst>
                      <a:ext uri="{FF2B5EF4-FFF2-40B4-BE49-F238E27FC236}">
                        <a16:creationId xmlns:a16="http://schemas.microsoft.com/office/drawing/2014/main" id="{D8732109-E141-4E55-8CFD-4E73C74DF170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344445" y="393117"/>
                    <a:ext cx="12226292" cy="9594845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8" name="Picture 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4555C6-249B-4E41-85D3-5477BE8BE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9179" y="734332"/>
                <a:ext cx="3043072" cy="491624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9" name="Picture 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C7604EC-54EA-432C-ABEA-A4BB5666B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4441" y="2320711"/>
                <a:ext cx="2550611" cy="402728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0" name="Picture 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9479303-FF64-42CA-B62F-75321CD5E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268" y="4550163"/>
                <a:ext cx="2508632" cy="357927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1" name="Picture 1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3F606DD-A003-41F2-92C0-335B93358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28560" y="805222"/>
                <a:ext cx="2678418" cy="394219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072B7B7-973A-4998-B5B2-4A008541F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0836" y="9349095"/>
                <a:ext cx="2662434" cy="417247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3" name="Picture 1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E846852-C0BC-4FD7-AB97-FA7F02C6C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7052" y="6833268"/>
                <a:ext cx="2678418" cy="388039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AD9AC14-B733-4159-91A4-209BD3640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4094" y="2325820"/>
                <a:ext cx="2238022" cy="414449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5" name="Picture 1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5EDE202-9D87-4852-9CAD-B13D740F0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5894" y="4431150"/>
                <a:ext cx="2795290" cy="366704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6" name="Picture 1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30D3902-8898-4BF0-84E8-A099BBCB8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41998" y="8543543"/>
                <a:ext cx="2508632" cy="396183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  <p:pic>
            <p:nvPicPr>
              <p:cNvPr id="17" name="Picture 1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47B930C-C047-4C3C-A2F2-DB4491612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261" y="8642708"/>
                <a:ext cx="2779644" cy="410719"/>
              </a:xfrm>
              <a:prstGeom prst="rect">
                <a:avLst/>
              </a:prstGeom>
              <a:ln>
                <a:solidFill>
                  <a:srgbClr val="042066"/>
                </a:solidFill>
              </a:ln>
            </p:spPr>
          </p:pic>
        </p:grp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53B6E06B-903D-4D33-87B7-CA01BA32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1390" y="6711421"/>
              <a:ext cx="2952258" cy="498648"/>
            </a:xfrm>
            <a:prstGeom prst="rect">
              <a:avLst/>
            </a:prstGeom>
            <a:ln>
              <a:solidFill>
                <a:srgbClr val="042066"/>
              </a:solidFill>
            </a:ln>
          </p:spPr>
        </p:pic>
      </p:grpSp>
      <p:grpSp>
        <p:nvGrpSpPr>
          <p:cNvPr id="31" name="Group 30" descr="Diagram showing CrawfordTech's complete document accessibility solution">
            <a:extLst>
              <a:ext uri="{FF2B5EF4-FFF2-40B4-BE49-F238E27FC236}">
                <a16:creationId xmlns:a16="http://schemas.microsoft.com/office/drawing/2014/main" id="{D9A46B45-C867-40A6-B1D8-51A6C91A04D1}"/>
              </a:ext>
            </a:extLst>
          </p:cNvPr>
          <p:cNvGrpSpPr/>
          <p:nvPr/>
        </p:nvGrpSpPr>
        <p:grpSpPr>
          <a:xfrm>
            <a:off x="7013618" y="1574882"/>
            <a:ext cx="8887947" cy="6748966"/>
            <a:chOff x="7013618" y="1574882"/>
            <a:chExt cx="8887947" cy="67489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20C9DA-8CED-491F-9AEB-FEE7EC1A5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01075" y="3992848"/>
              <a:ext cx="1913034" cy="191303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7D5C21D-EE6D-42B7-B0EB-1D7A54395426}"/>
                </a:ext>
              </a:extLst>
            </p:cNvPr>
            <p:cNvGrpSpPr/>
            <p:nvPr/>
          </p:nvGrpSpPr>
          <p:grpSpPr>
            <a:xfrm>
              <a:off x="7013618" y="1574882"/>
              <a:ext cx="8887947" cy="6748966"/>
              <a:chOff x="6918080" y="1958694"/>
              <a:chExt cx="8887947" cy="674896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9E775E5-EC6D-446D-BD36-D3EF09297AAD}"/>
                  </a:ext>
                </a:extLst>
              </p:cNvPr>
              <p:cNvGrpSpPr/>
              <p:nvPr/>
            </p:nvGrpSpPr>
            <p:grpSpPr>
              <a:xfrm>
                <a:off x="6918080" y="1958694"/>
                <a:ext cx="8887947" cy="6748966"/>
                <a:chOff x="6918080" y="1958694"/>
                <a:chExt cx="8887947" cy="6748966"/>
              </a:xfrm>
            </p:grpSpPr>
            <mc:AlternateContent xmlns:mc="http://schemas.openxmlformats.org/markup-compatibility/2006" xmlns:cx1="http://schemas.microsoft.com/office/drawing/2015/9/8/chartex">
              <mc:Choice Requires="cx1">
                <p:graphicFrame>
                  <p:nvGraphicFramePr>
                    <p:cNvPr id="21" name="Chart 20">
                      <a:extLst>
                        <a:ext uri="{FF2B5EF4-FFF2-40B4-BE49-F238E27FC236}">
                          <a16:creationId xmlns:a16="http://schemas.microsoft.com/office/drawing/2014/main" id="{E4204AFC-DA68-4A94-92F2-768F81A0E9FF}"/>
                        </a:ext>
                      </a:extLst>
                    </p:cNvPr>
                    <p:cNvGraphicFramePr/>
                    <p:nvPr/>
                  </p:nvGraphicFramePr>
                  <p:xfrm>
                    <a:off x="6918080" y="1958694"/>
                    <a:ext cx="8887947" cy="6748966"/>
                  </p:xfrm>
                  <a:graphic>
                    <a:graphicData uri="http://schemas.microsoft.com/office/drawing/2014/chartex">
                      <cx:chart xmlns:cx="http://schemas.microsoft.com/office/drawing/2014/chartex" xmlns:r="http://schemas.openxmlformats.org/officeDocument/2006/relationships" r:id="rId18"/>
                    </a:graphicData>
                  </a:graphic>
                </p:graphicFrame>
              </mc:Choice>
              <mc:Fallback xmlns="">
                <p:pic>
                  <p:nvPicPr>
                    <p:cNvPr id="9" name="Chart 8">
                      <a:extLst>
                        <a:ext uri="{FF2B5EF4-FFF2-40B4-BE49-F238E27FC236}">
                          <a16:creationId xmlns:a16="http://schemas.microsoft.com/office/drawing/2014/main" id="{E338A8C0-4AB0-4E41-BF60-93009B934DB2}"/>
                        </a:ext>
                      </a:extLst>
                    </p:cNvPr>
                    <p:cNvPicPr>
                      <a:picLocks noGrp="1" noRot="1" noChangeAspect="1" noMove="1" noResize="1" noEditPoints="1" noAdjustHandles="1" noChangeArrowheads="1" noChangeShapeType="1"/>
                    </p:cNvPicPr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7013618" y="1864442"/>
                      <a:ext cx="8887947" cy="6748966"/>
                    </a:xfrm>
                    <a:prstGeom prst="rect">
                      <a:avLst/>
                    </a:prstGeom>
                  </p:spPr>
                </p:pic>
              </mc:Fallback>
            </mc:AlternateContent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601698-F629-43EB-9919-D33CB07F8D8B}"/>
                    </a:ext>
                  </a:extLst>
                </p:cNvPr>
                <p:cNvSpPr txBox="1"/>
                <p:nvPr/>
              </p:nvSpPr>
              <p:spPr>
                <a:xfrm rot="5400000">
                  <a:off x="12447558" y="5040789"/>
                  <a:ext cx="289875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137130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Published/Static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93307A-F84D-4E21-A88A-47ED649BC5AB}"/>
                  </a:ext>
                </a:extLst>
              </p:cNvPr>
              <p:cNvSpPr txBox="1"/>
              <p:nvPr/>
            </p:nvSpPr>
            <p:spPr>
              <a:xfrm rot="16200000">
                <a:off x="7582893" y="4992403"/>
                <a:ext cx="24191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3713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Transactional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DDAFA9-1BB0-45C2-B119-DE8A2772C240}"/>
                </a:ext>
              </a:extLst>
            </p:cNvPr>
            <p:cNvGrpSpPr/>
            <p:nvPr/>
          </p:nvGrpSpPr>
          <p:grpSpPr>
            <a:xfrm>
              <a:off x="8428642" y="2844340"/>
              <a:ext cx="6057900" cy="4210050"/>
              <a:chOff x="8333104" y="3228152"/>
              <a:chExt cx="6057900" cy="4210050"/>
            </a:xfrm>
          </p:grpSpPr>
          <mc:AlternateContent xmlns:mc="http://schemas.openxmlformats.org/markup-compatibility/2006" xmlns:cx1="http://schemas.microsoft.com/office/drawing/2015/9/8/chartex">
            <mc:Choice Requires="cx1">
              <p:graphicFrame>
                <p:nvGraphicFramePr>
                  <p:cNvPr id="24" name="Chart 23">
                    <a:extLst>
                      <a:ext uri="{FF2B5EF4-FFF2-40B4-BE49-F238E27FC236}">
                        <a16:creationId xmlns:a16="http://schemas.microsoft.com/office/drawing/2014/main" id="{DE7710FF-797B-4EF7-A3D7-399E97DB1B20}"/>
                      </a:ext>
                    </a:extLst>
                  </p:cNvPr>
                  <p:cNvGraphicFramePr/>
                  <p:nvPr/>
                </p:nvGraphicFramePr>
                <p:xfrm>
                  <a:off x="8333104" y="3228152"/>
                  <a:ext cx="6057900" cy="4210050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20"/>
                  </a:graphicData>
                </a:graphic>
              </p:graphicFrame>
            </mc:Choice>
            <mc:Fallback xmlns="">
              <p:pic>
                <p:nvPicPr>
                  <p:cNvPr id="8" name="Chart 7">
                    <a:extLst>
                      <a:ext uri="{FF2B5EF4-FFF2-40B4-BE49-F238E27FC236}">
                        <a16:creationId xmlns:a16="http://schemas.microsoft.com/office/drawing/2014/main" id="{BAA48C68-C585-416D-8F96-F71AC982F820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428642" y="3133900"/>
                    <a:ext cx="6057900" cy="4210050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25" name="Picture 2" descr="Image result for accessible html5 image">
                <a:extLst>
                  <a:ext uri="{FF2B5EF4-FFF2-40B4-BE49-F238E27FC236}">
                    <a16:creationId xmlns:a16="http://schemas.microsoft.com/office/drawing/2014/main" id="{42E5A7F7-166B-4DED-BCD7-89C098D68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44473" y="3649729"/>
                <a:ext cx="768095" cy="784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170C581-B9E9-4BEB-9BD4-9B92A1752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512568" y="4910183"/>
                <a:ext cx="667642" cy="75287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EE7BB25-02C2-4A18-AED2-69A37002D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512857" y="4869443"/>
                <a:ext cx="632548" cy="83069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8AACD71-8EA1-4B86-8AA0-FB4DE9DE0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13091" y="6326216"/>
                <a:ext cx="707058" cy="64485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9" name="Picture 28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8C7D8804-DB82-41A9-AC34-653AADEB3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1509" y="6326217"/>
                <a:ext cx="644853" cy="64485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Picture 2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924D7F7-0609-4000-9C2B-8FA7410AA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1509" y="3674268"/>
                <a:ext cx="600117" cy="735278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493101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80" y="928686"/>
            <a:ext cx="9304680" cy="1045718"/>
          </a:xfrm>
        </p:spPr>
        <p:txBody>
          <a:bodyPr/>
          <a:lstStyle/>
          <a:p>
            <a:r>
              <a:rPr lang="en-US" b="1" dirty="0"/>
              <a:t>Questions	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0"/>
          <a:stretch/>
        </p:blipFill>
        <p:spPr>
          <a:xfrm>
            <a:off x="1871399" y="1953568"/>
            <a:ext cx="6283842" cy="74047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471573-BA7A-42D7-B9B4-F777B291B277}"/>
              </a:ext>
            </a:extLst>
          </p:cNvPr>
          <p:cNvSpPr/>
          <p:nvPr/>
        </p:nvSpPr>
        <p:spPr>
          <a:xfrm>
            <a:off x="10893040" y="3373581"/>
            <a:ext cx="55235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Thank You!!!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E472F6-E6A2-48E6-9EFE-D13984DFC232}"/>
              </a:ext>
            </a:extLst>
          </p:cNvPr>
          <p:cNvSpPr/>
          <p:nvPr/>
        </p:nvSpPr>
        <p:spPr>
          <a:xfrm>
            <a:off x="12466476" y="6751775"/>
            <a:ext cx="520270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Ligia Mora</a:t>
            </a:r>
          </a:p>
          <a:p>
            <a:r>
              <a:rPr lang="en-US" sz="3600" dirty="0"/>
              <a:t>Product Manager</a:t>
            </a:r>
          </a:p>
          <a:p>
            <a:r>
              <a:rPr lang="en-US" sz="3600" dirty="0"/>
              <a:t>Crawford Technologies Inc.</a:t>
            </a:r>
          </a:p>
        </p:txBody>
      </p:sp>
    </p:spTree>
    <p:extLst>
      <p:ext uri="{BB962C8B-B14F-4D97-AF65-F5344CB8AC3E}">
        <p14:creationId xmlns:p14="http://schemas.microsoft.com/office/powerpoint/2010/main" val="8872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E0C9CB-EAEA-46AE-BF88-9A9B4D8B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635" y="924561"/>
            <a:ext cx="10864650" cy="104571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Trends Throughout the Times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06929-003E-4A18-8367-3AE33CE9F604}"/>
              </a:ext>
            </a:extLst>
          </p:cNvPr>
          <p:cNvSpPr txBox="1"/>
          <p:nvPr/>
        </p:nvSpPr>
        <p:spPr>
          <a:xfrm>
            <a:off x="711199" y="3555150"/>
            <a:ext cx="5275945" cy="2617037"/>
          </a:xfrm>
          <a:prstGeom prst="rect">
            <a:avLst/>
          </a:prstGeom>
          <a:noFill/>
          <a:ln>
            <a:solidFill>
              <a:srgbClr val="144592"/>
            </a:solidFill>
          </a:ln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Some document accessibility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No automation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No preference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Limited knowledge, costly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8321C-63F5-4978-B209-FD08535AA30E}"/>
              </a:ext>
            </a:extLst>
          </p:cNvPr>
          <p:cNvSpPr txBox="1"/>
          <p:nvPr/>
        </p:nvSpPr>
        <p:spPr>
          <a:xfrm>
            <a:off x="7024913" y="3478234"/>
            <a:ext cx="5275945" cy="3785652"/>
          </a:xfrm>
          <a:prstGeom prst="rect">
            <a:avLst/>
          </a:prstGeom>
          <a:noFill/>
          <a:ln>
            <a:solidFill>
              <a:srgbClr val="14459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Some automation but mostly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Limited accessible 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No Accessible HTML5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Limited or no preference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No website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DB48A-AB38-4BB2-9EEB-0F735859D962}"/>
              </a:ext>
            </a:extLst>
          </p:cNvPr>
          <p:cNvSpPr txBox="1"/>
          <p:nvPr/>
        </p:nvSpPr>
        <p:spPr>
          <a:xfrm>
            <a:off x="12626294" y="3578250"/>
            <a:ext cx="5275944" cy="2862322"/>
          </a:xfrm>
          <a:prstGeom prst="rect">
            <a:avLst/>
          </a:prstGeom>
          <a:noFill/>
          <a:ln>
            <a:solidFill>
              <a:srgbClr val="144592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Automation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Full preference management – Accessible PDF, accessible HTML5, large print, Braille,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Accessible website content</a:t>
            </a:r>
          </a:p>
        </p:txBody>
      </p:sp>
      <p:grpSp>
        <p:nvGrpSpPr>
          <p:cNvPr id="2" name="Group 1" descr="Arrow showing progression">
            <a:extLst>
              <a:ext uri="{FF2B5EF4-FFF2-40B4-BE49-F238E27FC236}">
                <a16:creationId xmlns:a16="http://schemas.microsoft.com/office/drawing/2014/main" id="{6ABA0443-E24F-49E9-9521-4764B9CDCC73}"/>
              </a:ext>
            </a:extLst>
          </p:cNvPr>
          <p:cNvGrpSpPr/>
          <p:nvPr/>
        </p:nvGrpSpPr>
        <p:grpSpPr>
          <a:xfrm>
            <a:off x="1654628" y="2675399"/>
            <a:ext cx="14964230" cy="902851"/>
            <a:chOff x="1654628" y="2675399"/>
            <a:chExt cx="14964230" cy="90285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05BE20E-83F8-43FD-BF89-81485361510C}"/>
                </a:ext>
              </a:extLst>
            </p:cNvPr>
            <p:cNvCxnSpPr>
              <a:cxnSpLocks/>
            </p:cNvCxnSpPr>
            <p:nvPr/>
          </p:nvCxnSpPr>
          <p:spPr>
            <a:xfrm>
              <a:off x="1654629" y="2675399"/>
              <a:ext cx="14964228" cy="0"/>
            </a:xfrm>
            <a:prstGeom prst="straightConnector1">
              <a:avLst/>
            </a:prstGeom>
            <a:ln w="190500"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390582F-48D4-4587-827D-3AD1ADF074D0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1654628" y="2729407"/>
              <a:ext cx="1694544" cy="825743"/>
            </a:xfrm>
            <a:prstGeom prst="line">
              <a:avLst/>
            </a:prstGeom>
            <a:ln>
              <a:solidFill>
                <a:srgbClr val="042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31BDC-42DF-463E-8A6D-B8BDFE1E9064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9136743" y="2722008"/>
              <a:ext cx="526143" cy="756226"/>
            </a:xfrm>
            <a:prstGeom prst="line">
              <a:avLst/>
            </a:prstGeom>
            <a:ln>
              <a:solidFill>
                <a:srgbClr val="042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9B0BA6-FF52-4248-8754-45C3F614B428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 flipH="1">
              <a:off x="15264266" y="2752506"/>
              <a:ext cx="1354592" cy="825744"/>
            </a:xfrm>
            <a:prstGeom prst="line">
              <a:avLst/>
            </a:prstGeom>
            <a:ln>
              <a:solidFill>
                <a:srgbClr val="042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FE6CAD-3E7D-4B07-BA8E-FCDF63D4C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36743" y="6544237"/>
            <a:ext cx="6174975" cy="2330808"/>
            <a:chOff x="11368314" y="7141029"/>
            <a:chExt cx="3817256" cy="2393433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1ED85DC8-72C9-41E1-AD02-C1A058185316}"/>
                </a:ext>
              </a:extLst>
            </p:cNvPr>
            <p:cNvSpPr/>
            <p:nvPr/>
          </p:nvSpPr>
          <p:spPr>
            <a:xfrm>
              <a:off x="11368314" y="7141029"/>
              <a:ext cx="3817256" cy="2393433"/>
            </a:xfrm>
            <a:prstGeom prst="cloud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E02C8E-A666-4501-AAD7-86183FD8C69A}"/>
                </a:ext>
              </a:extLst>
            </p:cNvPr>
            <p:cNvSpPr txBox="1"/>
            <p:nvPr/>
          </p:nvSpPr>
          <p:spPr>
            <a:xfrm>
              <a:off x="11658599" y="7859275"/>
              <a:ext cx="3236686" cy="889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Where does your document accessibility fit?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4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910CC6C-6901-4CEF-87C5-6D0FB6095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" y="1837807"/>
            <a:ext cx="18418629" cy="883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ECD8DFA-1D23-4BFC-9451-D2B54ED0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760" y="386264"/>
            <a:ext cx="13956193" cy="1045718"/>
          </a:xfrm>
        </p:spPr>
        <p:txBody>
          <a:bodyPr>
            <a:normAutofit/>
          </a:bodyPr>
          <a:lstStyle/>
          <a:p>
            <a:r>
              <a:rPr lang="en-US" b="1" dirty="0"/>
              <a:t>Document Accessibility Workflow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DB809BE-8E60-4429-82E1-D3394E5106F4}"/>
              </a:ext>
            </a:extLst>
          </p:cNvPr>
          <p:cNvSpPr txBox="1">
            <a:spLocks/>
          </p:cNvSpPr>
          <p:nvPr/>
        </p:nvSpPr>
        <p:spPr>
          <a:xfrm>
            <a:off x="756052" y="2298889"/>
            <a:ext cx="7941129" cy="5892166"/>
          </a:xfrm>
          <a:prstGeom prst="rect">
            <a:avLst/>
          </a:prstGeom>
        </p:spPr>
        <p:txBody>
          <a:bodyPr vert="horz" lIns="137130" tIns="68566" rIns="137130" bIns="68566" rtlCol="0">
            <a:normAutofit/>
          </a:bodyPr>
          <a:lstStyle>
            <a:lvl1pPr marL="342826" indent="-342826" algn="l" defTabSz="1371302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1pPr>
            <a:lvl2pPr marL="102847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2pPr>
            <a:lvl3pPr marL="171412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3pPr>
            <a:lvl4pPr marL="2399780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4pPr>
            <a:lvl5pPr marL="3085432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082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6734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386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03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1371600">
              <a:spcBef>
                <a:spcPct val="20000"/>
              </a:spcBef>
            </a:pPr>
            <a:r>
              <a:rPr lang="en-US" sz="4000" dirty="0"/>
              <a:t>Document remediation</a:t>
            </a:r>
          </a:p>
          <a:p>
            <a:pPr marL="1257152" lvl="1" indent="-571500" defTabSz="1371600">
              <a:spcBef>
                <a:spcPct val="20000"/>
              </a:spcBef>
            </a:pPr>
            <a:r>
              <a:rPr lang="en-US" sz="3400" dirty="0"/>
              <a:t>Transactional and Static Documents</a:t>
            </a:r>
          </a:p>
          <a:p>
            <a:pPr marL="1257152" lvl="1" indent="-571500" defTabSz="1371600">
              <a:spcBef>
                <a:spcPct val="20000"/>
              </a:spcBef>
            </a:pPr>
            <a:r>
              <a:rPr lang="en-US" sz="3400" dirty="0"/>
              <a:t>Accessible PDF (WCAG, PDF/UA) and HTML5</a:t>
            </a:r>
          </a:p>
          <a:p>
            <a:pPr marL="1257152" lvl="1" indent="-571500" defTabSz="1371600">
              <a:spcBef>
                <a:spcPct val="20000"/>
              </a:spcBef>
            </a:pPr>
            <a:r>
              <a:rPr lang="en-US" sz="3400" dirty="0"/>
              <a:t>Braille, Large Print, eText, Audio</a:t>
            </a:r>
          </a:p>
          <a:p>
            <a:pPr marL="571500" indent="-571500" defTabSz="1371600">
              <a:spcBef>
                <a:spcPct val="20000"/>
              </a:spcBef>
            </a:pPr>
            <a:r>
              <a:rPr lang="en-US" sz="4000" dirty="0"/>
              <a:t>Creation and mailing</a:t>
            </a:r>
          </a:p>
          <a:p>
            <a:pPr marL="571500" indent="-571500" defTabSz="1371600">
              <a:spcBef>
                <a:spcPct val="20000"/>
              </a:spcBef>
            </a:pPr>
            <a:r>
              <a:rPr lang="en-US" sz="4000" dirty="0"/>
              <a:t>Website content management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9E9A85-551B-462A-8FC4-9D0D17DF0E2C}"/>
              </a:ext>
            </a:extLst>
          </p:cNvPr>
          <p:cNvSpPr/>
          <p:nvPr/>
        </p:nvSpPr>
        <p:spPr>
          <a:xfrm>
            <a:off x="9611586" y="2390329"/>
            <a:ext cx="701906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371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5408F"/>
                </a:solidFill>
              </a:rPr>
              <a:t>Training</a:t>
            </a:r>
          </a:p>
          <a:p>
            <a:pPr marL="571500" indent="-571500" defTabSz="1371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5408F"/>
                </a:solidFill>
              </a:rPr>
              <a:t>Validation</a:t>
            </a:r>
          </a:p>
          <a:p>
            <a:pPr marL="571500" indent="-571500" defTabSz="1371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25408F"/>
                </a:solidFill>
              </a:rPr>
              <a:t>NOT a one-time event</a:t>
            </a:r>
          </a:p>
        </p:txBody>
      </p:sp>
      <p:grpSp>
        <p:nvGrpSpPr>
          <p:cNvPr id="2" name="Group 1" descr="Diagram depicting accessibility workflow">
            <a:extLst>
              <a:ext uri="{FF2B5EF4-FFF2-40B4-BE49-F238E27FC236}">
                <a16:creationId xmlns:a16="http://schemas.microsoft.com/office/drawing/2014/main" id="{8F162535-917E-44BC-BE35-CB3BE582296A}"/>
              </a:ext>
            </a:extLst>
          </p:cNvPr>
          <p:cNvGrpSpPr/>
          <p:nvPr/>
        </p:nvGrpSpPr>
        <p:grpSpPr>
          <a:xfrm>
            <a:off x="756052" y="5943324"/>
            <a:ext cx="16814225" cy="3542083"/>
            <a:chOff x="756052" y="5943324"/>
            <a:chExt cx="16814225" cy="3542083"/>
          </a:xfrm>
        </p:grpSpPr>
        <p:pic>
          <p:nvPicPr>
            <p:cNvPr id="8" name="Picture 7" descr="Diagram depicting accessibility workflow">
              <a:extLst>
                <a:ext uri="{FF2B5EF4-FFF2-40B4-BE49-F238E27FC236}">
                  <a16:creationId xmlns:a16="http://schemas.microsoft.com/office/drawing/2014/main" id="{A34360F1-ECDC-40A1-865D-97DB63E1A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6052" y="5943324"/>
              <a:ext cx="16814225" cy="3542083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1F096499-93B0-4C20-B30C-36A9AAB0B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713" y="6586829"/>
              <a:ext cx="2109983" cy="2585204"/>
            </a:xfrm>
            <a:prstGeom prst="rect">
              <a:avLst/>
            </a:prstGeom>
          </p:spPr>
        </p:pic>
        <p:pic>
          <p:nvPicPr>
            <p:cNvPr id="21" name="Picture 20" descr="A close up of a sign&#10;&#10;Description automatically generated">
              <a:extLst>
                <a:ext uri="{FF2B5EF4-FFF2-40B4-BE49-F238E27FC236}">
                  <a16:creationId xmlns:a16="http://schemas.microsoft.com/office/drawing/2014/main" id="{8F209049-9140-4973-BF33-55FC4352E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0740" y="7020698"/>
              <a:ext cx="1758461" cy="1803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9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accessibility blind">
            <a:extLst>
              <a:ext uri="{FF2B5EF4-FFF2-40B4-BE49-F238E27FC236}">
                <a16:creationId xmlns:a16="http://schemas.microsoft.com/office/drawing/2014/main" id="{96D1D826-8E21-4064-90D9-8278BF9D2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26086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31B43-F54C-4E24-BF35-CBAE070D93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57525" y="800101"/>
            <a:ext cx="12801600" cy="10525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194792"/>
                </a:solidFill>
              </a:rPr>
              <a:t>Common Documents That Must Be Made Accessible </a:t>
            </a:r>
          </a:p>
        </p:txBody>
      </p:sp>
      <p:graphicFrame>
        <p:nvGraphicFramePr>
          <p:cNvPr id="3" name="Diagram 2" descr="Icons showing various industries">
            <a:extLst>
              <a:ext uri="{FF2B5EF4-FFF2-40B4-BE49-F238E27FC236}">
                <a16:creationId xmlns:a16="http://schemas.microsoft.com/office/drawing/2014/main" id="{1440014C-78D1-452D-9E1F-B16C9046D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629923"/>
              </p:ext>
            </p:extLst>
          </p:nvPr>
        </p:nvGraphicFramePr>
        <p:xfrm>
          <a:off x="2686050" y="1600201"/>
          <a:ext cx="12915900" cy="8084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42472-FC83-4215-852F-823FB8D17504}"/>
              </a:ext>
            </a:extLst>
          </p:cNvPr>
          <p:cNvSpPr txBox="1">
            <a:spLocks/>
          </p:cNvSpPr>
          <p:nvPr/>
        </p:nvSpPr>
        <p:spPr>
          <a:xfrm>
            <a:off x="13904736" y="9534527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71">
              <a:defRPr/>
            </a:pPr>
            <a:fld id="{C9F2E319-0919-499D-AD1F-7963255D1003}" type="slidenum">
              <a:rPr lang="id-ID">
                <a:latin typeface="Calibri"/>
              </a:rPr>
              <a:pPr algn="r" defTabSz="1371371">
                <a:defRPr/>
              </a:pPr>
              <a:t>5</a:t>
            </a:fld>
            <a:endParaRPr lang="id-ID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95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6AFAFBC9-B973-4C30-A026-4C9E59E6E9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63392" y="1085254"/>
            <a:ext cx="9486899" cy="11702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Transactional Data Trends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544111-7F23-4023-9336-6CC0242AF7C5}"/>
              </a:ext>
            </a:extLst>
          </p:cNvPr>
          <p:cNvSpPr/>
          <p:nvPr/>
        </p:nvSpPr>
        <p:spPr>
          <a:xfrm flipH="1">
            <a:off x="566293" y="1836298"/>
            <a:ext cx="5582847" cy="13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20000"/>
              </a:lnSpc>
            </a:pPr>
            <a:r>
              <a:rPr lang="en-US" sz="3600" b="1" dirty="0">
                <a:solidFill>
                  <a:srgbClr val="19479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Template (rules) based tagging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544111-7F23-4023-9336-6CC0242AF7C5}"/>
              </a:ext>
            </a:extLst>
          </p:cNvPr>
          <p:cNvSpPr/>
          <p:nvPr/>
        </p:nvSpPr>
        <p:spPr>
          <a:xfrm flipH="1">
            <a:off x="243113" y="3505037"/>
            <a:ext cx="5602518" cy="13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20000"/>
              </a:lnSpc>
            </a:pPr>
            <a:r>
              <a:rPr lang="en-US" sz="3600" b="1" dirty="0">
                <a:solidFill>
                  <a:srgbClr val="19479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Hundreds of pages per second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544111-7F23-4023-9336-6CC0242AF7C5}"/>
              </a:ext>
            </a:extLst>
          </p:cNvPr>
          <p:cNvSpPr/>
          <p:nvPr/>
        </p:nvSpPr>
        <p:spPr>
          <a:xfrm flipH="1">
            <a:off x="394222" y="4941751"/>
            <a:ext cx="8044928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20000"/>
              </a:lnSpc>
            </a:pPr>
            <a:r>
              <a:rPr lang="en-US" sz="3600" b="1" dirty="0">
                <a:solidFill>
                  <a:srgbClr val="19479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On-demand or batch processing</a:t>
            </a:r>
          </a:p>
        </p:txBody>
      </p:sp>
      <p:pic>
        <p:nvPicPr>
          <p:cNvPr id="3" name="Picture 2" descr="Diagram showing a transactional document and tagging for accessibility">
            <a:extLst>
              <a:ext uri="{FF2B5EF4-FFF2-40B4-BE49-F238E27FC236}">
                <a16:creationId xmlns:a16="http://schemas.microsoft.com/office/drawing/2014/main" id="{3B4AEA43-EBFA-4D11-A7FD-9F66D47B3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2" y="5659567"/>
            <a:ext cx="5773679" cy="3247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544111-7F23-4023-9336-6CC0242AF7C5}"/>
              </a:ext>
            </a:extLst>
          </p:cNvPr>
          <p:cNvSpPr/>
          <p:nvPr/>
        </p:nvSpPr>
        <p:spPr>
          <a:xfrm flipH="1">
            <a:off x="10350569" y="2308985"/>
            <a:ext cx="5602518" cy="13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>
              <a:lnSpc>
                <a:spcPct val="120000"/>
              </a:lnSpc>
            </a:pPr>
            <a:r>
              <a:rPr lang="en-US" sz="3600" b="1" dirty="0">
                <a:solidFill>
                  <a:srgbClr val="19479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Documents remediation at archive ingestion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544111-7F23-4023-9336-6CC0242AF7C5}"/>
              </a:ext>
            </a:extLst>
          </p:cNvPr>
          <p:cNvSpPr/>
          <p:nvPr/>
        </p:nvSpPr>
        <p:spPr>
          <a:xfrm flipH="1">
            <a:off x="11887200" y="4742546"/>
            <a:ext cx="5602518" cy="13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>
              <a:lnSpc>
                <a:spcPct val="120000"/>
              </a:lnSpc>
            </a:pPr>
            <a:r>
              <a:rPr lang="en-US" sz="3600" b="1" dirty="0">
                <a:solidFill>
                  <a:srgbClr val="19479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Archived documents remediation on-the-fly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544111-7F23-4023-9336-6CC0242AF7C5}"/>
              </a:ext>
            </a:extLst>
          </p:cNvPr>
          <p:cNvSpPr/>
          <p:nvPr/>
        </p:nvSpPr>
        <p:spPr>
          <a:xfrm flipH="1">
            <a:off x="9858833" y="7226298"/>
            <a:ext cx="6094254" cy="13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>
              <a:lnSpc>
                <a:spcPct val="120000"/>
              </a:lnSpc>
            </a:pPr>
            <a:r>
              <a:rPr lang="en-US" sz="3600" b="1" dirty="0">
                <a:solidFill>
                  <a:srgbClr val="19479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Best approach for high volume transactional documents</a:t>
            </a:r>
          </a:p>
        </p:txBody>
      </p:sp>
    </p:spTree>
    <p:extLst>
      <p:ext uri="{BB962C8B-B14F-4D97-AF65-F5344CB8AC3E}">
        <p14:creationId xmlns:p14="http://schemas.microsoft.com/office/powerpoint/2010/main" val="74137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C439B-9037-4419-8ADA-8789920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/>
              <a:t>Static Data Trends</a:t>
            </a:r>
          </a:p>
        </p:txBody>
      </p:sp>
      <p:grpSp>
        <p:nvGrpSpPr>
          <p:cNvPr id="7" name="Group 6" descr="Diagram showing a PDF file going through automation for document accessibility creation">
            <a:extLst>
              <a:ext uri="{FF2B5EF4-FFF2-40B4-BE49-F238E27FC236}">
                <a16:creationId xmlns:a16="http://schemas.microsoft.com/office/drawing/2014/main" id="{71829A8E-B39D-4B37-B1E0-104443736EDE}"/>
              </a:ext>
            </a:extLst>
          </p:cNvPr>
          <p:cNvGrpSpPr/>
          <p:nvPr/>
        </p:nvGrpSpPr>
        <p:grpSpPr>
          <a:xfrm>
            <a:off x="-20724" y="3634507"/>
            <a:ext cx="8879912" cy="4700233"/>
            <a:chOff x="1919962" y="2600186"/>
            <a:chExt cx="9688464" cy="5056101"/>
          </a:xfrm>
        </p:grpSpPr>
        <p:pic>
          <p:nvPicPr>
            <p:cNvPr id="11" name="Picture 10" descr="HTML5 Logo">
              <a:extLst>
                <a:ext uri="{FF2B5EF4-FFF2-40B4-BE49-F238E27FC236}">
                  <a16:creationId xmlns:a16="http://schemas.microsoft.com/office/drawing/2014/main" id="{89905194-5A6B-4D43-B95F-7D52CF591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958" y="5641387"/>
              <a:ext cx="1925468" cy="2014900"/>
            </a:xfrm>
            <a:prstGeom prst="rect">
              <a:avLst/>
            </a:prstGeom>
          </p:spPr>
        </p:pic>
        <p:pic>
          <p:nvPicPr>
            <p:cNvPr id="12" name="Picture 11" descr="PDF WCAG 2.0 Logo">
              <a:extLst>
                <a:ext uri="{FF2B5EF4-FFF2-40B4-BE49-F238E27FC236}">
                  <a16:creationId xmlns:a16="http://schemas.microsoft.com/office/drawing/2014/main" id="{9B8AA8B8-236D-4472-B8B4-60CD91774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977" y="2600186"/>
              <a:ext cx="1669429" cy="204542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2F8211-CA52-4394-B87D-FBF6030685CC}"/>
                </a:ext>
              </a:extLst>
            </p:cNvPr>
            <p:cNvGrpSpPr/>
            <p:nvPr/>
          </p:nvGrpSpPr>
          <p:grpSpPr>
            <a:xfrm>
              <a:off x="1919962" y="3938076"/>
              <a:ext cx="3443449" cy="3145176"/>
              <a:chOff x="1919962" y="3938076"/>
              <a:chExt cx="3443449" cy="3145176"/>
            </a:xfrm>
          </p:grpSpPr>
          <p:pic>
            <p:nvPicPr>
              <p:cNvPr id="20" name="Picture 19" descr="PDF Logo">
                <a:extLst>
                  <a:ext uri="{FF2B5EF4-FFF2-40B4-BE49-F238E27FC236}">
                    <a16:creationId xmlns:a16="http://schemas.microsoft.com/office/drawing/2014/main" id="{E1F4B53E-4CC8-4A6F-80F0-133AB62AC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4306" y="3938076"/>
                <a:ext cx="2058037" cy="216140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422291-F4A7-45EA-80BB-C88C322B6E44}"/>
                  </a:ext>
                </a:extLst>
              </p:cNvPr>
              <p:cNvSpPr txBox="1"/>
              <p:nvPr/>
            </p:nvSpPr>
            <p:spPr>
              <a:xfrm>
                <a:off x="1919962" y="5990690"/>
                <a:ext cx="3443449" cy="1092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25408F"/>
                    </a:solidFill>
                    <a:cs typeface="Arial" panose="020B0604020202020204" pitchFamily="34" charset="0"/>
                  </a:rPr>
                  <a:t>Files your system generates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E897F7-BB84-4DAC-B2A3-0842C37E158F}"/>
                </a:ext>
              </a:extLst>
            </p:cNvPr>
            <p:cNvGrpSpPr/>
            <p:nvPr/>
          </p:nvGrpSpPr>
          <p:grpSpPr>
            <a:xfrm>
              <a:off x="5726216" y="3841920"/>
              <a:ext cx="2342089" cy="3737951"/>
              <a:chOff x="8135589" y="3982657"/>
              <a:chExt cx="2342089" cy="3737951"/>
            </a:xfrm>
          </p:grpSpPr>
          <p:pic>
            <p:nvPicPr>
              <p:cNvPr id="18" name="Picture 17" descr="Document Process Image">
                <a:extLst>
                  <a:ext uri="{FF2B5EF4-FFF2-40B4-BE49-F238E27FC236}">
                    <a16:creationId xmlns:a16="http://schemas.microsoft.com/office/drawing/2014/main" id="{46420C45-D7FB-4290-A38D-B72DD1355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5589" y="3982657"/>
                <a:ext cx="2342089" cy="234208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AF1D86-6EF0-4C9B-A2DF-BE31F84F7938}"/>
                  </a:ext>
                </a:extLst>
              </p:cNvPr>
              <p:cNvSpPr txBox="1"/>
              <p:nvPr/>
            </p:nvSpPr>
            <p:spPr>
              <a:xfrm>
                <a:off x="8273321" y="6131427"/>
                <a:ext cx="2131787" cy="1589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rgbClr val="25408F"/>
                    </a:solidFill>
                    <a:cs typeface="Arial" panose="020B0604020202020204" pitchFamily="34" charset="0"/>
                  </a:rPr>
                  <a:t>AI Auto detection process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F15E7F-9729-45B3-A87F-675D21704F55}"/>
                </a:ext>
              </a:extLst>
            </p:cNvPr>
            <p:cNvCxnSpPr/>
            <p:nvPr/>
          </p:nvCxnSpPr>
          <p:spPr>
            <a:xfrm>
              <a:off x="4577597" y="5143500"/>
              <a:ext cx="1431317" cy="0"/>
            </a:xfrm>
            <a:prstGeom prst="straightConnector1">
              <a:avLst/>
            </a:prstGeom>
            <a:ln w="69850">
              <a:solidFill>
                <a:srgbClr val="25408F"/>
              </a:solidFill>
              <a:headEnd w="med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282A447-2EF0-4DFD-B2FF-25EED8B05914}"/>
                </a:ext>
              </a:extLst>
            </p:cNvPr>
            <p:cNvCxnSpPr/>
            <p:nvPr/>
          </p:nvCxnSpPr>
          <p:spPr>
            <a:xfrm>
              <a:off x="7757653" y="5143500"/>
              <a:ext cx="1431317" cy="0"/>
            </a:xfrm>
            <a:prstGeom prst="straightConnector1">
              <a:avLst/>
            </a:prstGeom>
            <a:ln w="69850">
              <a:solidFill>
                <a:srgbClr val="25408F"/>
              </a:solidFill>
              <a:headEnd w="med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A3C8A6-E654-455F-9C46-27C031DE89E0}"/>
                </a:ext>
              </a:extLst>
            </p:cNvPr>
            <p:cNvSpPr txBox="1"/>
            <p:nvPr/>
          </p:nvSpPr>
          <p:spPr>
            <a:xfrm>
              <a:off x="10296099" y="4968956"/>
              <a:ext cx="699184" cy="34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5408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Or</a:t>
              </a: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7BF449-46C9-49F9-9BFD-E498343D1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58300" y="3316932"/>
            <a:ext cx="7772400" cy="5715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Use of AI for automation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latin typeface="+mn-lt"/>
              </a:rPr>
              <a:t>Eliminate high percentage of manual remediation/tagging 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latin typeface="+mn-lt"/>
              </a:rPr>
              <a:t>Some manual quality assurance will be required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latin typeface="+mn-lt"/>
              </a:rPr>
              <a:t>Reduce turnaround from days to minutes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latin typeface="+mn-lt"/>
              </a:rPr>
              <a:t>Significantly reduce costs for remediation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569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64677"/>
            <a:ext cx="15773400" cy="1988344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Template Remediation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200400"/>
            <a:ext cx="7886700" cy="6479604"/>
          </a:xfrm>
        </p:spPr>
        <p:txBody>
          <a:bodyPr/>
          <a:lstStyle/>
          <a:p>
            <a:r>
              <a:rPr lang="en-US" dirty="0"/>
              <a:t> Input -  systematically generated documents in in any printer ready format – remediation at hundreds to thousands of pages per second.</a:t>
            </a:r>
          </a:p>
          <a:p>
            <a:r>
              <a:rPr lang="en-US" dirty="0"/>
              <a:t>Generally Personal &amp;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30" tIns="68566" rIns="137130" bIns="68566" rtlCol="0" anchor="ctr"/>
          <a:lstStyle>
            <a:defPPr>
              <a:defRPr lang="id-ID"/>
            </a:defPPr>
            <a:lvl1pPr marL="0" algn="r" defTabSz="1371302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652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302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6954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606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258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3908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560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212" algn="l" defTabSz="1371302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F2E319-0919-499D-AD1F-7963255D1003}" type="slidenum">
              <a:rPr lang="id-ID" smtClean="0"/>
              <a:pPr/>
              <a:t>8</a:t>
            </a:fld>
            <a:endParaRPr lang="en-US" dirty="0"/>
          </a:p>
        </p:txBody>
      </p:sp>
      <p:pic>
        <p:nvPicPr>
          <p:cNvPr id="3076" name="Picture 4" descr="Image result for invoice">
            <a:extLst>
              <a:ext uri="{FF2B5EF4-FFF2-40B4-BE49-F238E27FC236}">
                <a16:creationId xmlns:a16="http://schemas.microsoft.com/office/drawing/2014/main" id="{D1C4DEA3-2B92-4DA2-A6A3-B5DE23D7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245" y="3780030"/>
            <a:ext cx="8081042" cy="50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92880" y="203384"/>
            <a:ext cx="14230513" cy="1045718"/>
          </a:xfrm>
        </p:spPr>
        <p:txBody>
          <a:bodyPr>
            <a:normAutofit/>
          </a:bodyPr>
          <a:lstStyle/>
          <a:p>
            <a:r>
              <a:rPr lang="en-US" b="1" dirty="0"/>
              <a:t>Computer Based Tagging Tools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506319" y="1789410"/>
            <a:ext cx="4763341" cy="6880354"/>
          </a:xfrm>
          <a:prstGeom prst="rect">
            <a:avLst/>
          </a:prstGeom>
        </p:spPr>
        <p:txBody>
          <a:bodyPr vert="horz" lIns="137130" tIns="68566" rIns="137130" bIns="68566" rtlCol="0">
            <a:normAutofit/>
          </a:bodyPr>
          <a:lstStyle>
            <a:lvl1pPr marL="342826" indent="-342826" algn="l" defTabSz="1371302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1pPr>
            <a:lvl2pPr marL="102847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2pPr>
            <a:lvl3pPr marL="171412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rgbClr val="25408F"/>
                </a:solidFill>
                <a:latin typeface="+mn-lt"/>
                <a:ea typeface="+mn-ea"/>
                <a:cs typeface="+mn-cs"/>
              </a:defRPr>
            </a:lvl3pPr>
            <a:lvl4pPr marL="2399780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4pPr>
            <a:lvl5pPr marL="3085432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082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6734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386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038" indent="-342826" algn="l" defTabSz="1371302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Easy to implement</a:t>
            </a:r>
          </a:p>
          <a:p>
            <a:r>
              <a:rPr lang="en-US" dirty="0"/>
              <a:t>Template based</a:t>
            </a:r>
          </a:p>
          <a:p>
            <a:r>
              <a:rPr lang="en-US" dirty="0"/>
              <a:t>GUI driven</a:t>
            </a:r>
          </a:p>
          <a:p>
            <a:r>
              <a:rPr lang="en-US" dirty="0"/>
              <a:t>Clear and efficient</a:t>
            </a:r>
          </a:p>
        </p:txBody>
      </p:sp>
      <p:pic>
        <p:nvPicPr>
          <p:cNvPr id="6" name="Content Placeholder 5" descr="Screen shot showing a document with accessibility tags on i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60" y="1334399"/>
            <a:ext cx="12677809" cy="688035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64EC77F-37C7-4D1A-8D68-7CF728B3D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51900" y="4680514"/>
            <a:ext cx="6568440" cy="4511049"/>
            <a:chOff x="1140691" y="1544782"/>
            <a:chExt cx="6324600" cy="4243536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143149ED-D450-444A-9637-6DB3DFBEE08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28800784"/>
                </p:ext>
              </p:extLst>
            </p:nvPr>
          </p:nvGraphicFramePr>
          <p:xfrm>
            <a:off x="1140691" y="1544782"/>
            <a:ext cx="6324600" cy="42435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994A46-A529-410D-8834-EA78C5B1B02F}"/>
                </a:ext>
              </a:extLst>
            </p:cNvPr>
            <p:cNvSpPr txBox="1"/>
            <p:nvPr/>
          </p:nvSpPr>
          <p:spPr>
            <a:xfrm>
              <a:off x="5399498" y="4973782"/>
              <a:ext cx="608543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Graphics</a:t>
              </a:r>
              <a:endParaRPr lang="en-CA" sz="165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59AF9E-A2CE-4F2E-9886-CAD16EEEECDB}"/>
                </a:ext>
              </a:extLst>
            </p:cNvPr>
            <p:cNvSpPr txBox="1"/>
            <p:nvPr/>
          </p:nvSpPr>
          <p:spPr>
            <a:xfrm>
              <a:off x="1676400" y="5029200"/>
              <a:ext cx="1083990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5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Tables</a:t>
              </a:r>
              <a:endParaRPr lang="en-CA" sz="1575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395681"/>
      </p:ext>
    </p:extLst>
  </p:cSld>
  <p:clrMapOvr>
    <a:masterClrMapping/>
  </p:clrMapOvr>
</p:sld>
</file>

<file path=ppt/theme/theme1.xml><?xml version="1.0" encoding="utf-8"?>
<a:theme xmlns:a="http://schemas.openxmlformats.org/drawingml/2006/main" name="Total Document Accessibility Platfor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6223979-7BD7-4E93-9CC8-DBD65B2C735A}" vid="{C32AF8A4-AA49-47B0-8DF0-F406A4A64C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921</Words>
  <Application>Microsoft Office PowerPoint</Application>
  <PresentationFormat>Custom</PresentationFormat>
  <Paragraphs>213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Nexa Bold</vt:lpstr>
      <vt:lpstr>Wingdings</vt:lpstr>
      <vt:lpstr>Total Document Accessibility Platform</vt:lpstr>
      <vt:lpstr>Trends in Document Accessibility</vt:lpstr>
      <vt:lpstr>Crawford Technologies</vt:lpstr>
      <vt:lpstr>Trends Throughout the Times</vt:lpstr>
      <vt:lpstr>Document Accessibility Workflow</vt:lpstr>
      <vt:lpstr>Common Documents That Must Be Made Accessible </vt:lpstr>
      <vt:lpstr>Transactional Data Trends</vt:lpstr>
      <vt:lpstr>Static Data Trends</vt:lpstr>
      <vt:lpstr>Template Remediation</vt:lpstr>
      <vt:lpstr>Computer Based Tagging Tools</vt:lpstr>
      <vt:lpstr>Problems Leading to the Present Trends</vt:lpstr>
      <vt:lpstr>Some Challenges</vt:lpstr>
      <vt:lpstr>With the Recent String of Legal Activity…</vt:lpstr>
      <vt:lpstr>US Regulations</vt:lpstr>
      <vt:lpstr>Archived and Web Content Documents</vt:lpstr>
      <vt:lpstr>What is the Process for Web Content Remediation?</vt:lpstr>
      <vt:lpstr>Tools and Technology</vt:lpstr>
      <vt:lpstr>Why is Website Content Remediation Important?</vt:lpstr>
      <vt:lpstr>Accommodations &amp; Physical Formats</vt:lpstr>
      <vt:lpstr>Aspects of a Good Remediation Tool </vt:lpstr>
      <vt:lpstr>Complete Document Accessibility Platform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in Document Accessibility</dc:title>
  <dc:creator>Ligia Mora</dc:creator>
  <cp:lastModifiedBy>Ligia Mora</cp:lastModifiedBy>
  <cp:revision>33</cp:revision>
  <dcterms:created xsi:type="dcterms:W3CDTF">2020-02-28T07:13:17Z</dcterms:created>
  <dcterms:modified xsi:type="dcterms:W3CDTF">2021-02-02T23:24:05Z</dcterms:modified>
</cp:coreProperties>
</file>