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2"/>
    <p:sldMasterId id="2147483758" r:id="rId3"/>
  </p:sldMasterIdLst>
  <p:notesMasterIdLst>
    <p:notesMasterId r:id="rId26"/>
  </p:notesMasterIdLst>
  <p:handoutMasterIdLst>
    <p:handoutMasterId r:id="rId27"/>
  </p:handoutMasterIdLst>
  <p:sldIdLst>
    <p:sldId id="887" r:id="rId4"/>
    <p:sldId id="278" r:id="rId5"/>
    <p:sldId id="885" r:id="rId6"/>
    <p:sldId id="2076137425" r:id="rId7"/>
    <p:sldId id="2076137430" r:id="rId8"/>
    <p:sldId id="2076137423" r:id="rId9"/>
    <p:sldId id="2076137424" r:id="rId10"/>
    <p:sldId id="312" r:id="rId11"/>
    <p:sldId id="2076137418" r:id="rId12"/>
    <p:sldId id="2076137421" r:id="rId13"/>
    <p:sldId id="2076137426" r:id="rId14"/>
    <p:sldId id="888" r:id="rId15"/>
    <p:sldId id="2076137403" r:id="rId16"/>
    <p:sldId id="2076137406" r:id="rId17"/>
    <p:sldId id="2076137420" r:id="rId18"/>
    <p:sldId id="2076137427" r:id="rId19"/>
    <p:sldId id="2076137433" r:id="rId20"/>
    <p:sldId id="2076137428" r:id="rId21"/>
    <p:sldId id="819" r:id="rId22"/>
    <p:sldId id="2076137431" r:id="rId23"/>
    <p:sldId id="2076137432" r:id="rId24"/>
    <p:sldId id="768" r:id="rId2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496"/>
    <a:srgbClr val="0095D1"/>
    <a:srgbClr val="4C6FA9"/>
    <a:srgbClr val="23A5D7"/>
    <a:srgbClr val="2CA9D9"/>
    <a:srgbClr val="134592"/>
    <a:srgbClr val="0098D2"/>
    <a:srgbClr val="245199"/>
    <a:srgbClr val="0095D0"/>
    <a:srgbClr val="184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37" autoAdjust="0"/>
    <p:restoredTop sz="75503" autoAdjust="0"/>
  </p:normalViewPr>
  <p:slideViewPr>
    <p:cSldViewPr snapToGrid="0">
      <p:cViewPr varScale="1">
        <p:scale>
          <a:sx n="65" d="100"/>
          <a:sy n="65" d="100"/>
        </p:scale>
        <p:origin x="178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5F0CC-CC59-442B-8D77-F039F59F95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D233E-F6C6-42A4-B76D-20E59726E3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EFEF509-300E-46E6-A60A-A19D7D982BA8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A96BA-5183-4A78-B752-BED28A7CD3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0CCED-B7B5-4B77-AC8A-8DA16BDD0C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A60F606-72A2-48F2-8647-F9D63BEA93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76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EFAF30D-9EB4-49CD-B0EB-312D7EAA496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D8D85D3-5AAF-4798-BC6E-684DD9B0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1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Ligia – Mention Word level knowledge, nothing to experts &amp; also mention people trained then leave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Ligia: </a:t>
            </a:r>
            <a:r>
              <a:rPr lang="en-US" b="1" dirty="0" err="1"/>
              <a:t>Harel</a:t>
            </a:r>
            <a:r>
              <a:rPr lang="en-US" b="1" dirty="0"/>
              <a:t>, w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hat kind of struggles did you encounter prior to WeCo?</a:t>
            </a:r>
          </a:p>
          <a:p>
            <a:r>
              <a:rPr lang="en-US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 you tell us about the process, what was tried and why didn’t it work?</a:t>
            </a:r>
          </a:p>
          <a:p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Prior to WeCo, how much time did you invest in trying to train people in Word remediation? </a:t>
            </a:r>
            <a:endParaRPr lang="en-US" sz="1200" b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45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Ligia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2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Ligia. At end, ask</a:t>
            </a:r>
            <a:r>
              <a:rPr lang="en-US" b="1" dirty="0"/>
              <a:t>: </a:t>
            </a:r>
            <a:r>
              <a:rPr lang="en-US" b="1" dirty="0" err="1"/>
              <a:t>Harel</a:t>
            </a:r>
            <a:r>
              <a:rPr lang="en-US" b="1" dirty="0"/>
              <a:t>, could you please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 the process for rolling out WeCo enterprise wide. How long did it take to train everyone, to install, test, etc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04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Ligia will ask </a:t>
            </a:r>
            <a:r>
              <a:rPr lang="en-US" dirty="0" err="1"/>
              <a:t>Harel</a:t>
            </a:r>
            <a:r>
              <a:rPr lang="en-US" dirty="0"/>
              <a:t> to talk about the benefits of using WeCo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21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Harel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45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Ligia will ask Shirley to talk about the Easy-to-use Tool 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45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84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Ligia will ask Shirley to talk about the Wizard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45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Ligia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4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Katrina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F1DD92-86E3-4A1B-8C39-893C47FE22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56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</a:t>
            </a:r>
            <a:r>
              <a:rPr lang="en-US" dirty="0" err="1"/>
              <a:t>Harel</a:t>
            </a:r>
            <a:r>
              <a:rPr lang="en-US" dirty="0"/>
              <a:t> and Shirley, could I ask you to sum up the advantages of the WeCo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96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47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41312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4DDAD74B-4254-4A15-B920-236F271C9A39}" type="slidenum">
              <a:rPr lang="id-ID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22</a:t>
            </a:fld>
            <a:endParaRPr lang="id-ID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091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29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Ligia delivers. IRS, Customs, Property Taxes, etc. At end of slide: </a:t>
            </a:r>
            <a:r>
              <a:rPr lang="en-US" dirty="0" err="1"/>
              <a:t>Harel</a:t>
            </a:r>
            <a:r>
              <a:rPr lang="en-US" dirty="0"/>
              <a:t>,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 you give us some details about your experience and interest with document accessibility </a:t>
            </a:r>
            <a:r>
              <a:rPr lang="en-US" b="1" dirty="0"/>
              <a:t>and also give a little background on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Tax Authority.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1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Ligia delivers. At end of slide: </a:t>
            </a:r>
            <a:r>
              <a:rPr lang="en-US" b="1" dirty="0"/>
              <a:t>Shirley, could you talk about w</a:t>
            </a:r>
            <a:r>
              <a:rPr lang="en-US" b="1" dirty="0">
                <a:solidFill>
                  <a:srgbClr val="0095D1"/>
                </a:solidFill>
              </a:rPr>
              <a:t>hat made you so successful not just in the Tax authorities but also in other organizations that have installed and worked with WeCo?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5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3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8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Shirley</a:t>
            </a: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14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Shirley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D85D3-5AAF-4798-BC6E-684DD9B0D5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0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37761" y="331879"/>
            <a:ext cx="7359343" cy="777766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5015"/>
            <a:ext cx="9144000" cy="17749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4990"/>
                </a:solidFill>
              </a:defRPr>
            </a:lvl1pPr>
            <a:lvl2pPr marL="457124" indent="0" algn="ctr">
              <a:buNone/>
              <a:defRPr sz="2000"/>
            </a:lvl2pPr>
            <a:lvl3pPr marL="914247" indent="0" algn="ctr">
              <a:buNone/>
              <a:defRPr sz="1733"/>
            </a:lvl3pPr>
            <a:lvl4pPr marL="1371371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20" indent="0" algn="ctr">
              <a:buNone/>
              <a:defRPr sz="1600"/>
            </a:lvl6pPr>
            <a:lvl7pPr marL="2742742" indent="0" algn="ctr">
              <a:buNone/>
              <a:defRPr sz="1600"/>
            </a:lvl7pPr>
            <a:lvl8pPr marL="3199867" indent="0" algn="ctr">
              <a:buNone/>
              <a:defRPr sz="1600"/>
            </a:lvl8pPr>
            <a:lvl9pPr marL="3656991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pic>
        <p:nvPicPr>
          <p:cNvPr id="11" name="Picture 10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44686" r="19113" b="29455"/>
          <a:stretch/>
        </p:blipFill>
        <p:spPr>
          <a:xfrm>
            <a:off x="0" y="221916"/>
            <a:ext cx="4937760" cy="9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6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24" indent="0">
              <a:buNone/>
              <a:defRPr sz="2800"/>
            </a:lvl2pPr>
            <a:lvl3pPr marL="914247" indent="0">
              <a:buNone/>
              <a:defRPr sz="2400"/>
            </a:lvl3pPr>
            <a:lvl4pPr marL="1371371" indent="0">
              <a:buNone/>
              <a:defRPr sz="2000"/>
            </a:lvl4pPr>
            <a:lvl5pPr marL="1828495" indent="0">
              <a:buNone/>
              <a:defRPr sz="2000"/>
            </a:lvl5pPr>
            <a:lvl6pPr marL="2285620" indent="0">
              <a:buNone/>
              <a:defRPr sz="2000"/>
            </a:lvl6pPr>
            <a:lvl7pPr marL="2742742" indent="0">
              <a:buNone/>
              <a:defRPr sz="2000"/>
            </a:lvl7pPr>
            <a:lvl8pPr marL="3199867" indent="0">
              <a:buNone/>
              <a:defRPr sz="2000"/>
            </a:lvl8pPr>
            <a:lvl9pPr marL="3656991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4" indent="0">
              <a:buNone/>
              <a:defRPr sz="1333"/>
            </a:lvl2pPr>
            <a:lvl3pPr marL="914247" indent="0">
              <a:buNone/>
              <a:defRPr sz="1200"/>
            </a:lvl3pPr>
            <a:lvl4pPr marL="1371371" indent="0">
              <a:buNone/>
              <a:defRPr sz="933"/>
            </a:lvl4pPr>
            <a:lvl5pPr marL="1828495" indent="0">
              <a:buNone/>
              <a:defRPr sz="933"/>
            </a:lvl5pPr>
            <a:lvl6pPr marL="2285620" indent="0">
              <a:buNone/>
              <a:defRPr sz="933"/>
            </a:lvl6pPr>
            <a:lvl7pPr marL="2742742" indent="0">
              <a:buNone/>
              <a:defRPr sz="933"/>
            </a:lvl7pPr>
            <a:lvl8pPr marL="3199867" indent="0">
              <a:buNone/>
              <a:defRPr sz="933"/>
            </a:lvl8pPr>
            <a:lvl9pPr marL="3656991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828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390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64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37761" y="331879"/>
            <a:ext cx="7359343" cy="777766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7366"/>
            <a:ext cx="9144000" cy="1251242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4990"/>
                </a:solidFill>
              </a:defRPr>
            </a:lvl1pPr>
            <a:lvl2pPr marL="457124" indent="0" algn="ctr">
              <a:buNone/>
              <a:defRPr sz="2000"/>
            </a:lvl2pPr>
            <a:lvl3pPr marL="914247" indent="0" algn="ctr">
              <a:buNone/>
              <a:defRPr sz="1733"/>
            </a:lvl3pPr>
            <a:lvl4pPr marL="1371371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20" indent="0" algn="ctr">
              <a:buNone/>
              <a:defRPr sz="1600"/>
            </a:lvl6pPr>
            <a:lvl7pPr marL="2742742" indent="0" algn="ctr">
              <a:buNone/>
              <a:defRPr sz="1600"/>
            </a:lvl7pPr>
            <a:lvl8pPr marL="3199867" indent="0" algn="ctr">
              <a:buNone/>
              <a:defRPr sz="1600"/>
            </a:lvl8pPr>
            <a:lvl9pPr marL="3656991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584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11" name="Picture 10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44686" r="19113" b="29455"/>
          <a:stretch/>
        </p:blipFill>
        <p:spPr>
          <a:xfrm>
            <a:off x="0" y="221916"/>
            <a:ext cx="4937760" cy="9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413948"/>
            <a:ext cx="12297103" cy="777766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972800" y="6348249"/>
            <a:ext cx="578069" cy="38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117"/>
            <a:ext cx="10515600" cy="4586903"/>
          </a:xfr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25408F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7645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E056C-F7AA-4EE0-A747-75A2EC0E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97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371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331884"/>
            <a:ext cx="12297103" cy="777766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B3609B-AB13-4256-BFD4-AE43C8EA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3654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4CDCC9-3E57-4C5B-9D3B-098866FA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0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650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7" indent="0">
              <a:buNone/>
              <a:defRPr sz="1733" b="1"/>
            </a:lvl3pPr>
            <a:lvl4pPr marL="1371371" indent="0">
              <a:buNone/>
              <a:defRPr sz="1600" b="1"/>
            </a:lvl4pPr>
            <a:lvl5pPr marL="1828495" indent="0">
              <a:buNone/>
              <a:defRPr sz="1600" b="1"/>
            </a:lvl5pPr>
            <a:lvl6pPr marL="2285620" indent="0">
              <a:buNone/>
              <a:defRPr sz="1600" b="1"/>
            </a:lvl6pPr>
            <a:lvl7pPr marL="2742742" indent="0">
              <a:buNone/>
              <a:defRPr sz="1600" b="1"/>
            </a:lvl7pPr>
            <a:lvl8pPr marL="3199867" indent="0">
              <a:buNone/>
              <a:defRPr sz="1600" b="1"/>
            </a:lvl8pPr>
            <a:lvl9pPr marL="36569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7" indent="0">
              <a:buNone/>
              <a:defRPr sz="1733" b="1"/>
            </a:lvl3pPr>
            <a:lvl4pPr marL="1371371" indent="0">
              <a:buNone/>
              <a:defRPr sz="1600" b="1"/>
            </a:lvl4pPr>
            <a:lvl5pPr marL="1828495" indent="0">
              <a:buNone/>
              <a:defRPr sz="1600" b="1"/>
            </a:lvl5pPr>
            <a:lvl6pPr marL="2285620" indent="0">
              <a:buNone/>
              <a:defRPr sz="1600" b="1"/>
            </a:lvl6pPr>
            <a:lvl7pPr marL="2742742" indent="0">
              <a:buNone/>
              <a:defRPr sz="1600" b="1"/>
            </a:lvl7pPr>
            <a:lvl8pPr marL="3199867" indent="0">
              <a:buNone/>
              <a:defRPr sz="1600" b="1"/>
            </a:lvl8pPr>
            <a:lvl9pPr marL="36569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3B0EC4-6A4D-4FF6-9F7B-2D97CC25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56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0E52EBE-F23A-40F0-AFDE-1D0FA01F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4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79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413948"/>
            <a:ext cx="12297103" cy="777766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972800" y="6348249"/>
            <a:ext cx="578069" cy="38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117"/>
            <a:ext cx="10515600" cy="4586903"/>
          </a:xfr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25408F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7645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14" name="Picture 13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415" y="6192924"/>
            <a:ext cx="1981200" cy="3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51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73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8459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4" indent="0">
              <a:buNone/>
              <a:defRPr sz="1333"/>
            </a:lvl2pPr>
            <a:lvl3pPr marL="914247" indent="0">
              <a:buNone/>
              <a:defRPr sz="1200"/>
            </a:lvl3pPr>
            <a:lvl4pPr marL="1371371" indent="0">
              <a:buNone/>
              <a:defRPr sz="933"/>
            </a:lvl4pPr>
            <a:lvl5pPr marL="1828495" indent="0">
              <a:buNone/>
              <a:defRPr sz="933"/>
            </a:lvl5pPr>
            <a:lvl6pPr marL="2285620" indent="0">
              <a:buNone/>
              <a:defRPr sz="933"/>
            </a:lvl6pPr>
            <a:lvl7pPr marL="2742742" indent="0">
              <a:buNone/>
              <a:defRPr sz="933"/>
            </a:lvl7pPr>
            <a:lvl8pPr marL="3199867" indent="0">
              <a:buNone/>
              <a:defRPr sz="933"/>
            </a:lvl8pPr>
            <a:lvl9pPr marL="3656991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DF132-537F-4FC3-B5BF-20CE1F09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672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600" y="149109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24" indent="0">
              <a:buNone/>
              <a:defRPr sz="2800"/>
            </a:lvl2pPr>
            <a:lvl3pPr marL="914247" indent="0">
              <a:buNone/>
              <a:defRPr sz="2400"/>
            </a:lvl3pPr>
            <a:lvl4pPr marL="1371371" indent="0">
              <a:buNone/>
              <a:defRPr sz="2000"/>
            </a:lvl4pPr>
            <a:lvl5pPr marL="1828495" indent="0">
              <a:buNone/>
              <a:defRPr sz="2000"/>
            </a:lvl5pPr>
            <a:lvl6pPr marL="2285620" indent="0">
              <a:buNone/>
              <a:defRPr sz="2000"/>
            </a:lvl6pPr>
            <a:lvl7pPr marL="2742742" indent="0">
              <a:buNone/>
              <a:defRPr sz="2000"/>
            </a:lvl7pPr>
            <a:lvl8pPr marL="3199867" indent="0">
              <a:buNone/>
              <a:defRPr sz="2000"/>
            </a:lvl8pPr>
            <a:lvl9pPr marL="3656991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4" indent="0">
              <a:buNone/>
              <a:defRPr sz="1333"/>
            </a:lvl2pPr>
            <a:lvl3pPr marL="914247" indent="0">
              <a:buNone/>
              <a:defRPr sz="1200"/>
            </a:lvl3pPr>
            <a:lvl4pPr marL="1371371" indent="0">
              <a:buNone/>
              <a:defRPr sz="933"/>
            </a:lvl4pPr>
            <a:lvl5pPr marL="1828495" indent="0">
              <a:buNone/>
              <a:defRPr sz="933"/>
            </a:lvl5pPr>
            <a:lvl6pPr marL="2285620" indent="0">
              <a:buNone/>
              <a:defRPr sz="933"/>
            </a:lvl6pPr>
            <a:lvl7pPr marL="2742742" indent="0">
              <a:buNone/>
              <a:defRPr sz="933"/>
            </a:lvl7pPr>
            <a:lvl8pPr marL="3199867" indent="0">
              <a:buNone/>
              <a:defRPr sz="933"/>
            </a:lvl8pPr>
            <a:lvl9pPr marL="3656991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529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BC752C-A2F0-4932-BF3E-2AF49070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94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264" y="1270289"/>
            <a:ext cx="2628900" cy="4725409"/>
          </a:xfrm>
        </p:spPr>
        <p:txBody>
          <a:bodyPr vert="eaVert"/>
          <a:lstStyle>
            <a:lvl1pPr>
              <a:defRPr>
                <a:solidFill>
                  <a:srgbClr val="19479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127028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95B243-F47E-400F-9876-E2BF513B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82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B657FF-0A3F-4CCA-9235-31383FA1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16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001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4085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9917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F732E-C3FE-46BF-8B11-7AB5DF1016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4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C7CE4C-EA2D-467B-B87F-6AC6E479A43C}"/>
              </a:ext>
            </a:extLst>
          </p:cNvPr>
          <p:cNvSpPr txBox="1"/>
          <p:nvPr userDrawn="1"/>
        </p:nvSpPr>
        <p:spPr>
          <a:xfrm>
            <a:off x="8686801" y="378895"/>
            <a:ext cx="304187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46"/>
            <a:fld id="{27692F5A-FC14-4E83-B4CC-18F6C2D780A4}" type="slidenum">
              <a:rPr lang="en-US" sz="8800" spc="30" smtClean="0">
                <a:solidFill>
                  <a:schemeClr val="bg1">
                    <a:lumMod val="95000"/>
                  </a:schemeClr>
                </a:solidFill>
                <a:latin typeface="Nexa Bold" panose="02000000000000000000" pitchFamily="50" charset="0"/>
              </a:rPr>
              <a:pPr algn="r" defTabSz="914446"/>
              <a:t>‹#›</a:t>
            </a:fld>
            <a:endParaRPr lang="en-US" sz="8800" spc="30" dirty="0">
              <a:solidFill>
                <a:schemeClr val="bg1">
                  <a:lumMod val="9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9AE7C-7301-4BDB-A6C9-C7D7CEAEFF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B95501-59D6-497F-9DA9-DEB0BEFC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13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87362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F458BD-DA2A-4CCA-89B2-2DE24055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473" y="64946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8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371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331884"/>
            <a:ext cx="12297103" cy="777766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8" name="Picture 7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415" y="6192924"/>
            <a:ext cx="1981200" cy="3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8" name="Picture 7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415" y="6238079"/>
            <a:ext cx="1981200" cy="374821"/>
          </a:xfrm>
          <a:prstGeom prst="rect">
            <a:avLst/>
          </a:prstGeom>
        </p:spPr>
      </p:pic>
      <p:sp>
        <p:nvSpPr>
          <p:cNvPr id="9" name="כותרת 8">
            <a:extLst>
              <a:ext uri="{FF2B5EF4-FFF2-40B4-BE49-F238E27FC236}">
                <a16:creationId xmlns:a16="http://schemas.microsoft.com/office/drawing/2014/main" id="{B322F3E7-F151-4856-A0F4-526E1531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483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7" indent="0">
              <a:buNone/>
              <a:defRPr sz="1733" b="1"/>
            </a:lvl3pPr>
            <a:lvl4pPr marL="1371371" indent="0">
              <a:buNone/>
              <a:defRPr sz="1600" b="1"/>
            </a:lvl4pPr>
            <a:lvl5pPr marL="1828495" indent="0">
              <a:buNone/>
              <a:defRPr sz="1600" b="1"/>
            </a:lvl5pPr>
            <a:lvl6pPr marL="2285620" indent="0">
              <a:buNone/>
              <a:defRPr sz="1600" b="1"/>
            </a:lvl6pPr>
            <a:lvl7pPr marL="2742742" indent="0">
              <a:buNone/>
              <a:defRPr sz="1600" b="1"/>
            </a:lvl7pPr>
            <a:lvl8pPr marL="3199867" indent="0">
              <a:buNone/>
              <a:defRPr sz="1600" b="1"/>
            </a:lvl8pPr>
            <a:lvl9pPr marL="36569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7" indent="0">
              <a:buNone/>
              <a:defRPr sz="1733" b="1"/>
            </a:lvl3pPr>
            <a:lvl4pPr marL="1371371" indent="0">
              <a:buNone/>
              <a:defRPr sz="1600" b="1"/>
            </a:lvl4pPr>
            <a:lvl5pPr marL="1828495" indent="0">
              <a:buNone/>
              <a:defRPr sz="1600" b="1"/>
            </a:lvl5pPr>
            <a:lvl6pPr marL="2285620" indent="0">
              <a:buNone/>
              <a:defRPr sz="1600" b="1"/>
            </a:lvl6pPr>
            <a:lvl7pPr marL="2742742" indent="0">
              <a:buNone/>
              <a:defRPr sz="1600" b="1"/>
            </a:lvl7pPr>
            <a:lvl8pPr marL="3199867" indent="0">
              <a:buNone/>
              <a:defRPr sz="1600" b="1"/>
            </a:lvl8pPr>
            <a:lvl9pPr marL="36569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23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413948"/>
            <a:ext cx="12297103" cy="777766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972800" y="6348249"/>
            <a:ext cx="578069" cy="38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117"/>
            <a:ext cx="10515600" cy="4586903"/>
          </a:xfr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25408F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7645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6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3A5D7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>
              <a:solidFill>
                <a:srgbClr val="23A5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4" indent="0">
              <a:buNone/>
              <a:defRPr sz="1333"/>
            </a:lvl2pPr>
            <a:lvl3pPr marL="914247" indent="0">
              <a:buNone/>
              <a:defRPr sz="1200"/>
            </a:lvl3pPr>
            <a:lvl4pPr marL="1371371" indent="0">
              <a:buNone/>
              <a:defRPr sz="933"/>
            </a:lvl4pPr>
            <a:lvl5pPr marL="1828495" indent="0">
              <a:buNone/>
              <a:defRPr sz="933"/>
            </a:lvl5pPr>
            <a:lvl6pPr marL="2285620" indent="0">
              <a:buNone/>
              <a:defRPr sz="933"/>
            </a:lvl6pPr>
            <a:lvl7pPr marL="2742742" indent="0">
              <a:buNone/>
              <a:defRPr sz="933"/>
            </a:lvl7pPr>
            <a:lvl8pPr marL="3199867" indent="0">
              <a:buNone/>
              <a:defRPr sz="933"/>
            </a:lvl8pPr>
            <a:lvl9pPr marL="3656991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44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37130" tIns="68566" rIns="137130" bIns="6856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37130" tIns="68566" rIns="137130" bIns="6856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37130" tIns="68566" rIns="137130" bIns="6856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37130" tIns="68566" rIns="137130" bIns="6856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46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781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2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5408F"/>
          </a:solidFill>
          <a:latin typeface="+mn-lt"/>
          <a:ea typeface="+mn-ea"/>
          <a:cs typeface="+mn-cs"/>
        </a:defRPr>
      </a:lvl1pPr>
      <a:lvl2pPr marL="685686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2809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5408F"/>
          </a:solidFill>
          <a:latin typeface="+mn-lt"/>
          <a:ea typeface="+mn-ea"/>
          <a:cs typeface="+mn-cs"/>
        </a:defRPr>
      </a:lvl3pPr>
      <a:lvl4pPr marL="1599933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rgbClr val="00B0F0"/>
          </a:solidFill>
          <a:latin typeface="+mn-lt"/>
          <a:ea typeface="+mn-ea"/>
          <a:cs typeface="+mn-cs"/>
        </a:defRPr>
      </a:lvl4pPr>
      <a:lvl5pPr marL="2057058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0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5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9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3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0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2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7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1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37130" tIns="68566" rIns="137130" bIns="6856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07" y="6427473"/>
            <a:ext cx="1354549" cy="25626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331884"/>
            <a:ext cx="12297103" cy="777766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089"/>
            <a:ext cx="10515600" cy="1325563"/>
          </a:xfrm>
          <a:prstGeom prst="rect">
            <a:avLst/>
          </a:prstGeom>
        </p:spPr>
        <p:txBody>
          <a:bodyPr vert="horz" lIns="137130" tIns="68566" rIns="137130" bIns="6856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89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hf hdr="0" ftr="0" dt="0"/>
  <p:txStyles>
    <p:titleStyle>
      <a:lvl1pPr algn="l" defTabSz="91424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562" indent="-228562" algn="l" defTabSz="9142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5408F"/>
          </a:solidFill>
          <a:latin typeface="+mn-lt"/>
          <a:ea typeface="+mn-ea"/>
          <a:cs typeface="+mn-cs"/>
        </a:defRPr>
      </a:lvl1pPr>
      <a:lvl2pPr marL="685686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2809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94792"/>
          </a:solidFill>
          <a:latin typeface="+mn-lt"/>
          <a:ea typeface="+mn-ea"/>
          <a:cs typeface="+mn-cs"/>
        </a:defRPr>
      </a:lvl3pPr>
      <a:lvl4pPr marL="1599933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rgbClr val="00B0F0"/>
          </a:solidFill>
          <a:latin typeface="+mn-lt"/>
          <a:ea typeface="+mn-ea"/>
          <a:cs typeface="+mn-cs"/>
        </a:defRPr>
      </a:lvl4pPr>
      <a:lvl5pPr marL="2057058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rgbClr val="194792"/>
          </a:solidFill>
          <a:latin typeface="+mn-lt"/>
          <a:ea typeface="+mn-ea"/>
          <a:cs typeface="+mn-cs"/>
        </a:defRPr>
      </a:lvl5pPr>
      <a:lvl6pPr marL="2514180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5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9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3" indent="-228562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0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2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7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1" algn="l" defTabSz="91424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49A6FD-0D68-409E-95D1-B5F6FA55C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1977365"/>
            <a:ext cx="11167353" cy="1524591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How Tax Authority Remediates Their Microsoft Word Documents to Ensure Compliance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DB7F312-0CC3-4E5E-9611-19EB47FCA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0094"/>
            <a:ext cx="9144000" cy="617706"/>
          </a:xfrm>
        </p:spPr>
        <p:txBody>
          <a:bodyPr>
            <a:normAutofit/>
          </a:bodyPr>
          <a:lstStyle/>
          <a:p>
            <a:r>
              <a:rPr lang="en-US" dirty="0"/>
              <a:t>December 17,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F9C1B-5E86-4136-ACD0-C18DD841D360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335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E69178-BCB9-429D-95F0-34938B5B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472"/>
            <a:ext cx="10515600" cy="710120"/>
          </a:xfrm>
        </p:spPr>
        <p:txBody>
          <a:bodyPr>
            <a:normAutofit fontScale="90000"/>
          </a:bodyPr>
          <a:lstStyle/>
          <a:p>
            <a:r>
              <a:rPr lang="en-US" dirty="0"/>
              <a:t>Word Document Remediation Challenges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75237-6B41-482C-81DE-0D5802E1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906" y="1823625"/>
            <a:ext cx="7315200" cy="4586903"/>
          </a:xfrm>
        </p:spPr>
        <p:txBody>
          <a:bodyPr>
            <a:normAutofit/>
          </a:bodyPr>
          <a:lstStyle/>
          <a:p>
            <a:pPr>
              <a:buClr>
                <a:srgbClr val="274496"/>
              </a:buClr>
            </a:pPr>
            <a:r>
              <a:rPr lang="en-US" sz="2400" dirty="0">
                <a:solidFill>
                  <a:srgbClr val="274496"/>
                </a:solidFill>
              </a:rPr>
              <a:t>Huge number of documents annually</a:t>
            </a:r>
          </a:p>
          <a:p>
            <a:pPr>
              <a:buClr>
                <a:srgbClr val="274496"/>
              </a:buClr>
            </a:pPr>
            <a:r>
              <a:rPr lang="en-US" sz="2400" dirty="0">
                <a:solidFill>
                  <a:srgbClr val="274496"/>
                </a:solidFill>
              </a:rPr>
              <a:t>Lack of knowledge at the authoring level</a:t>
            </a:r>
          </a:p>
          <a:p>
            <a:pPr>
              <a:buClr>
                <a:srgbClr val="274496"/>
              </a:buClr>
            </a:pPr>
            <a:r>
              <a:rPr lang="en-US" sz="2400" dirty="0">
                <a:solidFill>
                  <a:srgbClr val="274496"/>
                </a:solidFill>
              </a:rPr>
              <a:t>Complicated and Time Consuming</a:t>
            </a:r>
          </a:p>
          <a:p>
            <a:pPr>
              <a:buClr>
                <a:srgbClr val="274496"/>
              </a:buClr>
            </a:pPr>
            <a:r>
              <a:rPr lang="en-US" sz="2400" dirty="0">
                <a:solidFill>
                  <a:srgbClr val="274496"/>
                </a:solidFill>
              </a:rPr>
              <a:t>Who is responsible for document accessibility?</a:t>
            </a:r>
          </a:p>
          <a:p>
            <a:pPr>
              <a:buClr>
                <a:srgbClr val="274496"/>
              </a:buClr>
            </a:pPr>
            <a:r>
              <a:rPr lang="en-US" sz="2400" dirty="0">
                <a:solidFill>
                  <a:srgbClr val="274496"/>
                </a:solidFill>
              </a:rPr>
              <a:t>Planning, managing and enforcing internally</a:t>
            </a:r>
          </a:p>
          <a:p>
            <a:pPr>
              <a:buClr>
                <a:srgbClr val="274496"/>
              </a:buClr>
            </a:pPr>
            <a:r>
              <a:rPr lang="en-US" sz="2400" dirty="0">
                <a:solidFill>
                  <a:srgbClr val="274496"/>
                </a:solidFill>
              </a:rPr>
              <a:t>Website management becomes bottleneck</a:t>
            </a:r>
          </a:p>
          <a:p>
            <a:pPr>
              <a:buClr>
                <a:srgbClr val="274496"/>
              </a:buClr>
            </a:pPr>
            <a:r>
              <a:rPr lang="en-US" sz="2400" dirty="0">
                <a:solidFill>
                  <a:srgbClr val="274496"/>
                </a:solidFill>
              </a:rPr>
              <a:t>How to create an organizational standard?</a:t>
            </a:r>
          </a:p>
          <a:p>
            <a:pPr>
              <a:buClr>
                <a:srgbClr val="274496"/>
              </a:buClr>
            </a:pPr>
            <a:r>
              <a:rPr lang="en-US" sz="2400" dirty="0">
                <a:solidFill>
                  <a:srgbClr val="274496"/>
                </a:solidFill>
              </a:rPr>
              <a:t>Costly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8F3DB-2D17-4B3C-BC52-904B2F07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/>
              <a:t>Additional resource requirements / work cycles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55B2793-C89A-4E26-A721-9B0128792625}"/>
              </a:ext>
            </a:extLst>
          </p:cNvPr>
          <p:cNvSpPr/>
          <p:nvPr/>
        </p:nvSpPr>
        <p:spPr>
          <a:xfrm rot="1825984">
            <a:off x="9613660" y="1742976"/>
            <a:ext cx="2187615" cy="2013995"/>
          </a:xfrm>
          <a:prstGeom prst="flowChartConnector">
            <a:avLst/>
          </a:prstGeom>
          <a:solidFill>
            <a:srgbClr val="184993">
              <a:alpha val="60000"/>
            </a:srgbClr>
          </a:solidFill>
          <a:ln w="38100">
            <a:solidFill>
              <a:srgbClr val="184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sym typeface="Arial"/>
              </a:rPr>
              <a:t>Microsoft </a:t>
            </a:r>
          </a:p>
          <a:p>
            <a:pPr algn="ctr"/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sym typeface="Arial"/>
              </a:rPr>
              <a:t>Word </a:t>
            </a:r>
          </a:p>
          <a:p>
            <a:pPr algn="ctr"/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sym typeface="Arial"/>
              </a:rPr>
              <a:t>Proficiency</a:t>
            </a:r>
          </a:p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9080E5E-20A4-4C43-B0E3-E5C945AD4BAD}"/>
              </a:ext>
            </a:extLst>
          </p:cNvPr>
          <p:cNvSpPr/>
          <p:nvPr/>
        </p:nvSpPr>
        <p:spPr>
          <a:xfrm rot="20431523">
            <a:off x="9789210" y="3411558"/>
            <a:ext cx="2187615" cy="2013995"/>
          </a:xfrm>
          <a:prstGeom prst="flowChartConnector">
            <a:avLst/>
          </a:prstGeom>
          <a:solidFill>
            <a:srgbClr val="609515">
              <a:alpha val="60000"/>
            </a:srgbClr>
          </a:solidFill>
          <a:ln w="38100">
            <a:solidFill>
              <a:srgbClr val="609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sym typeface="Arial"/>
              </a:rPr>
              <a:t>Web </a:t>
            </a:r>
          </a:p>
          <a:p>
            <a:pPr algn="ctr"/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sym typeface="Arial"/>
              </a:rPr>
              <a:t>Accessibility Guidelines</a:t>
            </a:r>
          </a:p>
          <a:p>
            <a:pPr algn="ctr"/>
            <a:endParaRPr lang="en-US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E74507-78A6-4974-A181-648313E1DDFA}"/>
              </a:ext>
            </a:extLst>
          </p:cNvPr>
          <p:cNvSpPr/>
          <p:nvPr/>
        </p:nvSpPr>
        <p:spPr>
          <a:xfrm rot="1931478">
            <a:off x="8153400" y="2826174"/>
            <a:ext cx="2187615" cy="2013995"/>
          </a:xfrm>
          <a:prstGeom prst="flowChartConnector">
            <a:avLst/>
          </a:prstGeom>
          <a:solidFill>
            <a:srgbClr val="0095D0">
              <a:alpha val="60000"/>
            </a:srgbClr>
          </a:solidFill>
          <a:ln w="38100">
            <a:solidFill>
              <a:srgbClr val="009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sym typeface="Arial"/>
              </a:rPr>
              <a:t>Time </a:t>
            </a:r>
          </a:p>
          <a:p>
            <a:pPr algn="ctr"/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sym typeface="Arial"/>
              </a:rPr>
              <a:t>Allocation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2D12B3E-8644-4F0B-B197-A0F6A611973F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12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E65766-031D-4798-A3C9-54523336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lead Tax Authority to WeCo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DB58B-5570-4C3D-B9A1-C5EA201BB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274496"/>
              </a:buClr>
            </a:pPr>
            <a:r>
              <a:rPr lang="en-US" dirty="0"/>
              <a:t>Prior solutions</a:t>
            </a:r>
          </a:p>
          <a:p>
            <a:pPr lvl="1">
              <a:lnSpc>
                <a:spcPct val="150000"/>
              </a:lnSpc>
              <a:buClr>
                <a:srgbClr val="0095D1"/>
              </a:buClr>
            </a:pPr>
            <a:r>
              <a:rPr lang="en-US" dirty="0">
                <a:solidFill>
                  <a:srgbClr val="0095D1"/>
                </a:solidFill>
              </a:rPr>
              <a:t>Upgrade to Newer version of Microsoft Office with Accessibility features</a:t>
            </a:r>
          </a:p>
          <a:p>
            <a:pPr lvl="1">
              <a:lnSpc>
                <a:spcPct val="150000"/>
              </a:lnSpc>
              <a:buClr>
                <a:srgbClr val="0095D1"/>
              </a:buClr>
            </a:pPr>
            <a:r>
              <a:rPr lang="en-US" dirty="0">
                <a:solidFill>
                  <a:srgbClr val="0095D1"/>
                </a:solidFill>
              </a:rPr>
              <a:t>PDF Remediation solutions</a:t>
            </a:r>
          </a:p>
          <a:p>
            <a:pPr lvl="1">
              <a:lnSpc>
                <a:spcPct val="150000"/>
              </a:lnSpc>
              <a:buClr>
                <a:srgbClr val="0095D1"/>
              </a:buClr>
            </a:pPr>
            <a:r>
              <a:rPr lang="en-US" dirty="0">
                <a:solidFill>
                  <a:srgbClr val="0095D1"/>
                </a:solidFill>
              </a:rPr>
              <a:t>Acrobat PRO DC</a:t>
            </a:r>
          </a:p>
          <a:p>
            <a:pPr>
              <a:lnSpc>
                <a:spcPct val="150000"/>
              </a:lnSpc>
              <a:buClr>
                <a:srgbClr val="274496"/>
              </a:buClr>
            </a:pPr>
            <a:r>
              <a:rPr lang="en-US" dirty="0"/>
              <a:t>Remediating at the Word level</a:t>
            </a:r>
          </a:p>
          <a:p>
            <a:pPr marL="457124" lvl="1" indent="0">
              <a:buNone/>
            </a:pPr>
            <a:endParaRPr lang="en-US" dirty="0">
              <a:solidFill>
                <a:srgbClr val="0095D1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DF8C11B-7FC9-4103-BD01-1DA4CB81C5D5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109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625D2-F9A9-45E1-B4E9-5D5C385AD1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22" y="342147"/>
            <a:ext cx="5834226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dirty="0"/>
              <a:t>Why does WeCo Remediate at the Word level?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702BB6-D215-4B31-A216-A688325609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7282" y="2438523"/>
            <a:ext cx="5596189" cy="391782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Clr>
                <a:srgbClr val="274496"/>
              </a:buClr>
            </a:pPr>
            <a:r>
              <a:rPr lang="en-US" sz="3000" dirty="0">
                <a:solidFill>
                  <a:srgbClr val="184993"/>
                </a:solidFill>
              </a:rPr>
              <a:t>Document writers know their document structure, layout and context </a:t>
            </a:r>
          </a:p>
          <a:p>
            <a:pPr indent="-228600" defTabSz="914400">
              <a:buClr>
                <a:srgbClr val="274496"/>
              </a:buClr>
            </a:pPr>
            <a:r>
              <a:rPr lang="en-US" sz="3000" dirty="0">
                <a:solidFill>
                  <a:srgbClr val="184993"/>
                </a:solidFill>
              </a:rPr>
              <a:t>Easier to fix accessibility issues at the source file</a:t>
            </a:r>
          </a:p>
          <a:p>
            <a:pPr indent="-228600" defTabSz="914400">
              <a:buClr>
                <a:srgbClr val="274496"/>
              </a:buClr>
            </a:pPr>
            <a:r>
              <a:rPr lang="en-US" sz="3000" dirty="0">
                <a:solidFill>
                  <a:srgbClr val="184993"/>
                </a:solidFill>
              </a:rPr>
              <a:t>Inclusivity by design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6EA047-8826-46E2-964A-CB2F10EB1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413947"/>
            <a:ext cx="6176864" cy="1461497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5" name="Picture 4" descr="Close-up of question mark on a hardwood floor against a wall">
            <a:extLst>
              <a:ext uri="{FF2B5EF4-FFF2-40B4-BE49-F238E27FC236}">
                <a16:creationId xmlns:a16="http://schemas.microsoft.com/office/drawing/2014/main" id="{E50E6F8C-F182-438F-99B7-734E1D011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r="5365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B0F788B-2816-4FB6-9DD7-053BD0CD63B6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191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508C45-5382-42C9-8D63-C21AA82D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3" y="413947"/>
            <a:ext cx="7881936" cy="807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dirty="0"/>
              <a:t>Why </a:t>
            </a:r>
            <a:r>
              <a:rPr lang="en-US" dirty="0" err="1"/>
              <a:t>AccessibiltyNow</a:t>
            </a:r>
            <a:r>
              <a:rPr lang="en-US" dirty="0"/>
              <a:t>® WeCo?</a:t>
            </a:r>
          </a:p>
        </p:txBody>
      </p:sp>
      <p:pic>
        <p:nvPicPr>
          <p:cNvPr id="6" name="Picture 5" descr="Many question marks on black background">
            <a:extLst>
              <a:ext uri="{FF2B5EF4-FFF2-40B4-BE49-F238E27FC236}">
                <a16:creationId xmlns:a16="http://schemas.microsoft.com/office/drawing/2014/main" id="{11EDDF2F-FFDC-4E6B-A10D-E70DE3DEE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5" r="2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11B79C-DC2D-4293-9BA2-E37361D9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413948"/>
            <a:ext cx="12297745" cy="807819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DE293A-9D9E-4FAB-AF75-8F70ED21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10" y="1378858"/>
            <a:ext cx="6240654" cy="5295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Clr>
                <a:srgbClr val="274496"/>
              </a:buClr>
            </a:pPr>
            <a:r>
              <a:rPr lang="en-US" sz="3000" dirty="0">
                <a:solidFill>
                  <a:srgbClr val="184993"/>
                </a:solidFill>
              </a:rPr>
              <a:t>Word plug-in</a:t>
            </a:r>
          </a:p>
          <a:p>
            <a:pPr indent="-228600" defTabSz="914400">
              <a:buClr>
                <a:srgbClr val="274496"/>
              </a:buClr>
            </a:pPr>
            <a:r>
              <a:rPr lang="en-US" sz="3000" dirty="0">
                <a:solidFill>
                  <a:srgbClr val="184993"/>
                </a:solidFill>
              </a:rPr>
              <a:t>Walk Through Tagging Process</a:t>
            </a:r>
          </a:p>
          <a:p>
            <a:pPr indent="-228600" defTabSz="914400">
              <a:buClr>
                <a:srgbClr val="274496"/>
              </a:buClr>
            </a:pPr>
            <a:r>
              <a:rPr lang="en-US" sz="3000" dirty="0">
                <a:solidFill>
                  <a:srgbClr val="184993"/>
                </a:solidFill>
              </a:rPr>
              <a:t>Organizational Document Accessibility Policy  Enforcement - Regardless of user's skills.</a:t>
            </a:r>
          </a:p>
          <a:p>
            <a:pPr indent="-228600" defTabSz="914400">
              <a:buClr>
                <a:srgbClr val="274496"/>
              </a:buClr>
            </a:pPr>
            <a:r>
              <a:rPr lang="en-US" sz="3000" dirty="0">
                <a:solidFill>
                  <a:srgbClr val="184993"/>
                </a:solidFill>
              </a:rPr>
              <a:t>Ability to Use &amp; Publish documents immediately after creation.</a:t>
            </a:r>
          </a:p>
          <a:p>
            <a:pPr indent="-228600" defTabSz="914400">
              <a:buClr>
                <a:srgbClr val="274496"/>
              </a:buClr>
            </a:pPr>
            <a:r>
              <a:rPr lang="en-US" sz="3000" dirty="0">
                <a:solidFill>
                  <a:srgbClr val="184993"/>
                </a:solidFill>
              </a:rPr>
              <a:t>Quick to implement</a:t>
            </a:r>
          </a:p>
          <a:p>
            <a:pPr indent="-228600" defTabSz="914400">
              <a:buClr>
                <a:srgbClr val="274496"/>
              </a:buClr>
            </a:pPr>
            <a:r>
              <a:rPr lang="en-US" sz="3000" dirty="0">
                <a:solidFill>
                  <a:srgbClr val="184993"/>
                </a:solidFill>
              </a:rPr>
              <a:t>Inclusivity by design</a:t>
            </a:r>
          </a:p>
          <a:p>
            <a:pPr indent="-228600" defTabSz="914400"/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19A6BDA-4DD9-4BA8-81C5-7BA5744F9FF7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689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B7A0A1D6-82E9-4043-86B9-D1FA62D9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5512" y="744443"/>
            <a:ext cx="3918858" cy="10653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06D9D-4E70-4F3B-AD29-3094F208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4C965-AA86-4304-8D1F-57B13726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5856" y="6443610"/>
            <a:ext cx="2743200" cy="365125"/>
          </a:xfrm>
        </p:spPr>
        <p:txBody>
          <a:bodyPr/>
          <a:lstStyle/>
          <a:p>
            <a:fld id="{C9F2E319-0919-499D-AD1F-7963255D1003}" type="slidenum">
              <a:rPr lang="id-ID" smtClean="0"/>
              <a:pPr/>
              <a:t>14</a:t>
            </a:fld>
            <a:endParaRPr lang="id-ID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F79DF2-48F9-4B38-8C57-753679773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57971" y="936206"/>
            <a:ext cx="6533761" cy="5787077"/>
            <a:chOff x="5346440" y="934399"/>
            <a:chExt cx="6533761" cy="5787077"/>
          </a:xfrm>
        </p:grpSpPr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9EEB1E89-DF8B-424E-BE55-39C868CB03C6}"/>
                </a:ext>
              </a:extLst>
            </p:cNvPr>
            <p:cNvSpPr/>
            <p:nvPr/>
          </p:nvSpPr>
          <p:spPr>
            <a:xfrm>
              <a:off x="5346440" y="934399"/>
              <a:ext cx="6533761" cy="5787077"/>
            </a:xfrm>
            <a:prstGeom prst="pie">
              <a:avLst>
                <a:gd name="adj1" fmla="val 0"/>
                <a:gd name="adj2" fmla="val 5412086"/>
              </a:avLst>
            </a:prstGeom>
            <a:solidFill>
              <a:srgbClr val="1849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FC7E99-572F-4882-9F94-68643B3E954A}"/>
                </a:ext>
              </a:extLst>
            </p:cNvPr>
            <p:cNvSpPr txBox="1"/>
            <p:nvPr/>
          </p:nvSpPr>
          <p:spPr>
            <a:xfrm>
              <a:off x="8944898" y="4419713"/>
              <a:ext cx="2562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Provides Standardization for  Visualization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2E2A01-1338-400D-95F3-B4989A9B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4714" y="952089"/>
            <a:ext cx="6533761" cy="5771194"/>
            <a:chOff x="5067300" y="950283"/>
            <a:chExt cx="6533761" cy="5771194"/>
          </a:xfrm>
        </p:grpSpPr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8326109D-458C-43B9-9FBD-CFBA97702DC6}"/>
                </a:ext>
              </a:extLst>
            </p:cNvPr>
            <p:cNvSpPr/>
            <p:nvPr/>
          </p:nvSpPr>
          <p:spPr>
            <a:xfrm rot="5400000">
              <a:off x="5448584" y="568999"/>
              <a:ext cx="5771194" cy="6533761"/>
            </a:xfrm>
            <a:prstGeom prst="pie">
              <a:avLst>
                <a:gd name="adj1" fmla="val 21589105"/>
                <a:gd name="adj2" fmla="val 5401000"/>
              </a:avLst>
            </a:prstGeom>
            <a:solidFill>
              <a:srgbClr val="0095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A750E7-DBF1-4522-AC49-4B2633EB2AD2}"/>
                </a:ext>
              </a:extLst>
            </p:cNvPr>
            <p:cNvSpPr txBox="1"/>
            <p:nvPr/>
          </p:nvSpPr>
          <p:spPr>
            <a:xfrm>
              <a:off x="5685771" y="4419714"/>
              <a:ext cx="25620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Resolved</a:t>
              </a:r>
              <a:r>
                <a:rPr lang="en-US" sz="1800" dirty="0">
                  <a:solidFill>
                    <a:schemeClr val="bg1"/>
                  </a:solidFill>
                </a:rPr>
                <a:t> problems with which people were struggling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81F6FF-6899-4457-A9D5-DEEDC5973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4713" y="836858"/>
            <a:ext cx="6533761" cy="5787077"/>
            <a:chOff x="5048637" y="807213"/>
            <a:chExt cx="6533761" cy="5787077"/>
          </a:xfrm>
        </p:grpSpPr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4F856202-B9CB-4695-9ED9-9433361C778F}"/>
                </a:ext>
              </a:extLst>
            </p:cNvPr>
            <p:cNvSpPr/>
            <p:nvPr/>
          </p:nvSpPr>
          <p:spPr>
            <a:xfrm rot="10800000">
              <a:off x="5048637" y="807213"/>
              <a:ext cx="6533761" cy="5787077"/>
            </a:xfrm>
            <a:prstGeom prst="pie">
              <a:avLst>
                <a:gd name="adj1" fmla="val 0"/>
                <a:gd name="adj2" fmla="val 5412086"/>
              </a:avLst>
            </a:prstGeom>
            <a:solidFill>
              <a:srgbClr val="1849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AD2456-5A65-4DBD-A128-859C9FD11E7C}"/>
                </a:ext>
              </a:extLst>
            </p:cNvPr>
            <p:cNvSpPr txBox="1"/>
            <p:nvPr/>
          </p:nvSpPr>
          <p:spPr>
            <a:xfrm>
              <a:off x="5636843" y="2199228"/>
              <a:ext cx="24337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Same </a:t>
              </a:r>
              <a:r>
                <a:rPr lang="en-US" dirty="0">
                  <a:solidFill>
                    <a:schemeClr val="bg1"/>
                  </a:solidFill>
                </a:rPr>
                <a:t>Platform</a:t>
              </a:r>
              <a:r>
                <a:rPr lang="en-US" sz="1800" dirty="0">
                  <a:solidFill>
                    <a:schemeClr val="bg1"/>
                  </a:solidFill>
                </a:rPr>
                <a:t> Microsoft </a:t>
              </a:r>
              <a:r>
                <a:rPr lang="en-US" dirty="0">
                  <a:solidFill>
                    <a:schemeClr val="bg1"/>
                  </a:solidFill>
                </a:rPr>
                <a:t>Word</a:t>
              </a:r>
              <a:endParaRPr lang="en-US" sz="1800" dirty="0"/>
            </a:p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EECBF7-25B7-465B-B684-DC9CE63F0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57969" y="847975"/>
            <a:ext cx="6533761" cy="5771194"/>
            <a:chOff x="5159818" y="845175"/>
            <a:chExt cx="6533761" cy="5771194"/>
          </a:xfrm>
        </p:grpSpPr>
        <p:sp>
          <p:nvSpPr>
            <p:cNvPr id="18" name="Partial Circle 17">
              <a:extLst>
                <a:ext uri="{FF2B5EF4-FFF2-40B4-BE49-F238E27FC236}">
                  <a16:creationId xmlns:a16="http://schemas.microsoft.com/office/drawing/2014/main" id="{F97CAF67-03AB-481D-A9F0-EE55E2B4BD32}"/>
                </a:ext>
              </a:extLst>
            </p:cNvPr>
            <p:cNvSpPr/>
            <p:nvPr/>
          </p:nvSpPr>
          <p:spPr>
            <a:xfrm rot="16200000">
              <a:off x="5541102" y="463891"/>
              <a:ext cx="5771194" cy="6533761"/>
            </a:xfrm>
            <a:prstGeom prst="pie">
              <a:avLst>
                <a:gd name="adj1" fmla="val 120"/>
                <a:gd name="adj2" fmla="val 5401000"/>
              </a:avLst>
            </a:prstGeom>
            <a:solidFill>
              <a:srgbClr val="0095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B4D591-1C85-461F-9905-B66B7E4D2A94}"/>
                </a:ext>
              </a:extLst>
            </p:cNvPr>
            <p:cNvSpPr txBox="1"/>
            <p:nvPr/>
          </p:nvSpPr>
          <p:spPr>
            <a:xfrm>
              <a:off x="8669285" y="2226073"/>
              <a:ext cx="2433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solidFill>
                    <a:schemeClr val="bg1"/>
                  </a:solidFill>
                </a:rPr>
                <a:t>Easy to understand and easy to use</a:t>
              </a:r>
            </a:p>
          </p:txBody>
        </p:sp>
      </p:grp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F0B15E5-D09E-4284-8B8E-C4B2368B58F6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01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B7A0A1D6-82E9-4043-86B9-D1FA62D9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5512" y="744443"/>
            <a:ext cx="3918858" cy="10653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06D9D-4E70-4F3B-AD29-3094F208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Benefits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4C965-AA86-4304-8D1F-57B13726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5856" y="6443610"/>
            <a:ext cx="2743200" cy="365125"/>
          </a:xfrm>
        </p:spPr>
        <p:txBody>
          <a:bodyPr/>
          <a:lstStyle/>
          <a:p>
            <a:fld id="{C9F2E319-0919-499D-AD1F-7963255D1003}" type="slidenum">
              <a:rPr lang="id-ID" smtClean="0"/>
              <a:pPr/>
              <a:t>15</a:t>
            </a:fld>
            <a:endParaRPr lang="id-ID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F79DF2-48F9-4B38-8C57-753679773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57971" y="936206"/>
            <a:ext cx="6533761" cy="5787077"/>
            <a:chOff x="5346440" y="934399"/>
            <a:chExt cx="6533761" cy="5787077"/>
          </a:xfrm>
        </p:grpSpPr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9EEB1E89-DF8B-424E-BE55-39C868CB03C6}"/>
                </a:ext>
              </a:extLst>
            </p:cNvPr>
            <p:cNvSpPr/>
            <p:nvPr/>
          </p:nvSpPr>
          <p:spPr>
            <a:xfrm>
              <a:off x="5346440" y="934399"/>
              <a:ext cx="6533761" cy="5787077"/>
            </a:xfrm>
            <a:prstGeom prst="pie">
              <a:avLst>
                <a:gd name="adj1" fmla="val 0"/>
                <a:gd name="adj2" fmla="val 5412086"/>
              </a:avLst>
            </a:prstGeom>
            <a:solidFill>
              <a:srgbClr val="1849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FC7E99-572F-4882-9F94-68643B3E954A}"/>
                </a:ext>
              </a:extLst>
            </p:cNvPr>
            <p:cNvSpPr txBox="1"/>
            <p:nvPr/>
          </p:nvSpPr>
          <p:spPr>
            <a:xfrm>
              <a:off x="8791745" y="4561749"/>
              <a:ext cx="2562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Plug and Play – simple and intuitive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2E2A01-1338-400D-95F3-B4989A9BE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4713" y="952089"/>
            <a:ext cx="6533761" cy="5771194"/>
            <a:chOff x="5067300" y="950283"/>
            <a:chExt cx="6533761" cy="5771194"/>
          </a:xfrm>
        </p:grpSpPr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8326109D-458C-43B9-9FBD-CFBA97702DC6}"/>
                </a:ext>
              </a:extLst>
            </p:cNvPr>
            <p:cNvSpPr/>
            <p:nvPr/>
          </p:nvSpPr>
          <p:spPr>
            <a:xfrm rot="5400000">
              <a:off x="5448584" y="568999"/>
              <a:ext cx="5771194" cy="6533761"/>
            </a:xfrm>
            <a:prstGeom prst="pie">
              <a:avLst>
                <a:gd name="adj1" fmla="val 21589105"/>
                <a:gd name="adj2" fmla="val 5401000"/>
              </a:avLst>
            </a:prstGeom>
            <a:solidFill>
              <a:srgbClr val="0095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A750E7-DBF1-4522-AC49-4B2633EB2AD2}"/>
                </a:ext>
              </a:extLst>
            </p:cNvPr>
            <p:cNvSpPr txBox="1"/>
            <p:nvPr/>
          </p:nvSpPr>
          <p:spPr>
            <a:xfrm>
              <a:off x="5871938" y="4544248"/>
              <a:ext cx="2562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Additional Word Functionality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81F6FF-6899-4457-A9D5-DEEDC5973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4713" y="836858"/>
            <a:ext cx="6533761" cy="5787077"/>
            <a:chOff x="5048637" y="807213"/>
            <a:chExt cx="6533761" cy="5787077"/>
          </a:xfrm>
        </p:grpSpPr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4F856202-B9CB-4695-9ED9-9433361C778F}"/>
                </a:ext>
              </a:extLst>
            </p:cNvPr>
            <p:cNvSpPr/>
            <p:nvPr/>
          </p:nvSpPr>
          <p:spPr>
            <a:xfrm rot="10800000">
              <a:off x="5048637" y="807213"/>
              <a:ext cx="6533761" cy="5787077"/>
            </a:xfrm>
            <a:prstGeom prst="pie">
              <a:avLst>
                <a:gd name="adj1" fmla="val 0"/>
                <a:gd name="adj2" fmla="val 5412086"/>
              </a:avLst>
            </a:prstGeom>
            <a:solidFill>
              <a:srgbClr val="1849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AD2456-5A65-4DBD-A128-859C9FD11E7C}"/>
                </a:ext>
              </a:extLst>
            </p:cNvPr>
            <p:cNvSpPr txBox="1"/>
            <p:nvPr/>
          </p:nvSpPr>
          <p:spPr>
            <a:xfrm>
              <a:off x="5655505" y="2383031"/>
              <a:ext cx="2433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Saves time and Money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EECBF7-25B7-465B-B684-DC9CE63F0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57969" y="847975"/>
            <a:ext cx="6533761" cy="5771194"/>
            <a:chOff x="5159818" y="845175"/>
            <a:chExt cx="6533761" cy="5771194"/>
          </a:xfrm>
        </p:grpSpPr>
        <p:sp>
          <p:nvSpPr>
            <p:cNvPr id="18" name="Partial Circle 17">
              <a:extLst>
                <a:ext uri="{FF2B5EF4-FFF2-40B4-BE49-F238E27FC236}">
                  <a16:creationId xmlns:a16="http://schemas.microsoft.com/office/drawing/2014/main" id="{F97CAF67-03AB-481D-A9F0-EE55E2B4BD32}"/>
                </a:ext>
              </a:extLst>
            </p:cNvPr>
            <p:cNvSpPr/>
            <p:nvPr/>
          </p:nvSpPr>
          <p:spPr>
            <a:xfrm rot="16200000">
              <a:off x="5541102" y="463891"/>
              <a:ext cx="5771194" cy="6533761"/>
            </a:xfrm>
            <a:prstGeom prst="pie">
              <a:avLst>
                <a:gd name="adj1" fmla="val 120"/>
                <a:gd name="adj2" fmla="val 5401000"/>
              </a:avLst>
            </a:prstGeom>
            <a:solidFill>
              <a:srgbClr val="0095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B4D591-1C85-461F-9905-B66B7E4D2A94}"/>
                </a:ext>
              </a:extLst>
            </p:cNvPr>
            <p:cNvSpPr txBox="1"/>
            <p:nvPr/>
          </p:nvSpPr>
          <p:spPr>
            <a:xfrm>
              <a:off x="8669285" y="2414229"/>
              <a:ext cx="2433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solidFill>
                    <a:schemeClr val="bg1"/>
                  </a:solidFill>
                </a:rPr>
                <a:t>Step by Step Wizard</a:t>
              </a:r>
            </a:p>
          </p:txBody>
        </p:sp>
      </p:grp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FD358D5C-1341-4D21-A6A6-5835593F717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81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019330-913D-4FA3-96E3-6D465245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Easy Tool Bar</a:t>
            </a:r>
          </a:p>
        </p:txBody>
      </p:sp>
      <p:pic>
        <p:nvPicPr>
          <p:cNvPr id="8" name="מציין מיקום תוכן 7" descr="WeCo Toolbar on a Word Document">
            <a:extLst>
              <a:ext uri="{FF2B5EF4-FFF2-40B4-BE49-F238E27FC236}">
                <a16:creationId xmlns:a16="http://schemas.microsoft.com/office/drawing/2014/main" id="{A1BABE27-A8FF-4DA6-8A2E-95824524F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5444" y="1509713"/>
            <a:ext cx="8521112" cy="458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A86993A-D260-48F8-91AD-2E0D99053B92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993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84A76-81EE-4AF6-8A7B-4D7158DD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472"/>
            <a:ext cx="10515600" cy="803314"/>
          </a:xfrm>
        </p:spPr>
        <p:txBody>
          <a:bodyPr/>
          <a:lstStyle/>
          <a:p>
            <a:r>
              <a:rPr lang="en-US" dirty="0"/>
              <a:t>WeCo Word Accessibility – Step by step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2F6D9-60CD-4CD8-828D-E7077A798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9074" y="2647951"/>
            <a:ext cx="11687239" cy="1802882"/>
            <a:chOff x="177006" y="2751569"/>
            <a:chExt cx="11729308" cy="1699263"/>
          </a:xfrm>
        </p:grpSpPr>
        <p:grpSp>
          <p:nvGrpSpPr>
            <p:cNvPr id="2" name="Settings" descr="Settings">
              <a:extLst>
                <a:ext uri="{FF2B5EF4-FFF2-40B4-BE49-F238E27FC236}">
                  <a16:creationId xmlns:a16="http://schemas.microsoft.com/office/drawing/2014/main" id="{D9BA55ED-54FC-4513-86F0-D6BEA82C508A}"/>
                </a:ext>
              </a:extLst>
            </p:cNvPr>
            <p:cNvGrpSpPr/>
            <p:nvPr/>
          </p:nvGrpSpPr>
          <p:grpSpPr>
            <a:xfrm>
              <a:off x="177006" y="2751569"/>
              <a:ext cx="2114269" cy="1699263"/>
              <a:chOff x="177006" y="2751569"/>
              <a:chExt cx="2114269" cy="1699263"/>
            </a:xfrm>
          </p:grpSpPr>
          <p:sp>
            <p:nvSpPr>
              <p:cNvPr id="20" name="צורה חופשית: צורה 19">
                <a:extLst>
                  <a:ext uri="{FF2B5EF4-FFF2-40B4-BE49-F238E27FC236}">
                    <a16:creationId xmlns:a16="http://schemas.microsoft.com/office/drawing/2014/main" id="{67DE7D6F-CD96-42D8-8622-796864BD0A2F}"/>
                  </a:ext>
                </a:extLst>
              </p:cNvPr>
              <p:cNvSpPr/>
              <p:nvPr/>
            </p:nvSpPr>
            <p:spPr>
              <a:xfrm>
                <a:off x="406469" y="3023808"/>
                <a:ext cx="1707946" cy="684000"/>
              </a:xfrm>
              <a:custGeom>
                <a:avLst/>
                <a:gdLst>
                  <a:gd name="connsiteX0" fmla="*/ 0 w 2066279"/>
                  <a:gd name="connsiteY0" fmla="*/ 120115 h 720546"/>
                  <a:gd name="connsiteX1" fmla="*/ 120115 w 2066279"/>
                  <a:gd name="connsiteY1" fmla="*/ 0 h 720546"/>
                  <a:gd name="connsiteX2" fmla="*/ 1946164 w 2066279"/>
                  <a:gd name="connsiteY2" fmla="*/ 0 h 720546"/>
                  <a:gd name="connsiteX3" fmla="*/ 2066279 w 2066279"/>
                  <a:gd name="connsiteY3" fmla="*/ 120115 h 720546"/>
                  <a:gd name="connsiteX4" fmla="*/ 2066279 w 2066279"/>
                  <a:gd name="connsiteY4" fmla="*/ 600431 h 720546"/>
                  <a:gd name="connsiteX5" fmla="*/ 1946164 w 2066279"/>
                  <a:gd name="connsiteY5" fmla="*/ 720546 h 720546"/>
                  <a:gd name="connsiteX6" fmla="*/ 120115 w 2066279"/>
                  <a:gd name="connsiteY6" fmla="*/ 720546 h 720546"/>
                  <a:gd name="connsiteX7" fmla="*/ 0 w 2066279"/>
                  <a:gd name="connsiteY7" fmla="*/ 600431 h 720546"/>
                  <a:gd name="connsiteX8" fmla="*/ 0 w 2066279"/>
                  <a:gd name="connsiteY8" fmla="*/ 120115 h 72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279" h="720546">
                    <a:moveTo>
                      <a:pt x="0" y="120115"/>
                    </a:moveTo>
                    <a:cubicBezTo>
                      <a:pt x="0" y="53777"/>
                      <a:pt x="53777" y="0"/>
                      <a:pt x="120115" y="0"/>
                    </a:cubicBezTo>
                    <a:lnTo>
                      <a:pt x="1946164" y="0"/>
                    </a:lnTo>
                    <a:cubicBezTo>
                      <a:pt x="2012502" y="0"/>
                      <a:pt x="2066279" y="53777"/>
                      <a:pt x="2066279" y="120115"/>
                    </a:cubicBezTo>
                    <a:lnTo>
                      <a:pt x="2066279" y="600431"/>
                    </a:lnTo>
                    <a:cubicBezTo>
                      <a:pt x="2066279" y="666769"/>
                      <a:pt x="2012502" y="720546"/>
                      <a:pt x="1946164" y="720546"/>
                    </a:cubicBezTo>
                    <a:lnTo>
                      <a:pt x="120115" y="720546"/>
                    </a:lnTo>
                    <a:cubicBezTo>
                      <a:pt x="53777" y="720546"/>
                      <a:pt x="0" y="666769"/>
                      <a:pt x="0" y="600431"/>
                    </a:cubicBezTo>
                    <a:lnTo>
                      <a:pt x="0" y="120115"/>
                    </a:lnTo>
                    <a:close/>
                  </a:path>
                </a:pathLst>
              </a:custGeom>
              <a:solidFill>
                <a:srgbClr val="0095D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8050" tIns="138050" rIns="138050" bIns="138050" numCol="1" spcCol="1270" anchor="ctr" anchorCtr="0">
                <a:noAutofit/>
              </a:bodyPr>
              <a:lstStyle/>
              <a:p>
                <a:pPr marL="0" lvl="0" indent="0" algn="ctr" defTabSz="1200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700" b="1" kern="1200" dirty="0">
                    <a:latin typeface="Bahnschrift Condensed" panose="020B0502040204020203" pitchFamily="34" charset="0"/>
                  </a:rPr>
                  <a:t>Settings</a:t>
                </a:r>
                <a:endParaRPr lang="he-IL" sz="2700" kern="1200" dirty="0"/>
              </a:p>
            </p:txBody>
          </p:sp>
          <p:sp>
            <p:nvSpPr>
              <p:cNvPr id="22" name="צורה חופשית: צורה 21">
                <a:extLst>
                  <a:ext uri="{FF2B5EF4-FFF2-40B4-BE49-F238E27FC236}">
                    <a16:creationId xmlns:a16="http://schemas.microsoft.com/office/drawing/2014/main" id="{E0F74AC7-F0A2-44C1-A48B-926A13E785C7}"/>
                  </a:ext>
                </a:extLst>
              </p:cNvPr>
              <p:cNvSpPr/>
              <p:nvPr/>
            </p:nvSpPr>
            <p:spPr>
              <a:xfrm>
                <a:off x="539225" y="3735190"/>
                <a:ext cx="1752050" cy="715642"/>
              </a:xfrm>
              <a:custGeom>
                <a:avLst/>
                <a:gdLst>
                  <a:gd name="connsiteX0" fmla="*/ 0 w 3017833"/>
                  <a:gd name="connsiteY0" fmla="*/ 0 h 715642"/>
                  <a:gd name="connsiteX1" fmla="*/ 3017833 w 3017833"/>
                  <a:gd name="connsiteY1" fmla="*/ 0 h 715642"/>
                  <a:gd name="connsiteX2" fmla="*/ 3017833 w 3017833"/>
                  <a:gd name="connsiteY2" fmla="*/ 715642 h 715642"/>
                  <a:gd name="connsiteX3" fmla="*/ 0 w 3017833"/>
                  <a:gd name="connsiteY3" fmla="*/ 715642 h 715642"/>
                  <a:gd name="connsiteX4" fmla="*/ 0 w 3017833"/>
                  <a:gd name="connsiteY4" fmla="*/ 0 h 71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7833" h="715642">
                    <a:moveTo>
                      <a:pt x="0" y="0"/>
                    </a:moveTo>
                    <a:lnTo>
                      <a:pt x="3017833" y="0"/>
                    </a:lnTo>
                    <a:lnTo>
                      <a:pt x="3017833" y="715642"/>
                    </a:lnTo>
                    <a:lnTo>
                      <a:pt x="0" y="71564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285750" lvl="1" indent="-28575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ü"/>
                </a:pPr>
                <a:r>
                  <a:rPr lang="en-US" sz="1400" kern="1200" dirty="0">
                    <a:solidFill>
                      <a:srgbClr val="245199"/>
                    </a:solidFill>
                    <a:latin typeface="Bahnschrift Condensed" panose="020B0502040204020203" pitchFamily="34" charset="0"/>
                  </a:rPr>
                  <a:t>Metadata</a:t>
                </a:r>
                <a:endParaRPr lang="he-IL" sz="1400" kern="1200" dirty="0">
                  <a:solidFill>
                    <a:srgbClr val="245199"/>
                  </a:solidFill>
                </a:endParaRPr>
              </a:p>
              <a:p>
                <a:pPr marL="285750" lvl="1" indent="-28575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ü"/>
                </a:pPr>
                <a:r>
                  <a:rPr lang="en-US" sz="1400" kern="1200" dirty="0">
                    <a:solidFill>
                      <a:srgbClr val="245199"/>
                    </a:solidFill>
                    <a:latin typeface="Bahnschrift Condensed" panose="020B0502040204020203" pitchFamily="34" charset="0"/>
                  </a:rPr>
                  <a:t>Visual Appearance</a:t>
                </a:r>
                <a:endParaRPr lang="he-IL" sz="1400" kern="1200" dirty="0">
                  <a:solidFill>
                    <a:srgbClr val="245199"/>
                  </a:solidFill>
                </a:endParaRPr>
              </a:p>
            </p:txBody>
          </p:sp>
          <p:sp>
            <p:nvSpPr>
              <p:cNvPr id="43" name="Freeform: Shape 6">
                <a:extLst>
                  <a:ext uri="{FF2B5EF4-FFF2-40B4-BE49-F238E27FC236}">
                    <a16:creationId xmlns:a16="http://schemas.microsoft.com/office/drawing/2014/main" id="{6BCCB07E-9BE2-4A7D-8861-256FDF157E07}"/>
                  </a:ext>
                </a:extLst>
              </p:cNvPr>
              <p:cNvSpPr/>
              <p:nvPr/>
            </p:nvSpPr>
            <p:spPr>
              <a:xfrm>
                <a:off x="177006" y="2751569"/>
                <a:ext cx="458926" cy="444715"/>
              </a:xfrm>
              <a:custGeom>
                <a:avLst/>
                <a:gdLst>
                  <a:gd name="connsiteX0" fmla="*/ 0 w 1076458"/>
                  <a:gd name="connsiteY0" fmla="*/ 538229 h 1076458"/>
                  <a:gd name="connsiteX1" fmla="*/ 538229 w 1076458"/>
                  <a:gd name="connsiteY1" fmla="*/ 0 h 1076458"/>
                  <a:gd name="connsiteX2" fmla="*/ 1076458 w 1076458"/>
                  <a:gd name="connsiteY2" fmla="*/ 538229 h 1076458"/>
                  <a:gd name="connsiteX3" fmla="*/ 538229 w 1076458"/>
                  <a:gd name="connsiteY3" fmla="*/ 1076458 h 1076458"/>
                  <a:gd name="connsiteX4" fmla="*/ 0 w 1076458"/>
                  <a:gd name="connsiteY4" fmla="*/ 538229 h 107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458" h="1076458">
                    <a:moveTo>
                      <a:pt x="0" y="538229"/>
                    </a:moveTo>
                    <a:cubicBezTo>
                      <a:pt x="0" y="240973"/>
                      <a:pt x="240973" y="0"/>
                      <a:pt x="538229" y="0"/>
                    </a:cubicBezTo>
                    <a:cubicBezTo>
                      <a:pt x="835485" y="0"/>
                      <a:pt x="1076458" y="240973"/>
                      <a:pt x="1076458" y="538229"/>
                    </a:cubicBezTo>
                    <a:cubicBezTo>
                      <a:pt x="1076458" y="835485"/>
                      <a:pt x="835485" y="1076458"/>
                      <a:pt x="538229" y="1076458"/>
                    </a:cubicBezTo>
                    <a:cubicBezTo>
                      <a:pt x="240973" y="1076458"/>
                      <a:pt x="0" y="835485"/>
                      <a:pt x="0" y="538229"/>
                    </a:cubicBezTo>
                    <a:close/>
                  </a:path>
                </a:pathLst>
              </a:custGeom>
              <a:solidFill>
                <a:srgbClr val="18499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7169" tIns="167169" rIns="167169" bIns="167169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b="1" kern="1200" dirty="0">
                    <a:latin typeface="Bahnschrift Condensed" panose="020B0502040204020203" pitchFamily="34" charset="0"/>
                  </a:rPr>
                  <a:t>1</a:t>
                </a:r>
              </a:p>
            </p:txBody>
          </p:sp>
        </p:grpSp>
        <p:grpSp>
          <p:nvGrpSpPr>
            <p:cNvPr id="4" name="Headings" descr="Headings">
              <a:extLst>
                <a:ext uri="{FF2B5EF4-FFF2-40B4-BE49-F238E27FC236}">
                  <a16:creationId xmlns:a16="http://schemas.microsoft.com/office/drawing/2014/main" id="{B3625E42-0A42-4BD9-B870-682EC487C971}"/>
                </a:ext>
              </a:extLst>
            </p:cNvPr>
            <p:cNvGrpSpPr/>
            <p:nvPr/>
          </p:nvGrpSpPr>
          <p:grpSpPr>
            <a:xfrm>
              <a:off x="2224955" y="2751569"/>
              <a:ext cx="2215096" cy="1699263"/>
              <a:chOff x="2224955" y="2751569"/>
              <a:chExt cx="2215096" cy="1699263"/>
            </a:xfrm>
          </p:grpSpPr>
          <p:sp>
            <p:nvSpPr>
              <p:cNvPr id="26" name="צורה חופשית: צורה 25">
                <a:extLst>
                  <a:ext uri="{FF2B5EF4-FFF2-40B4-BE49-F238E27FC236}">
                    <a16:creationId xmlns:a16="http://schemas.microsoft.com/office/drawing/2014/main" id="{7B3DCB53-2573-4027-82A8-9345BC35CF67}"/>
                  </a:ext>
                </a:extLst>
              </p:cNvPr>
              <p:cNvSpPr/>
              <p:nvPr/>
            </p:nvSpPr>
            <p:spPr>
              <a:xfrm>
                <a:off x="2656707" y="3023808"/>
                <a:ext cx="1783344" cy="684000"/>
              </a:xfrm>
              <a:custGeom>
                <a:avLst/>
                <a:gdLst>
                  <a:gd name="connsiteX0" fmla="*/ 0 w 1783344"/>
                  <a:gd name="connsiteY0" fmla="*/ 108077 h 648331"/>
                  <a:gd name="connsiteX1" fmla="*/ 108077 w 1783344"/>
                  <a:gd name="connsiteY1" fmla="*/ 0 h 648331"/>
                  <a:gd name="connsiteX2" fmla="*/ 1675267 w 1783344"/>
                  <a:gd name="connsiteY2" fmla="*/ 0 h 648331"/>
                  <a:gd name="connsiteX3" fmla="*/ 1783344 w 1783344"/>
                  <a:gd name="connsiteY3" fmla="*/ 108077 h 648331"/>
                  <a:gd name="connsiteX4" fmla="*/ 1783344 w 1783344"/>
                  <a:gd name="connsiteY4" fmla="*/ 540254 h 648331"/>
                  <a:gd name="connsiteX5" fmla="*/ 1675267 w 1783344"/>
                  <a:gd name="connsiteY5" fmla="*/ 648331 h 648331"/>
                  <a:gd name="connsiteX6" fmla="*/ 108077 w 1783344"/>
                  <a:gd name="connsiteY6" fmla="*/ 648331 h 648331"/>
                  <a:gd name="connsiteX7" fmla="*/ 0 w 1783344"/>
                  <a:gd name="connsiteY7" fmla="*/ 540254 h 648331"/>
                  <a:gd name="connsiteX8" fmla="*/ 0 w 1783344"/>
                  <a:gd name="connsiteY8" fmla="*/ 108077 h 64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344" h="648331">
                    <a:moveTo>
                      <a:pt x="0" y="108077"/>
                    </a:moveTo>
                    <a:cubicBezTo>
                      <a:pt x="0" y="48388"/>
                      <a:pt x="48388" y="0"/>
                      <a:pt x="108077" y="0"/>
                    </a:cubicBezTo>
                    <a:lnTo>
                      <a:pt x="1675267" y="0"/>
                    </a:lnTo>
                    <a:cubicBezTo>
                      <a:pt x="1734956" y="0"/>
                      <a:pt x="1783344" y="48388"/>
                      <a:pt x="1783344" y="108077"/>
                    </a:cubicBezTo>
                    <a:lnTo>
                      <a:pt x="1783344" y="540254"/>
                    </a:lnTo>
                    <a:cubicBezTo>
                      <a:pt x="1783344" y="599943"/>
                      <a:pt x="1734956" y="648331"/>
                      <a:pt x="1675267" y="648331"/>
                    </a:cubicBezTo>
                    <a:lnTo>
                      <a:pt x="108077" y="648331"/>
                    </a:lnTo>
                    <a:cubicBezTo>
                      <a:pt x="48388" y="648331"/>
                      <a:pt x="0" y="599943"/>
                      <a:pt x="0" y="540254"/>
                    </a:cubicBezTo>
                    <a:lnTo>
                      <a:pt x="0" y="108077"/>
                    </a:lnTo>
                    <a:close/>
                  </a:path>
                </a:pathLst>
              </a:custGeom>
              <a:solidFill>
                <a:srgbClr val="0095D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4525" tIns="134525" rIns="134525" bIns="134525" numCol="1" spcCol="1270" anchor="ctr" anchorCtr="0">
                <a:noAutofit/>
              </a:bodyPr>
              <a:lstStyle/>
              <a:p>
                <a:pPr marL="0" lvl="0" indent="0" algn="ctr" defTabSz="1200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700" b="1" kern="1200" dirty="0">
                    <a:solidFill>
                      <a:prstClr val="white"/>
                    </a:solidFill>
                    <a:latin typeface="Bahnschrift Condensed" panose="020B0502040204020203" pitchFamily="34" charset="0"/>
                    <a:ea typeface="+mn-ea"/>
                    <a:cs typeface="+mn-cs"/>
                  </a:rPr>
                  <a:t>Headings</a:t>
                </a:r>
                <a:endParaRPr lang="he-IL" sz="2700" kern="1200" dirty="0"/>
              </a:p>
            </p:txBody>
          </p:sp>
          <p:sp>
            <p:nvSpPr>
              <p:cNvPr id="31" name="צורה חופשית: צורה 30">
                <a:extLst>
                  <a:ext uri="{FF2B5EF4-FFF2-40B4-BE49-F238E27FC236}">
                    <a16:creationId xmlns:a16="http://schemas.microsoft.com/office/drawing/2014/main" id="{2E5B99F1-A1FD-4EDB-A3C2-98E3A6F00065}"/>
                  </a:ext>
                </a:extLst>
              </p:cNvPr>
              <p:cNvSpPr/>
              <p:nvPr/>
            </p:nvSpPr>
            <p:spPr>
              <a:xfrm>
                <a:off x="2736214" y="3735190"/>
                <a:ext cx="1635552" cy="715642"/>
              </a:xfrm>
              <a:custGeom>
                <a:avLst/>
                <a:gdLst>
                  <a:gd name="connsiteX0" fmla="*/ 0 w 3017833"/>
                  <a:gd name="connsiteY0" fmla="*/ 0 h 715642"/>
                  <a:gd name="connsiteX1" fmla="*/ 3017833 w 3017833"/>
                  <a:gd name="connsiteY1" fmla="*/ 0 h 715642"/>
                  <a:gd name="connsiteX2" fmla="*/ 3017833 w 3017833"/>
                  <a:gd name="connsiteY2" fmla="*/ 715642 h 715642"/>
                  <a:gd name="connsiteX3" fmla="*/ 0 w 3017833"/>
                  <a:gd name="connsiteY3" fmla="*/ 715642 h 715642"/>
                  <a:gd name="connsiteX4" fmla="*/ 0 w 3017833"/>
                  <a:gd name="connsiteY4" fmla="*/ 0 h 71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7833" h="715642">
                    <a:moveTo>
                      <a:pt x="0" y="0"/>
                    </a:moveTo>
                    <a:lnTo>
                      <a:pt x="3017833" y="0"/>
                    </a:lnTo>
                    <a:lnTo>
                      <a:pt x="3017833" y="715642"/>
                    </a:lnTo>
                    <a:lnTo>
                      <a:pt x="0" y="71564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285750" lvl="1" indent="-28575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ü"/>
                </a:pPr>
                <a:r>
                  <a:rPr lang="en-US" sz="1400" kern="1200" dirty="0">
                    <a:solidFill>
                      <a:srgbClr val="245199"/>
                    </a:solidFill>
                    <a:latin typeface="Bahnschrift Condensed" panose="020B0502040204020203" pitchFamily="34" charset="0"/>
                  </a:rPr>
                  <a:t>Hierarchy</a:t>
                </a:r>
              </a:p>
            </p:txBody>
          </p:sp>
          <p:sp>
            <p:nvSpPr>
              <p:cNvPr id="30" name="חץ: ימינה 29">
                <a:extLst>
                  <a:ext uri="{FF2B5EF4-FFF2-40B4-BE49-F238E27FC236}">
                    <a16:creationId xmlns:a16="http://schemas.microsoft.com/office/drawing/2014/main" id="{AA0F1E12-B281-46DB-B2FD-3DE2DB7AB920}"/>
                  </a:ext>
                </a:extLst>
              </p:cNvPr>
              <p:cNvSpPr/>
              <p:nvPr/>
            </p:nvSpPr>
            <p:spPr>
              <a:xfrm>
                <a:off x="2224955" y="3265756"/>
                <a:ext cx="334098" cy="236878"/>
              </a:xfrm>
              <a:prstGeom prst="rightArrow">
                <a:avLst/>
              </a:prstGeom>
              <a:solidFill>
                <a:srgbClr val="1345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4" name="Freeform: Shape 6">
                <a:extLst>
                  <a:ext uri="{FF2B5EF4-FFF2-40B4-BE49-F238E27FC236}">
                    <a16:creationId xmlns:a16="http://schemas.microsoft.com/office/drawing/2014/main" id="{99EEE566-B12C-46BC-8311-7A9F3FEDE288}"/>
                  </a:ext>
                </a:extLst>
              </p:cNvPr>
              <p:cNvSpPr/>
              <p:nvPr/>
            </p:nvSpPr>
            <p:spPr>
              <a:xfrm>
                <a:off x="2427244" y="2751569"/>
                <a:ext cx="458926" cy="444715"/>
              </a:xfrm>
              <a:custGeom>
                <a:avLst/>
                <a:gdLst>
                  <a:gd name="connsiteX0" fmla="*/ 0 w 1076458"/>
                  <a:gd name="connsiteY0" fmla="*/ 538229 h 1076458"/>
                  <a:gd name="connsiteX1" fmla="*/ 538229 w 1076458"/>
                  <a:gd name="connsiteY1" fmla="*/ 0 h 1076458"/>
                  <a:gd name="connsiteX2" fmla="*/ 1076458 w 1076458"/>
                  <a:gd name="connsiteY2" fmla="*/ 538229 h 1076458"/>
                  <a:gd name="connsiteX3" fmla="*/ 538229 w 1076458"/>
                  <a:gd name="connsiteY3" fmla="*/ 1076458 h 1076458"/>
                  <a:gd name="connsiteX4" fmla="*/ 0 w 1076458"/>
                  <a:gd name="connsiteY4" fmla="*/ 538229 h 107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458" h="1076458">
                    <a:moveTo>
                      <a:pt x="0" y="538229"/>
                    </a:moveTo>
                    <a:cubicBezTo>
                      <a:pt x="0" y="240973"/>
                      <a:pt x="240973" y="0"/>
                      <a:pt x="538229" y="0"/>
                    </a:cubicBezTo>
                    <a:cubicBezTo>
                      <a:pt x="835485" y="0"/>
                      <a:pt x="1076458" y="240973"/>
                      <a:pt x="1076458" y="538229"/>
                    </a:cubicBezTo>
                    <a:cubicBezTo>
                      <a:pt x="1076458" y="835485"/>
                      <a:pt x="835485" y="1076458"/>
                      <a:pt x="538229" y="1076458"/>
                    </a:cubicBezTo>
                    <a:cubicBezTo>
                      <a:pt x="240973" y="1076458"/>
                      <a:pt x="0" y="835485"/>
                      <a:pt x="0" y="538229"/>
                    </a:cubicBezTo>
                    <a:close/>
                  </a:path>
                </a:pathLst>
              </a:custGeom>
              <a:solidFill>
                <a:srgbClr val="18499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7169" tIns="167169" rIns="167169" bIns="167169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b="1" kern="1200" dirty="0">
                    <a:latin typeface="Bahnschrift Condensed" panose="020B0502040204020203" pitchFamily="34" charset="0"/>
                  </a:rPr>
                  <a:t>2</a:t>
                </a:r>
              </a:p>
            </p:txBody>
          </p:sp>
        </p:grpSp>
        <p:grpSp>
          <p:nvGrpSpPr>
            <p:cNvPr id="8" name="Tables" descr="Tables">
              <a:extLst>
                <a:ext uri="{FF2B5EF4-FFF2-40B4-BE49-F238E27FC236}">
                  <a16:creationId xmlns:a16="http://schemas.microsoft.com/office/drawing/2014/main" id="{81C112ED-396F-41A9-A5CD-21876E299299}"/>
                </a:ext>
              </a:extLst>
            </p:cNvPr>
            <p:cNvGrpSpPr/>
            <p:nvPr/>
          </p:nvGrpSpPr>
          <p:grpSpPr>
            <a:xfrm>
              <a:off x="4493717" y="2751569"/>
              <a:ext cx="2457552" cy="1699263"/>
              <a:chOff x="4493717" y="2751569"/>
              <a:chExt cx="2457552" cy="1699263"/>
            </a:xfrm>
          </p:grpSpPr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965DB08B-4C07-433B-9181-8D68AF58E2EA}"/>
                  </a:ext>
                </a:extLst>
              </p:cNvPr>
              <p:cNvSpPr/>
              <p:nvPr/>
            </p:nvSpPr>
            <p:spPr>
              <a:xfrm>
                <a:off x="4884990" y="3023808"/>
                <a:ext cx="2066279" cy="684000"/>
              </a:xfrm>
              <a:custGeom>
                <a:avLst/>
                <a:gdLst>
                  <a:gd name="connsiteX0" fmla="*/ 0 w 2066279"/>
                  <a:gd name="connsiteY0" fmla="*/ 120115 h 720546"/>
                  <a:gd name="connsiteX1" fmla="*/ 120115 w 2066279"/>
                  <a:gd name="connsiteY1" fmla="*/ 0 h 720546"/>
                  <a:gd name="connsiteX2" fmla="*/ 1946164 w 2066279"/>
                  <a:gd name="connsiteY2" fmla="*/ 0 h 720546"/>
                  <a:gd name="connsiteX3" fmla="*/ 2066279 w 2066279"/>
                  <a:gd name="connsiteY3" fmla="*/ 120115 h 720546"/>
                  <a:gd name="connsiteX4" fmla="*/ 2066279 w 2066279"/>
                  <a:gd name="connsiteY4" fmla="*/ 600431 h 720546"/>
                  <a:gd name="connsiteX5" fmla="*/ 1946164 w 2066279"/>
                  <a:gd name="connsiteY5" fmla="*/ 720546 h 720546"/>
                  <a:gd name="connsiteX6" fmla="*/ 120115 w 2066279"/>
                  <a:gd name="connsiteY6" fmla="*/ 720546 h 720546"/>
                  <a:gd name="connsiteX7" fmla="*/ 0 w 2066279"/>
                  <a:gd name="connsiteY7" fmla="*/ 600431 h 720546"/>
                  <a:gd name="connsiteX8" fmla="*/ 0 w 2066279"/>
                  <a:gd name="connsiteY8" fmla="*/ 120115 h 72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279" h="720546">
                    <a:moveTo>
                      <a:pt x="0" y="120115"/>
                    </a:moveTo>
                    <a:cubicBezTo>
                      <a:pt x="0" y="53777"/>
                      <a:pt x="53777" y="0"/>
                      <a:pt x="120115" y="0"/>
                    </a:cubicBezTo>
                    <a:lnTo>
                      <a:pt x="1946164" y="0"/>
                    </a:lnTo>
                    <a:cubicBezTo>
                      <a:pt x="2012502" y="0"/>
                      <a:pt x="2066279" y="53777"/>
                      <a:pt x="2066279" y="120115"/>
                    </a:cubicBezTo>
                    <a:lnTo>
                      <a:pt x="2066279" y="600431"/>
                    </a:lnTo>
                    <a:cubicBezTo>
                      <a:pt x="2066279" y="666769"/>
                      <a:pt x="2012502" y="720546"/>
                      <a:pt x="1946164" y="720546"/>
                    </a:cubicBezTo>
                    <a:lnTo>
                      <a:pt x="120115" y="720546"/>
                    </a:lnTo>
                    <a:cubicBezTo>
                      <a:pt x="53777" y="720546"/>
                      <a:pt x="0" y="666769"/>
                      <a:pt x="0" y="600431"/>
                    </a:cubicBezTo>
                    <a:lnTo>
                      <a:pt x="0" y="120115"/>
                    </a:lnTo>
                    <a:close/>
                  </a:path>
                </a:pathLst>
              </a:custGeom>
              <a:solidFill>
                <a:srgbClr val="0095D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8050" tIns="138050" rIns="138050" bIns="138050" numCol="1" spcCol="1270" anchor="ctr" anchorCtr="0">
                <a:noAutofit/>
              </a:bodyPr>
              <a:lstStyle/>
              <a:p>
                <a:pPr marL="0" lvl="0" indent="0" algn="ctr" defTabSz="1200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700" b="1" kern="1200" dirty="0">
                    <a:latin typeface="Bahnschrift Condensed" panose="020B0502040204020203" pitchFamily="34" charset="0"/>
                  </a:rPr>
                  <a:t>Tables</a:t>
                </a:r>
                <a:endParaRPr lang="he-IL" sz="2700" kern="1200" dirty="0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2A9F96D9-4701-45CF-8FE3-CE003D1D0B69}"/>
                  </a:ext>
                </a:extLst>
              </p:cNvPr>
              <p:cNvSpPr/>
              <p:nvPr/>
            </p:nvSpPr>
            <p:spPr>
              <a:xfrm>
                <a:off x="5044447" y="3735190"/>
                <a:ext cx="1887325" cy="715642"/>
              </a:xfrm>
              <a:custGeom>
                <a:avLst/>
                <a:gdLst>
                  <a:gd name="connsiteX0" fmla="*/ 0 w 3017833"/>
                  <a:gd name="connsiteY0" fmla="*/ 0 h 715642"/>
                  <a:gd name="connsiteX1" fmla="*/ 3017833 w 3017833"/>
                  <a:gd name="connsiteY1" fmla="*/ 0 h 715642"/>
                  <a:gd name="connsiteX2" fmla="*/ 3017833 w 3017833"/>
                  <a:gd name="connsiteY2" fmla="*/ 715642 h 715642"/>
                  <a:gd name="connsiteX3" fmla="*/ 0 w 3017833"/>
                  <a:gd name="connsiteY3" fmla="*/ 715642 h 715642"/>
                  <a:gd name="connsiteX4" fmla="*/ 0 w 3017833"/>
                  <a:gd name="connsiteY4" fmla="*/ 0 h 71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7833" h="715642">
                    <a:moveTo>
                      <a:pt x="0" y="0"/>
                    </a:moveTo>
                    <a:lnTo>
                      <a:pt x="3017833" y="0"/>
                    </a:lnTo>
                    <a:lnTo>
                      <a:pt x="3017833" y="715642"/>
                    </a:lnTo>
                    <a:lnTo>
                      <a:pt x="0" y="71564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285750" lvl="1" indent="-28575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ü"/>
                </a:pPr>
                <a:r>
                  <a:rPr lang="en-US" sz="1400" kern="1200" dirty="0">
                    <a:solidFill>
                      <a:srgbClr val="245199"/>
                    </a:solidFill>
                    <a:latin typeface="Bahnschrift Condensed" panose="020B0502040204020203" pitchFamily="34" charset="0"/>
                  </a:rPr>
                  <a:t>Identify Type</a:t>
                </a:r>
              </a:p>
            </p:txBody>
          </p:sp>
          <p:sp>
            <p:nvSpPr>
              <p:cNvPr id="40" name="חץ: ימינה 39">
                <a:extLst>
                  <a:ext uri="{FF2B5EF4-FFF2-40B4-BE49-F238E27FC236}">
                    <a16:creationId xmlns:a16="http://schemas.microsoft.com/office/drawing/2014/main" id="{BC543A78-640F-45FC-A07E-87E7C6E630B4}"/>
                  </a:ext>
                </a:extLst>
              </p:cNvPr>
              <p:cNvSpPr/>
              <p:nvPr/>
            </p:nvSpPr>
            <p:spPr>
              <a:xfrm>
                <a:off x="4493717" y="3247369"/>
                <a:ext cx="334098" cy="236878"/>
              </a:xfrm>
              <a:prstGeom prst="rightArrow">
                <a:avLst/>
              </a:prstGeom>
              <a:solidFill>
                <a:srgbClr val="1345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5" name="Freeform: Shape 6">
                <a:extLst>
                  <a:ext uri="{FF2B5EF4-FFF2-40B4-BE49-F238E27FC236}">
                    <a16:creationId xmlns:a16="http://schemas.microsoft.com/office/drawing/2014/main" id="{14E79192-0B12-452C-84ED-725AA68438B5}"/>
                  </a:ext>
                </a:extLst>
              </p:cNvPr>
              <p:cNvSpPr/>
              <p:nvPr/>
            </p:nvSpPr>
            <p:spPr>
              <a:xfrm>
                <a:off x="4729774" y="2751569"/>
                <a:ext cx="458926" cy="444715"/>
              </a:xfrm>
              <a:custGeom>
                <a:avLst/>
                <a:gdLst>
                  <a:gd name="connsiteX0" fmla="*/ 0 w 1076458"/>
                  <a:gd name="connsiteY0" fmla="*/ 538229 h 1076458"/>
                  <a:gd name="connsiteX1" fmla="*/ 538229 w 1076458"/>
                  <a:gd name="connsiteY1" fmla="*/ 0 h 1076458"/>
                  <a:gd name="connsiteX2" fmla="*/ 1076458 w 1076458"/>
                  <a:gd name="connsiteY2" fmla="*/ 538229 h 1076458"/>
                  <a:gd name="connsiteX3" fmla="*/ 538229 w 1076458"/>
                  <a:gd name="connsiteY3" fmla="*/ 1076458 h 1076458"/>
                  <a:gd name="connsiteX4" fmla="*/ 0 w 1076458"/>
                  <a:gd name="connsiteY4" fmla="*/ 538229 h 107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458" h="1076458">
                    <a:moveTo>
                      <a:pt x="0" y="538229"/>
                    </a:moveTo>
                    <a:cubicBezTo>
                      <a:pt x="0" y="240973"/>
                      <a:pt x="240973" y="0"/>
                      <a:pt x="538229" y="0"/>
                    </a:cubicBezTo>
                    <a:cubicBezTo>
                      <a:pt x="835485" y="0"/>
                      <a:pt x="1076458" y="240973"/>
                      <a:pt x="1076458" y="538229"/>
                    </a:cubicBezTo>
                    <a:cubicBezTo>
                      <a:pt x="1076458" y="835485"/>
                      <a:pt x="835485" y="1076458"/>
                      <a:pt x="538229" y="1076458"/>
                    </a:cubicBezTo>
                    <a:cubicBezTo>
                      <a:pt x="240973" y="1076458"/>
                      <a:pt x="0" y="835485"/>
                      <a:pt x="0" y="538229"/>
                    </a:cubicBezTo>
                    <a:close/>
                  </a:path>
                </a:pathLst>
              </a:custGeom>
              <a:solidFill>
                <a:srgbClr val="18499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7169" tIns="167169" rIns="167169" bIns="167169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b="1" kern="1200" dirty="0">
                    <a:latin typeface="Bahnschrift Condensed" panose="020B0502040204020203" pitchFamily="34" charset="0"/>
                  </a:rPr>
                  <a:t>3</a:t>
                </a:r>
              </a:p>
            </p:txBody>
          </p:sp>
        </p:grpSp>
        <p:grpSp>
          <p:nvGrpSpPr>
            <p:cNvPr id="9" name="Others" descr="Others">
              <a:extLst>
                <a:ext uri="{FF2B5EF4-FFF2-40B4-BE49-F238E27FC236}">
                  <a16:creationId xmlns:a16="http://schemas.microsoft.com/office/drawing/2014/main" id="{45738D61-401A-42CC-9DCF-D7149B2FC600}"/>
                </a:ext>
              </a:extLst>
            </p:cNvPr>
            <p:cNvGrpSpPr/>
            <p:nvPr/>
          </p:nvGrpSpPr>
          <p:grpSpPr>
            <a:xfrm>
              <a:off x="7030475" y="2751569"/>
              <a:ext cx="2317983" cy="1699263"/>
              <a:chOff x="7030475" y="2751569"/>
              <a:chExt cx="2317983" cy="1699263"/>
            </a:xfrm>
          </p:grpSpPr>
          <p:sp>
            <p:nvSpPr>
              <p:cNvPr id="37" name="צורה חופשית: צורה 36">
                <a:extLst>
                  <a:ext uri="{FF2B5EF4-FFF2-40B4-BE49-F238E27FC236}">
                    <a16:creationId xmlns:a16="http://schemas.microsoft.com/office/drawing/2014/main" id="{25585BA5-912B-44C0-86B2-2FC635D049E9}"/>
                  </a:ext>
                </a:extLst>
              </p:cNvPr>
              <p:cNvSpPr/>
              <p:nvPr/>
            </p:nvSpPr>
            <p:spPr>
              <a:xfrm>
                <a:off x="7462227" y="3023808"/>
                <a:ext cx="1686207" cy="684000"/>
              </a:xfrm>
              <a:custGeom>
                <a:avLst/>
                <a:gdLst>
                  <a:gd name="connsiteX0" fmla="*/ 0 w 2066279"/>
                  <a:gd name="connsiteY0" fmla="*/ 120115 h 720546"/>
                  <a:gd name="connsiteX1" fmla="*/ 120115 w 2066279"/>
                  <a:gd name="connsiteY1" fmla="*/ 0 h 720546"/>
                  <a:gd name="connsiteX2" fmla="*/ 1946164 w 2066279"/>
                  <a:gd name="connsiteY2" fmla="*/ 0 h 720546"/>
                  <a:gd name="connsiteX3" fmla="*/ 2066279 w 2066279"/>
                  <a:gd name="connsiteY3" fmla="*/ 120115 h 720546"/>
                  <a:gd name="connsiteX4" fmla="*/ 2066279 w 2066279"/>
                  <a:gd name="connsiteY4" fmla="*/ 600431 h 720546"/>
                  <a:gd name="connsiteX5" fmla="*/ 1946164 w 2066279"/>
                  <a:gd name="connsiteY5" fmla="*/ 720546 h 720546"/>
                  <a:gd name="connsiteX6" fmla="*/ 120115 w 2066279"/>
                  <a:gd name="connsiteY6" fmla="*/ 720546 h 720546"/>
                  <a:gd name="connsiteX7" fmla="*/ 0 w 2066279"/>
                  <a:gd name="connsiteY7" fmla="*/ 600431 h 720546"/>
                  <a:gd name="connsiteX8" fmla="*/ 0 w 2066279"/>
                  <a:gd name="connsiteY8" fmla="*/ 120115 h 72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279" h="720546">
                    <a:moveTo>
                      <a:pt x="0" y="120115"/>
                    </a:moveTo>
                    <a:cubicBezTo>
                      <a:pt x="0" y="53777"/>
                      <a:pt x="53777" y="0"/>
                      <a:pt x="120115" y="0"/>
                    </a:cubicBezTo>
                    <a:lnTo>
                      <a:pt x="1946164" y="0"/>
                    </a:lnTo>
                    <a:cubicBezTo>
                      <a:pt x="2012502" y="0"/>
                      <a:pt x="2066279" y="53777"/>
                      <a:pt x="2066279" y="120115"/>
                    </a:cubicBezTo>
                    <a:lnTo>
                      <a:pt x="2066279" y="600431"/>
                    </a:lnTo>
                    <a:cubicBezTo>
                      <a:pt x="2066279" y="666769"/>
                      <a:pt x="2012502" y="720546"/>
                      <a:pt x="1946164" y="720546"/>
                    </a:cubicBezTo>
                    <a:lnTo>
                      <a:pt x="120115" y="720546"/>
                    </a:lnTo>
                    <a:cubicBezTo>
                      <a:pt x="53777" y="720546"/>
                      <a:pt x="0" y="666769"/>
                      <a:pt x="0" y="600431"/>
                    </a:cubicBezTo>
                    <a:lnTo>
                      <a:pt x="0" y="120115"/>
                    </a:lnTo>
                    <a:close/>
                  </a:path>
                </a:pathLst>
              </a:custGeom>
              <a:solidFill>
                <a:srgbClr val="0095D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8050" tIns="138050" rIns="138050" bIns="138050" numCol="1" spcCol="1270" anchor="ctr" anchorCtr="0">
                <a:noAutofit/>
              </a:bodyPr>
              <a:lstStyle/>
              <a:p>
                <a:pPr marL="0" lvl="0" indent="0" algn="ctr" defTabSz="1200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700" b="1" kern="1200" dirty="0">
                    <a:latin typeface="Bahnschrift Condensed" panose="020B0502040204020203" pitchFamily="34" charset="0"/>
                  </a:rPr>
                  <a:t>Others</a:t>
                </a:r>
                <a:endParaRPr lang="he-IL" sz="2700" kern="1200" dirty="0"/>
              </a:p>
            </p:txBody>
          </p:sp>
          <p:sp>
            <p:nvSpPr>
              <p:cNvPr id="38" name="צורה חופשית: צורה 37">
                <a:extLst>
                  <a:ext uri="{FF2B5EF4-FFF2-40B4-BE49-F238E27FC236}">
                    <a16:creationId xmlns:a16="http://schemas.microsoft.com/office/drawing/2014/main" id="{C9347549-B9E2-49B7-ACD3-B79D4A0A13CD}"/>
                  </a:ext>
                </a:extLst>
              </p:cNvPr>
              <p:cNvSpPr/>
              <p:nvPr/>
            </p:nvSpPr>
            <p:spPr>
              <a:xfrm>
                <a:off x="7477882" y="3735190"/>
                <a:ext cx="1870576" cy="715642"/>
              </a:xfrm>
              <a:custGeom>
                <a:avLst/>
                <a:gdLst>
                  <a:gd name="connsiteX0" fmla="*/ 0 w 3017833"/>
                  <a:gd name="connsiteY0" fmla="*/ 0 h 715642"/>
                  <a:gd name="connsiteX1" fmla="*/ 3017833 w 3017833"/>
                  <a:gd name="connsiteY1" fmla="*/ 0 h 715642"/>
                  <a:gd name="connsiteX2" fmla="*/ 3017833 w 3017833"/>
                  <a:gd name="connsiteY2" fmla="*/ 715642 h 715642"/>
                  <a:gd name="connsiteX3" fmla="*/ 0 w 3017833"/>
                  <a:gd name="connsiteY3" fmla="*/ 715642 h 715642"/>
                  <a:gd name="connsiteX4" fmla="*/ 0 w 3017833"/>
                  <a:gd name="connsiteY4" fmla="*/ 0 h 71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7833" h="715642">
                    <a:moveTo>
                      <a:pt x="0" y="0"/>
                    </a:moveTo>
                    <a:lnTo>
                      <a:pt x="3017833" y="0"/>
                    </a:lnTo>
                    <a:lnTo>
                      <a:pt x="3017833" y="715642"/>
                    </a:lnTo>
                    <a:lnTo>
                      <a:pt x="0" y="71564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285750" lvl="1" indent="-28575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ü"/>
                </a:pPr>
                <a:r>
                  <a:rPr lang="en-US" sz="1400" kern="1200" dirty="0">
                    <a:solidFill>
                      <a:srgbClr val="245199"/>
                    </a:solidFill>
                    <a:latin typeface="Bahnschrift Condensed" panose="020B0502040204020203" pitchFamily="34" charset="0"/>
                  </a:rPr>
                  <a:t>Images</a:t>
                </a:r>
              </a:p>
              <a:p>
                <a:pPr marL="285750" lvl="1" indent="-28575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ü"/>
                </a:pPr>
                <a:r>
                  <a:rPr lang="en-US" sz="1400" kern="1200" dirty="0">
                    <a:solidFill>
                      <a:srgbClr val="245199"/>
                    </a:solidFill>
                    <a:latin typeface="Bahnschrift Condensed" panose="020B0502040204020203" pitchFamily="34" charset="0"/>
                  </a:rPr>
                  <a:t>Hyperlinks</a:t>
                </a:r>
              </a:p>
              <a:p>
                <a:pPr marL="285750" lvl="1" indent="-28575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ü"/>
                </a:pPr>
                <a:r>
                  <a:rPr lang="en-US" sz="1400" kern="1200" dirty="0">
                    <a:solidFill>
                      <a:srgbClr val="245199"/>
                    </a:solidFill>
                    <a:latin typeface="Bahnschrift Condensed" panose="020B0502040204020203" pitchFamily="34" charset="0"/>
                  </a:rPr>
                  <a:t>Color Contrast</a:t>
                </a:r>
              </a:p>
            </p:txBody>
          </p:sp>
          <p:sp>
            <p:nvSpPr>
              <p:cNvPr id="41" name="חץ: ימינה 40">
                <a:extLst>
                  <a:ext uri="{FF2B5EF4-FFF2-40B4-BE49-F238E27FC236}">
                    <a16:creationId xmlns:a16="http://schemas.microsoft.com/office/drawing/2014/main" id="{1E33BD68-AC70-48E3-A275-50B05A851997}"/>
                  </a:ext>
                </a:extLst>
              </p:cNvPr>
              <p:cNvSpPr/>
              <p:nvPr/>
            </p:nvSpPr>
            <p:spPr>
              <a:xfrm>
                <a:off x="7030475" y="3225695"/>
                <a:ext cx="334098" cy="236878"/>
              </a:xfrm>
              <a:prstGeom prst="rightArrow">
                <a:avLst/>
              </a:prstGeom>
              <a:solidFill>
                <a:srgbClr val="1345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6" name="Freeform: Shape 6">
                <a:extLst>
                  <a:ext uri="{FF2B5EF4-FFF2-40B4-BE49-F238E27FC236}">
                    <a16:creationId xmlns:a16="http://schemas.microsoft.com/office/drawing/2014/main" id="{8D0A6AA8-D1B0-4EC1-81E8-0AD30930B196}"/>
                  </a:ext>
                </a:extLst>
              </p:cNvPr>
              <p:cNvSpPr/>
              <p:nvPr/>
            </p:nvSpPr>
            <p:spPr>
              <a:xfrm>
                <a:off x="7308042" y="2751569"/>
                <a:ext cx="458926" cy="444715"/>
              </a:xfrm>
              <a:custGeom>
                <a:avLst/>
                <a:gdLst>
                  <a:gd name="connsiteX0" fmla="*/ 0 w 1076458"/>
                  <a:gd name="connsiteY0" fmla="*/ 538229 h 1076458"/>
                  <a:gd name="connsiteX1" fmla="*/ 538229 w 1076458"/>
                  <a:gd name="connsiteY1" fmla="*/ 0 h 1076458"/>
                  <a:gd name="connsiteX2" fmla="*/ 1076458 w 1076458"/>
                  <a:gd name="connsiteY2" fmla="*/ 538229 h 1076458"/>
                  <a:gd name="connsiteX3" fmla="*/ 538229 w 1076458"/>
                  <a:gd name="connsiteY3" fmla="*/ 1076458 h 1076458"/>
                  <a:gd name="connsiteX4" fmla="*/ 0 w 1076458"/>
                  <a:gd name="connsiteY4" fmla="*/ 538229 h 107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458" h="1076458">
                    <a:moveTo>
                      <a:pt x="0" y="538229"/>
                    </a:moveTo>
                    <a:cubicBezTo>
                      <a:pt x="0" y="240973"/>
                      <a:pt x="240973" y="0"/>
                      <a:pt x="538229" y="0"/>
                    </a:cubicBezTo>
                    <a:cubicBezTo>
                      <a:pt x="835485" y="0"/>
                      <a:pt x="1076458" y="240973"/>
                      <a:pt x="1076458" y="538229"/>
                    </a:cubicBezTo>
                    <a:cubicBezTo>
                      <a:pt x="1076458" y="835485"/>
                      <a:pt x="835485" y="1076458"/>
                      <a:pt x="538229" y="1076458"/>
                    </a:cubicBezTo>
                    <a:cubicBezTo>
                      <a:pt x="240973" y="1076458"/>
                      <a:pt x="0" y="835485"/>
                      <a:pt x="0" y="538229"/>
                    </a:cubicBezTo>
                    <a:close/>
                  </a:path>
                </a:pathLst>
              </a:custGeom>
              <a:solidFill>
                <a:srgbClr val="18499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7169" tIns="167169" rIns="167169" bIns="167169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b="1" kern="1200" dirty="0">
                    <a:latin typeface="Bahnschrift Condensed" panose="020B0502040204020203" pitchFamily="34" charset="0"/>
                  </a:rPr>
                  <a:t>4</a:t>
                </a:r>
              </a:p>
            </p:txBody>
          </p:sp>
        </p:grpSp>
        <p:grpSp>
          <p:nvGrpSpPr>
            <p:cNvPr id="11" name="Output" descr="Accessible Word and WCAG 2.1 PDF">
              <a:extLst>
                <a:ext uri="{FF2B5EF4-FFF2-40B4-BE49-F238E27FC236}">
                  <a16:creationId xmlns:a16="http://schemas.microsoft.com/office/drawing/2014/main" id="{BFAD854D-E592-40E7-8B37-0C82DFEA5DD7}"/>
                </a:ext>
              </a:extLst>
            </p:cNvPr>
            <p:cNvGrpSpPr/>
            <p:nvPr/>
          </p:nvGrpSpPr>
          <p:grpSpPr>
            <a:xfrm>
              <a:off x="9287846" y="2946513"/>
              <a:ext cx="2618468" cy="1125381"/>
              <a:chOff x="9287846" y="2946513"/>
              <a:chExt cx="2618468" cy="1125381"/>
            </a:xfrm>
          </p:grpSpPr>
          <p:pic>
            <p:nvPicPr>
              <p:cNvPr id="1026" name="Picture 2" descr="Microsoft Word Logo | The most famous brands and company logos in the world">
                <a:extLst>
                  <a:ext uri="{FF2B5EF4-FFF2-40B4-BE49-F238E27FC236}">
                    <a16:creationId xmlns:a16="http://schemas.microsoft.com/office/drawing/2014/main" id="{6B3CC229-C08C-41E8-BABD-6EC393505D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0035" y="2973927"/>
                <a:ext cx="1417864" cy="838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 descr="Text, whiteboard&#10;&#10;Description automatically generated">
                <a:extLst>
                  <a:ext uri="{FF2B5EF4-FFF2-40B4-BE49-F238E27FC236}">
                    <a16:creationId xmlns:a16="http://schemas.microsoft.com/office/drawing/2014/main" id="{61F834E9-1C7E-4F3F-A22B-9D4417C36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4042" y="2946513"/>
                <a:ext cx="902272" cy="948392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C718F1-6325-47C4-86EE-5A7409EB7DED}"/>
                  </a:ext>
                </a:extLst>
              </p:cNvPr>
              <p:cNvSpPr txBox="1"/>
              <p:nvPr/>
            </p:nvSpPr>
            <p:spPr>
              <a:xfrm>
                <a:off x="10231467" y="3794895"/>
                <a:ext cx="9022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Verdana Pro Cond SemiBold" panose="020B0604020202020204" pitchFamily="34" charset="0"/>
                  </a:rPr>
                  <a:t>Accessible</a:t>
                </a:r>
              </a:p>
            </p:txBody>
          </p:sp>
          <p:sp>
            <p:nvSpPr>
              <p:cNvPr id="42" name="חץ: ימינה 41">
                <a:extLst>
                  <a:ext uri="{FF2B5EF4-FFF2-40B4-BE49-F238E27FC236}">
                    <a16:creationId xmlns:a16="http://schemas.microsoft.com/office/drawing/2014/main" id="{7D981398-2251-4438-BBD3-214C67789FD1}"/>
                  </a:ext>
                </a:extLst>
              </p:cNvPr>
              <p:cNvSpPr/>
              <p:nvPr/>
            </p:nvSpPr>
            <p:spPr>
              <a:xfrm>
                <a:off x="9287846" y="3225695"/>
                <a:ext cx="334098" cy="236878"/>
              </a:xfrm>
              <a:prstGeom prst="rightArrow">
                <a:avLst/>
              </a:prstGeom>
              <a:solidFill>
                <a:srgbClr val="1345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1C765A76-A895-4962-8B00-6F6EB18BCF6D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020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eCo Wizard within Word">
            <a:extLst>
              <a:ext uri="{FF2B5EF4-FFF2-40B4-BE49-F238E27FC236}">
                <a16:creationId xmlns:a16="http://schemas.microsoft.com/office/drawing/2014/main" id="{9994591B-4F9D-4ABA-B29C-5EE8A4092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2968"/>
          <a:stretch/>
        </p:blipFill>
        <p:spPr>
          <a:xfrm>
            <a:off x="977833" y="1360982"/>
            <a:ext cx="8461732" cy="49953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B9BF34-67B0-4578-84B3-315F0FE2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by Step Wizard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B8798-6D8D-42DF-9A8B-C79ADFBD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18</a:t>
            </a:fld>
            <a:endParaRPr lang="id-ID" dirty="0"/>
          </a:p>
        </p:txBody>
      </p:sp>
      <p:pic>
        <p:nvPicPr>
          <p:cNvPr id="7" name="Content Placeholder 5" descr="WeCo walkthrough wizard">
            <a:extLst>
              <a:ext uri="{FF2B5EF4-FFF2-40B4-BE49-F238E27FC236}">
                <a16:creationId xmlns:a16="http://schemas.microsoft.com/office/drawing/2014/main" id="{14010BB5-FF83-49CC-93F5-32C25C5A5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23" t="16720" r="-784" b="3050"/>
          <a:stretch/>
        </p:blipFill>
        <p:spPr>
          <a:xfrm>
            <a:off x="9670472" y="701965"/>
            <a:ext cx="2288309" cy="6156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6375690-5A57-4E64-8058-1E8FCCC36AB6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6352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98B906-E049-458B-8260-DB1FC2A0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79" y="508214"/>
            <a:ext cx="9639409" cy="697145"/>
          </a:xfrm>
        </p:spPr>
        <p:txBody>
          <a:bodyPr>
            <a:normAutofit fontScale="90000"/>
          </a:bodyPr>
          <a:lstStyle/>
          <a:p>
            <a:r>
              <a:rPr lang="en-US" dirty="0"/>
              <a:t>Aspects of a Good Remediation Tool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3E330B0-AACB-4918-9DAE-07B979D3BC9A}"/>
              </a:ext>
            </a:extLst>
          </p:cNvPr>
          <p:cNvSpPr txBox="1">
            <a:spLocks/>
          </p:cNvSpPr>
          <p:nvPr/>
        </p:nvSpPr>
        <p:spPr>
          <a:xfrm>
            <a:off x="735779" y="1643819"/>
            <a:ext cx="9534236" cy="4382908"/>
          </a:xfrm>
          <a:prstGeom prst="rect">
            <a:avLst/>
          </a:prstGeom>
        </p:spPr>
        <p:txBody>
          <a:bodyPr/>
          <a:lstStyle>
            <a:lvl1pPr marL="342826" indent="-342826" algn="l" defTabSz="1371302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1pPr>
            <a:lvl2pPr marL="102847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71412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3pPr>
            <a:lvl4pPr marL="2399780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 marL="3085432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082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734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386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03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274496"/>
              </a:buClr>
              <a:defRPr/>
            </a:pPr>
            <a:r>
              <a:rPr lang="en-US" sz="2800" dirty="0">
                <a:solidFill>
                  <a:srgbClr val="274496"/>
                </a:solidFill>
              </a:rPr>
              <a:t>Easy to use, GUI based remediation and quality assurance tool</a:t>
            </a:r>
          </a:p>
          <a:p>
            <a:pPr>
              <a:lnSpc>
                <a:spcPct val="150000"/>
              </a:lnSpc>
              <a:buClr>
                <a:srgbClr val="274496"/>
              </a:buClr>
              <a:defRPr/>
            </a:pPr>
            <a:r>
              <a:rPr lang="en-US" sz="2800" dirty="0">
                <a:solidFill>
                  <a:srgbClr val="274496"/>
                </a:solidFill>
              </a:rPr>
              <a:t>Automatically senses document elements</a:t>
            </a:r>
          </a:p>
          <a:p>
            <a:pPr>
              <a:lnSpc>
                <a:spcPct val="150000"/>
              </a:lnSpc>
              <a:buClr>
                <a:srgbClr val="274496"/>
              </a:buClr>
              <a:defRPr/>
            </a:pPr>
            <a:r>
              <a:rPr lang="en-US" sz="2800" dirty="0">
                <a:solidFill>
                  <a:srgbClr val="274496"/>
                </a:solidFill>
              </a:rPr>
              <a:t>Provides user friendly tool for completing remediation</a:t>
            </a:r>
          </a:p>
          <a:p>
            <a:pPr>
              <a:lnSpc>
                <a:spcPct val="150000"/>
              </a:lnSpc>
              <a:buClr>
                <a:srgbClr val="274496"/>
              </a:buClr>
              <a:defRPr/>
            </a:pPr>
            <a:r>
              <a:rPr lang="en-US" sz="2800" dirty="0">
                <a:solidFill>
                  <a:srgbClr val="274496"/>
                </a:solidFill>
              </a:rPr>
              <a:t>Reduces turnaround from hours to minutes</a:t>
            </a:r>
          </a:p>
          <a:p>
            <a:pPr>
              <a:lnSpc>
                <a:spcPct val="150000"/>
              </a:lnSpc>
              <a:buClr>
                <a:srgbClr val="274496"/>
              </a:buClr>
              <a:defRPr/>
            </a:pPr>
            <a:r>
              <a:rPr lang="en-US" sz="2800" dirty="0">
                <a:solidFill>
                  <a:srgbClr val="274496"/>
                </a:solidFill>
              </a:rPr>
              <a:t>Significantly reduces costs for remediation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EDF226EE-CF59-4BA2-B469-F71216E3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19</a:t>
            </a:fld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4DF63-2145-4B92-AD9E-F624A0E65D33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290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latin typeface="Calibri" panose="020F0502020204030204" pitchFamily="34" charset="0"/>
              </a:rPr>
              <a:t>Meet us</a:t>
            </a:r>
          </a:p>
        </p:txBody>
      </p:sp>
      <p:sp>
        <p:nvSpPr>
          <p:cNvPr id="5" name="Rounded 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545636" y="3212726"/>
            <a:ext cx="2592288" cy="2667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Ligia Mora</a:t>
            </a:r>
            <a:endParaRPr lang="en-GB" sz="1600" b="1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endParaRPr lang="en-GB" sz="14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endParaRPr lang="en-GB" sz="14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endParaRPr lang="en-GB" sz="1200" b="1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r>
              <a:rPr lang="en-GB" sz="1200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Business Development Manager, </a:t>
            </a:r>
            <a:r>
              <a:rPr lang="en-GB" sz="1200" b="1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Crawford Technologies Inc.</a:t>
            </a:r>
            <a:endParaRPr lang="en-GB" sz="12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164" y="3379028"/>
            <a:ext cx="915598" cy="1117226"/>
          </a:xfrm>
          <a:prstGeom prst="rect">
            <a:avLst/>
          </a:prstGeom>
        </p:spPr>
      </p:pic>
      <p:sp>
        <p:nvSpPr>
          <p:cNvPr id="9" name="Rounded 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48233" y="3290047"/>
            <a:ext cx="2602632" cy="2667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r>
              <a:rPr lang="en-GB" sz="1200" b="1" dirty="0" err="1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Harel</a:t>
            </a:r>
            <a:r>
              <a:rPr lang="en-GB" sz="1200" b="1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 Cohen</a:t>
            </a:r>
            <a:br>
              <a:rPr lang="en-GB" sz="1200" b="1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</a:br>
            <a:endParaRPr lang="en-GB" sz="1400" b="1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endParaRPr lang="en-GB" sz="14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endParaRPr lang="en-GB" sz="14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US" sz="1200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Internet &amp; New Media Manager</a:t>
            </a:r>
          </a:p>
          <a:p>
            <a:pPr algn="r">
              <a:spcBef>
                <a:spcPct val="20000"/>
              </a:spcBef>
            </a:pPr>
            <a:r>
              <a:rPr lang="en-GB" sz="1200" b="1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Israel Tax Authority</a:t>
            </a:r>
          </a:p>
        </p:txBody>
      </p:sp>
      <p:sp>
        <p:nvSpPr>
          <p:cNvPr id="12" name="Rounded 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63096" y="3290047"/>
            <a:ext cx="2602632" cy="2667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Katrina Fox</a:t>
            </a:r>
            <a:br>
              <a:rPr lang="en-GB" sz="1200" b="1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</a:br>
            <a:endParaRPr lang="en-GB" sz="1400" b="1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endParaRPr lang="en-GB" sz="14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endParaRPr lang="en-GB" sz="14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US" sz="1200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Marketing Specialist</a:t>
            </a:r>
            <a:endParaRPr lang="en-GB" sz="1200" b="1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GB" sz="1200" b="1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Crawford Technologies Inc.</a:t>
            </a:r>
            <a:endParaRPr lang="en-GB" sz="12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6" y="3412895"/>
            <a:ext cx="933161" cy="1121005"/>
          </a:xfrm>
          <a:prstGeom prst="rect">
            <a:avLst/>
          </a:prstGeom>
        </p:spPr>
      </p:pic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89894961-1E68-482F-90BA-E3B99561D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0499" y="3212726"/>
            <a:ext cx="2602632" cy="2667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endParaRPr lang="en-GB" sz="16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Shirley </a:t>
            </a:r>
          </a:p>
          <a:p>
            <a:pPr algn="r" defTabSz="914446" fontAlgn="base">
              <a:spcBef>
                <a:spcPct val="2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Cohen - Schwartz</a:t>
            </a:r>
            <a:br>
              <a:rPr lang="en-GB" sz="1200" b="1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</a:br>
            <a:endParaRPr lang="en-GB" sz="1400" b="1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endParaRPr lang="en-GB" sz="14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US" sz="1200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Co-Founder and CEO</a:t>
            </a:r>
            <a:endParaRPr lang="en-GB" sz="12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GB" sz="1200" b="1" dirty="0" err="1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WeCo</a:t>
            </a:r>
            <a:r>
              <a:rPr lang="en-GB" sz="1200" b="1" dirty="0">
                <a:solidFill>
                  <a:srgbClr val="274496"/>
                </a:solidFill>
                <a:latin typeface="Calibri" panose="020F0502020204030204" pitchFamily="34" charset="0"/>
                <a:cs typeface="Arial" pitchFamily="34" charset="0"/>
              </a:rPr>
              <a:t> Solutions Ltd.</a:t>
            </a:r>
            <a:endParaRPr lang="en-GB" sz="1200" dirty="0">
              <a:solidFill>
                <a:srgbClr val="27449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479066-57C8-4DEB-B8C8-8BF10AC51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33" y="3412895"/>
            <a:ext cx="983440" cy="10863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4E8A35-DC6C-410C-B44D-D0101E699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86" y="3412895"/>
            <a:ext cx="1052548" cy="1081384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0049199F-D698-472A-AC99-2BE1424A63CB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90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5B182C-9C1C-43DA-AB2E-5A1E294F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013"/>
            <a:ext cx="10515600" cy="875489"/>
          </a:xfrm>
        </p:spPr>
        <p:txBody>
          <a:bodyPr/>
          <a:lstStyle/>
          <a:p>
            <a:r>
              <a:rPr lang="en-US" dirty="0" err="1"/>
              <a:t>WeCo</a:t>
            </a:r>
            <a:r>
              <a:rPr lang="en-US" dirty="0"/>
              <a:t> Advantages - Organizational benefits:</a:t>
            </a:r>
          </a:p>
        </p:txBody>
      </p:sp>
      <p:pic>
        <p:nvPicPr>
          <p:cNvPr id="5" name="תמונה 8">
            <a:extLst>
              <a:ext uri="{FF2B5EF4-FFF2-40B4-BE49-F238E27FC236}">
                <a16:creationId xmlns:a16="http://schemas.microsoft.com/office/drawing/2014/main" id="{6416CA64-2AE6-4ACF-B505-76100D339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3"/>
          <a:stretch/>
        </p:blipFill>
        <p:spPr>
          <a:xfrm rot="16200000">
            <a:off x="8545352" y="2809346"/>
            <a:ext cx="4458621" cy="248979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767EB5-99C0-439B-A74C-486E18D63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7504"/>
            <a:ext cx="8234362" cy="5026841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Saves training ,support and maintenance time</a:t>
            </a:r>
          </a:p>
          <a:p>
            <a:pPr marL="442913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Centralized organizational policy and Standard design</a:t>
            </a:r>
          </a:p>
          <a:p>
            <a:pPr marL="442913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Workflow and controlled process </a:t>
            </a:r>
          </a:p>
          <a:p>
            <a:pPr marL="442913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In house remediation with Microsoft Word</a:t>
            </a:r>
          </a:p>
          <a:p>
            <a:pPr marL="442913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Saves money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0A391B6-B08F-48EE-9E35-4AFF2E2C9B7B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0041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5B182C-9C1C-43DA-AB2E-5A1E294F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013"/>
            <a:ext cx="10515600" cy="875489"/>
          </a:xfrm>
        </p:spPr>
        <p:txBody>
          <a:bodyPr>
            <a:normAutofit/>
          </a:bodyPr>
          <a:lstStyle/>
          <a:p>
            <a:r>
              <a:rPr lang="en-US" dirty="0" err="1"/>
              <a:t>WeCo</a:t>
            </a:r>
            <a:r>
              <a:rPr lang="en-US" dirty="0"/>
              <a:t> Advantages - Employees benefits: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767EB5-99C0-439B-A74C-486E18D63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91" y="1415676"/>
            <a:ext cx="8234362" cy="4207818"/>
          </a:xfrm>
        </p:spPr>
        <p:txBody>
          <a:bodyPr>
            <a:noAutofit/>
          </a:bodyPr>
          <a:lstStyle/>
          <a:p>
            <a:pPr marL="442913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274496"/>
                </a:solidFill>
              </a:rPr>
              <a:t>Work with Word! The document authors editing tool</a:t>
            </a:r>
          </a:p>
          <a:p>
            <a:pPr marL="442913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274496"/>
                </a:solidFill>
              </a:rPr>
              <a:t>Saves remediation working time</a:t>
            </a:r>
          </a:p>
          <a:p>
            <a:pPr marL="900037" lvl="1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274496"/>
                </a:solidFill>
              </a:rPr>
              <a:t>Easy, simple wizard </a:t>
            </a:r>
          </a:p>
          <a:p>
            <a:pPr marL="900037" lvl="1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274496"/>
                </a:solidFill>
              </a:rPr>
              <a:t>Predefined centralized design</a:t>
            </a:r>
            <a:endParaRPr lang="en-US" sz="2100" dirty="0">
              <a:solidFill>
                <a:srgbClr val="274496"/>
              </a:solidFill>
            </a:endParaRPr>
          </a:p>
          <a:p>
            <a:pPr marL="442913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274496"/>
                </a:solidFill>
              </a:rPr>
              <a:t>No need for pre-knowledge in </a:t>
            </a:r>
          </a:p>
          <a:p>
            <a:pPr marL="900037" lvl="1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274496"/>
                </a:solidFill>
              </a:rPr>
              <a:t>word functionality</a:t>
            </a:r>
          </a:p>
          <a:p>
            <a:pPr marL="900037" lvl="1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274496"/>
                </a:solidFill>
              </a:rPr>
              <a:t>Accessibility guidelines</a:t>
            </a:r>
          </a:p>
          <a:p>
            <a:pPr marL="442913" indent="-442913">
              <a:lnSpc>
                <a:spcPct val="150000"/>
              </a:lnSpc>
              <a:buClr>
                <a:srgbClr val="274496"/>
              </a:buClr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274496"/>
                </a:solidFill>
              </a:rPr>
              <a:t>Document creation independence</a:t>
            </a:r>
          </a:p>
        </p:txBody>
      </p:sp>
      <p:pic>
        <p:nvPicPr>
          <p:cNvPr id="5" name="תמונה 8">
            <a:extLst>
              <a:ext uri="{FF2B5EF4-FFF2-40B4-BE49-F238E27FC236}">
                <a16:creationId xmlns:a16="http://schemas.microsoft.com/office/drawing/2014/main" id="{6416CA64-2AE6-4ACF-B505-76100D339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3"/>
          <a:stretch/>
        </p:blipFill>
        <p:spPr>
          <a:xfrm rot="16200000">
            <a:off x="8545352" y="2809346"/>
            <a:ext cx="4458621" cy="2489796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6DD8702-C4BE-4DEC-8FEC-4F13E43D4D9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048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708"/>
            <a:ext cx="3909450" cy="4886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01298-BD41-410B-BFDC-E72B58AF7FBC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649DF-3907-4432-9AB3-B95839715F17}"/>
              </a:ext>
            </a:extLst>
          </p:cNvPr>
          <p:cNvSpPr txBox="1"/>
          <p:nvPr/>
        </p:nvSpPr>
        <p:spPr>
          <a:xfrm>
            <a:off x="4680735" y="3429000"/>
            <a:ext cx="7203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7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us on Facebook, LinkedIn and Twitter</a:t>
            </a:r>
            <a:br>
              <a:rPr lang="en-GB" sz="3200" b="1" dirty="0">
                <a:solidFill>
                  <a:srgbClr val="274496"/>
                </a:solidFill>
                <a:latin typeface="Arial Narrow" pitchFamily="34" charset="0"/>
              </a:rPr>
            </a:br>
            <a:r>
              <a:rPr lang="en-GB" sz="3200" b="1" dirty="0">
                <a:solidFill>
                  <a:srgbClr val="274496"/>
                </a:solidFill>
                <a:latin typeface="Arial" pitchFamily="34" charset="0"/>
                <a:cs typeface="Arial" pitchFamily="34" charset="0"/>
              </a:rPr>
              <a:t>Visit: </a:t>
            </a:r>
            <a:r>
              <a:rPr lang="en-GB" sz="3200" dirty="0">
                <a:solidFill>
                  <a:srgbClr val="0095D1"/>
                </a:solidFill>
                <a:latin typeface="Arial Narrow" pitchFamily="34" charset="0"/>
              </a:rPr>
              <a:t>crawfordtech.com</a:t>
            </a:r>
            <a:br>
              <a:rPr lang="en-GB" sz="3200" dirty="0">
                <a:solidFill>
                  <a:srgbClr val="0095D1"/>
                </a:solidFill>
                <a:latin typeface="Arial Narrow" pitchFamily="34" charset="0"/>
              </a:rPr>
            </a:br>
            <a:r>
              <a:rPr lang="en-GB" sz="3200" b="1" dirty="0">
                <a:solidFill>
                  <a:srgbClr val="274496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GB" sz="3200" dirty="0">
                <a:solidFill>
                  <a:srgbClr val="0095D1"/>
                </a:solidFill>
                <a:latin typeface="Arial Narrow" pitchFamily="34" charset="0"/>
                <a:cs typeface="Arial" pitchFamily="34" charset="0"/>
              </a:rPr>
              <a:t>lmora@crawfordtech.com</a:t>
            </a:r>
            <a:endParaRPr lang="en-GB" sz="3200" dirty="0">
              <a:solidFill>
                <a:srgbClr val="0095D1"/>
              </a:solidFill>
              <a:latin typeface="Arial Narrow" pitchFamily="34" charset="0"/>
            </a:endParaRPr>
          </a:p>
          <a:p>
            <a:r>
              <a:rPr lang="en-GB" sz="3200" b="1" dirty="0">
                <a:solidFill>
                  <a:srgbClr val="274496"/>
                </a:solidFill>
                <a:latin typeface="Arial" pitchFamily="34" charset="0"/>
                <a:cs typeface="Arial" pitchFamily="34" charset="0"/>
              </a:rPr>
              <a:t>Phone: </a:t>
            </a:r>
            <a:r>
              <a:rPr lang="en-GB" sz="3200" dirty="0">
                <a:solidFill>
                  <a:srgbClr val="0095D1"/>
                </a:solidFill>
                <a:latin typeface="Arial Narrow" panose="020B0606020202030204" pitchFamily="34" charset="0"/>
                <a:cs typeface="Arial" pitchFamily="34" charset="0"/>
              </a:rPr>
              <a:t>+1.619.871.9253</a:t>
            </a:r>
          </a:p>
        </p:txBody>
      </p:sp>
    </p:spTree>
    <p:extLst>
      <p:ext uri="{BB962C8B-B14F-4D97-AF65-F5344CB8AC3E}">
        <p14:creationId xmlns:p14="http://schemas.microsoft.com/office/powerpoint/2010/main" val="35784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4EA87093-DFF5-4383-89D3-A8894A42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19" y="19256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dirty="0"/>
              <a:t>Agenda</a:t>
            </a:r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A8FEE0-912E-47BF-A133-8E0073692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784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72DB00-C26F-48F6-8A3F-05282EA56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1586406"/>
            <a:ext cx="6642310" cy="51167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50000"/>
              </a:lnSpc>
              <a:buClr>
                <a:srgbClr val="274496"/>
              </a:buClr>
            </a:pPr>
            <a:r>
              <a:rPr lang="en-US" dirty="0">
                <a:solidFill>
                  <a:srgbClr val="274496"/>
                </a:solidFill>
              </a:rPr>
              <a:t>Introductions and Background</a:t>
            </a:r>
          </a:p>
          <a:p>
            <a:pPr defTabSz="914400">
              <a:lnSpc>
                <a:spcPct val="150000"/>
              </a:lnSpc>
              <a:buClr>
                <a:srgbClr val="274496"/>
              </a:buClr>
            </a:pPr>
            <a:r>
              <a:rPr lang="en-US" dirty="0">
                <a:solidFill>
                  <a:srgbClr val="274496"/>
                </a:solidFill>
              </a:rPr>
              <a:t>Document Accessibility Overview</a:t>
            </a:r>
          </a:p>
          <a:p>
            <a:pPr defTabSz="914400">
              <a:lnSpc>
                <a:spcPct val="150000"/>
              </a:lnSpc>
              <a:buClr>
                <a:srgbClr val="274496"/>
              </a:buClr>
            </a:pPr>
            <a:r>
              <a:rPr lang="en-US" dirty="0">
                <a:solidFill>
                  <a:srgbClr val="274496"/>
                </a:solidFill>
              </a:rPr>
              <a:t>WeCo Solution Overview</a:t>
            </a:r>
          </a:p>
          <a:p>
            <a:pPr defTabSz="914400">
              <a:lnSpc>
                <a:spcPct val="150000"/>
              </a:lnSpc>
              <a:buClr>
                <a:srgbClr val="274496"/>
              </a:buClr>
            </a:pPr>
            <a:r>
              <a:rPr lang="en-US" dirty="0">
                <a:solidFill>
                  <a:srgbClr val="274496"/>
                </a:solidFill>
              </a:rPr>
              <a:t>Case Study – The Israeli </a:t>
            </a:r>
            <a:r>
              <a:rPr lang="en-US">
                <a:solidFill>
                  <a:srgbClr val="274496"/>
                </a:solidFill>
              </a:rPr>
              <a:t>tax authority</a:t>
            </a:r>
            <a:endParaRPr lang="en-US" dirty="0">
              <a:solidFill>
                <a:srgbClr val="274496"/>
              </a:solidFill>
            </a:endParaRPr>
          </a:p>
          <a:p>
            <a:pPr defTabSz="914400">
              <a:lnSpc>
                <a:spcPct val="150000"/>
              </a:lnSpc>
              <a:buClr>
                <a:srgbClr val="274496"/>
              </a:buClr>
            </a:pPr>
            <a:r>
              <a:rPr lang="en-US" dirty="0">
                <a:solidFill>
                  <a:srgbClr val="274496"/>
                </a:solidFill>
              </a:rPr>
              <a:t>Word Document Remediation Challenges</a:t>
            </a:r>
          </a:p>
          <a:p>
            <a:pPr defTabSz="914400">
              <a:lnSpc>
                <a:spcPct val="150000"/>
              </a:lnSpc>
              <a:buClr>
                <a:srgbClr val="274496"/>
              </a:buClr>
            </a:pPr>
            <a:r>
              <a:rPr lang="en-US" dirty="0">
                <a:solidFill>
                  <a:srgbClr val="274496"/>
                </a:solidFill>
              </a:rPr>
              <a:t>Implementation of WeCo</a:t>
            </a:r>
          </a:p>
          <a:p>
            <a:pPr indent="-228600" defTabSz="914400"/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47EF5-928A-4202-8BF0-07445071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1" y="649286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DF1872-FC02-44B2-83D9-322A01C3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413948"/>
            <a:ext cx="3729227" cy="777766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999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86C6FE-9AC4-46E3-8F57-2291F1A8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Tax Authority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8B5653-29AF-46B0-B3FA-74A467648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117"/>
            <a:ext cx="11049000" cy="4982758"/>
          </a:xfrm>
        </p:spPr>
        <p:txBody>
          <a:bodyPr>
            <a:normAutofit fontScale="92500" lnSpcReduction="20000"/>
          </a:bodyPr>
          <a:lstStyle/>
          <a:p>
            <a:pPr marL="442913" indent="0">
              <a:buNone/>
            </a:pPr>
            <a:r>
              <a:rPr lang="en-US" sz="3400" dirty="0">
                <a:solidFill>
                  <a:srgbClr val="274496"/>
                </a:solidFill>
              </a:rPr>
              <a:t>Tax Authority</a:t>
            </a:r>
          </a:p>
          <a:p>
            <a:pPr lvl="2">
              <a:lnSpc>
                <a:spcPct val="150000"/>
              </a:lnSpc>
              <a:buClr>
                <a:srgbClr val="274496"/>
              </a:buClr>
            </a:pPr>
            <a:r>
              <a:rPr lang="en-US" sz="2600" dirty="0">
                <a:solidFill>
                  <a:srgbClr val="274496"/>
                </a:solidFill>
              </a:rPr>
              <a:t>Approximately 6500 employees </a:t>
            </a:r>
          </a:p>
          <a:p>
            <a:pPr lvl="2">
              <a:lnSpc>
                <a:spcPct val="150000"/>
              </a:lnSpc>
              <a:buClr>
                <a:srgbClr val="274496"/>
              </a:buClr>
            </a:pPr>
            <a:r>
              <a:rPr lang="en-US" sz="2600" dirty="0">
                <a:solidFill>
                  <a:srgbClr val="274496"/>
                </a:solidFill>
              </a:rPr>
              <a:t>Potentially 700 employees are Word documents remediators</a:t>
            </a:r>
          </a:p>
          <a:p>
            <a:pPr lvl="2">
              <a:lnSpc>
                <a:spcPct val="150000"/>
              </a:lnSpc>
              <a:buClr>
                <a:srgbClr val="274496"/>
              </a:buClr>
            </a:pPr>
            <a:r>
              <a:rPr lang="en-US" sz="2600" dirty="0">
                <a:solidFill>
                  <a:srgbClr val="274496"/>
                </a:solidFill>
              </a:rPr>
              <a:t>Various departments that publish information. The economy unit, the value added Tax unit, The income tax unit, The accounting audit unit, customer service unit, the press secretary, customs headquarter etc.</a:t>
            </a:r>
          </a:p>
          <a:p>
            <a:pPr lvl="2">
              <a:lnSpc>
                <a:spcPct val="150000"/>
              </a:lnSpc>
              <a:buClr>
                <a:srgbClr val="274496"/>
              </a:buClr>
            </a:pPr>
            <a:r>
              <a:rPr lang="en-US" sz="2600" dirty="0">
                <a:solidFill>
                  <a:srgbClr val="274496"/>
                </a:solidFill>
              </a:rPr>
              <a:t>Various levels of experience with Word </a:t>
            </a:r>
          </a:p>
          <a:p>
            <a:pPr lvl="2">
              <a:lnSpc>
                <a:spcPct val="150000"/>
              </a:lnSpc>
              <a:buClr>
                <a:srgbClr val="274496"/>
              </a:buClr>
            </a:pPr>
            <a:r>
              <a:rPr lang="en-US" sz="2600" dirty="0">
                <a:solidFill>
                  <a:srgbClr val="274496"/>
                </a:solidFill>
              </a:rPr>
              <a:t>Little to no experience in document accessibility</a:t>
            </a:r>
          </a:p>
          <a:p>
            <a:pPr lvl="2">
              <a:lnSpc>
                <a:spcPct val="150000"/>
              </a:lnSpc>
              <a:buClr>
                <a:srgbClr val="274496"/>
              </a:buClr>
            </a:pPr>
            <a:r>
              <a:rPr lang="en-US" sz="2600" dirty="0">
                <a:solidFill>
                  <a:srgbClr val="274496"/>
                </a:solidFill>
              </a:rPr>
              <a:t>Public documents to be shared via web</a:t>
            </a:r>
          </a:p>
          <a:p>
            <a:pPr lvl="1"/>
            <a:endParaRPr lang="en-US" dirty="0">
              <a:solidFill>
                <a:srgbClr val="0095D1"/>
              </a:solidFill>
            </a:endParaRPr>
          </a:p>
          <a:p>
            <a:endParaRPr lang="en-US" dirty="0">
              <a:solidFill>
                <a:srgbClr val="274496"/>
              </a:solidFill>
            </a:endParaRPr>
          </a:p>
          <a:p>
            <a:endParaRPr lang="en-US" dirty="0">
              <a:solidFill>
                <a:srgbClr val="0095D1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91C1093-28A6-4D5A-892B-A1E234C86AEC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222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8B5653-29AF-46B0-B3FA-74A467648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020"/>
            <a:ext cx="10515600" cy="4586903"/>
          </a:xfrm>
        </p:spPr>
        <p:txBody>
          <a:bodyPr>
            <a:normAutofit/>
          </a:bodyPr>
          <a:lstStyle/>
          <a:p>
            <a:pPr marL="457124" lvl="1" indent="0">
              <a:buNone/>
            </a:pPr>
            <a:endParaRPr lang="en-US" dirty="0">
              <a:solidFill>
                <a:srgbClr val="0095D1"/>
              </a:solidFill>
            </a:endParaRPr>
          </a:p>
          <a:p>
            <a:pPr marL="358775" indent="84138">
              <a:buNone/>
            </a:pPr>
            <a:r>
              <a:rPr lang="en-US" sz="3100" dirty="0">
                <a:solidFill>
                  <a:srgbClr val="274496"/>
                </a:solidFill>
              </a:rPr>
              <a:t>WeCo Solutions</a:t>
            </a:r>
          </a:p>
          <a:p>
            <a:pPr lvl="2">
              <a:lnSpc>
                <a:spcPct val="150000"/>
              </a:lnSpc>
              <a:buClr>
                <a:srgbClr val="274496"/>
              </a:buClr>
            </a:pPr>
            <a:r>
              <a:rPr lang="en-US" sz="2400" dirty="0">
                <a:solidFill>
                  <a:srgbClr val="274496"/>
                </a:solidFill>
              </a:rPr>
              <a:t>Providing document accessibility and Word Remediation solutions.</a:t>
            </a:r>
          </a:p>
          <a:p>
            <a:pPr lvl="2">
              <a:lnSpc>
                <a:spcPct val="150000"/>
              </a:lnSpc>
              <a:buClr>
                <a:srgbClr val="274496"/>
              </a:buClr>
            </a:pPr>
            <a:r>
              <a:rPr lang="en-US" sz="2400" dirty="0">
                <a:solidFill>
                  <a:srgbClr val="274496"/>
                </a:solidFill>
              </a:rPr>
              <a:t>Mainly work with public sector, academy institutions and finance sector.</a:t>
            </a:r>
          </a:p>
          <a:p>
            <a:pPr lvl="2">
              <a:lnSpc>
                <a:spcPct val="150000"/>
              </a:lnSpc>
              <a:buClr>
                <a:srgbClr val="274496"/>
              </a:buClr>
            </a:pPr>
            <a:r>
              <a:rPr lang="en-US" sz="2400" dirty="0" err="1">
                <a:solidFill>
                  <a:srgbClr val="274496"/>
                </a:solidFill>
              </a:rPr>
              <a:t>WeCo’s</a:t>
            </a:r>
            <a:r>
              <a:rPr lang="en-US" sz="2400" dirty="0">
                <a:solidFill>
                  <a:srgbClr val="274496"/>
                </a:solidFill>
              </a:rPr>
              <a:t> vision is to make documents accessible for all and by all.</a:t>
            </a:r>
          </a:p>
          <a:p>
            <a:pPr lvl="2">
              <a:lnSpc>
                <a:spcPct val="150000"/>
              </a:lnSpc>
              <a:buClr>
                <a:srgbClr val="274496"/>
              </a:buClr>
            </a:pPr>
            <a:r>
              <a:rPr lang="en-US" sz="2400" dirty="0">
                <a:solidFill>
                  <a:srgbClr val="274496"/>
                </a:solidFill>
              </a:rPr>
              <a:t>IAAP Certified Professionals</a:t>
            </a:r>
          </a:p>
          <a:p>
            <a:pPr lvl="2">
              <a:lnSpc>
                <a:spcPct val="150000"/>
              </a:lnSpc>
              <a:buClr>
                <a:srgbClr val="274496"/>
              </a:buClr>
            </a:pPr>
            <a:r>
              <a:rPr lang="en-US" sz="2400" dirty="0">
                <a:solidFill>
                  <a:srgbClr val="274496"/>
                </a:solidFill>
              </a:rPr>
              <a:t>Members of the PDF Association</a:t>
            </a:r>
          </a:p>
          <a:p>
            <a:endParaRPr lang="en-US" dirty="0">
              <a:solidFill>
                <a:srgbClr val="274496"/>
              </a:solidFill>
            </a:endParaRPr>
          </a:p>
          <a:p>
            <a:endParaRPr lang="en-US" dirty="0">
              <a:solidFill>
                <a:srgbClr val="0095D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86C6FE-9AC4-46E3-8F57-2291F1A8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WeCo</a:t>
            </a:r>
            <a:endParaRPr lang="en-US" dirty="0"/>
          </a:p>
        </p:txBody>
      </p:sp>
      <p:pic>
        <p:nvPicPr>
          <p:cNvPr id="4" name="תמונה 3" descr="IAAP Certified Professional Stamp">
            <a:extLst>
              <a:ext uri="{FF2B5EF4-FFF2-40B4-BE49-F238E27FC236}">
                <a16:creationId xmlns:a16="http://schemas.microsoft.com/office/drawing/2014/main" id="{7141A193-687B-4904-BF1E-38B1EEB1D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752" y="5829663"/>
            <a:ext cx="4697776" cy="885825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8BA380E-CEE6-4E01-A7CA-6256411D117B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A335E-9CE8-4A7A-B3E7-FB44B577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4" y="5706041"/>
            <a:ext cx="1857514" cy="8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3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7FD69-3D08-4A69-9649-6B5ECC43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Document Accessibility Important?</a:t>
            </a: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BB531A4D-71D4-4918-BDF9-BB8021ED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587235" y="42018"/>
            <a:ext cx="7293488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1">
              <a:hueOff val="0"/>
              <a:satOff val="0"/>
              <a:lumOff val="0"/>
              <a:alphaOff val="0"/>
            </a:schemeClr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4DA71-D8B2-4DA4-9F4E-638E9EC35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90051" y="1521294"/>
            <a:ext cx="7301111" cy="1083733"/>
            <a:chOff x="752110" y="541866"/>
            <a:chExt cx="7301111" cy="108373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6A4CE5-A9AD-4D4B-9346-4CA91C007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B20D0C-7448-4EAC-9A38-1B19139C327A}"/>
                </a:ext>
              </a:extLst>
            </p:cNvPr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213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rgbClr val="274496"/>
                  </a:solidFill>
                  <a:latin typeface="Calibri"/>
                </a:rPr>
                <a:t>Vision problems are more pervasive than most of us realize. Upwards of </a:t>
              </a:r>
              <a:r>
                <a:rPr lang="en-US" sz="2000" b="1" kern="1200" dirty="0">
                  <a:solidFill>
                    <a:srgbClr val="274496"/>
                  </a:solidFill>
                  <a:latin typeface="Calibri"/>
                </a:rPr>
                <a:t>1.3 billion </a:t>
              </a:r>
              <a:r>
                <a:rPr lang="en-US" sz="2000" kern="1200" dirty="0">
                  <a:solidFill>
                    <a:srgbClr val="274496"/>
                  </a:solidFill>
                  <a:latin typeface="Calibri"/>
                </a:rPr>
                <a:t>people worldwide are visually impaired. Many more have low or moderate visual difficulties. </a:t>
              </a:r>
              <a:endParaRPr lang="en-US" sz="2000" kern="1200" dirty="0">
                <a:solidFill>
                  <a:srgbClr val="274496"/>
                </a:solidFill>
              </a:endParaRPr>
            </a:p>
          </p:txBody>
        </p:sp>
      </p:grpSp>
      <p:sp>
        <p:nvSpPr>
          <p:cNvPr id="10" name="Oval 9" descr="Picture depicting a person who is partially sighted">
            <a:extLst>
              <a:ext uri="{FF2B5EF4-FFF2-40B4-BE49-F238E27FC236}">
                <a16:creationId xmlns:a16="http://schemas.microsoft.com/office/drawing/2014/main" id="{69D7B34E-E598-442E-9F82-15747B8098FE}"/>
              </a:ext>
            </a:extLst>
          </p:cNvPr>
          <p:cNvSpPr/>
          <p:nvPr/>
        </p:nvSpPr>
        <p:spPr>
          <a:xfrm>
            <a:off x="1612718" y="1385828"/>
            <a:ext cx="1354666" cy="1354666"/>
          </a:xfrm>
          <a:prstGeom prst="ellipse">
            <a:avLst/>
          </a:prstGeom>
          <a:blipFill rotWithShape="0">
            <a:blip r:embed="rId3"/>
            <a:srcRect/>
            <a:stretch>
              <a:fillRect l="-17000" r="-17000"/>
            </a:stretch>
          </a:blip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209057-0CD9-4C91-806C-0E456A140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83989" y="3061160"/>
            <a:ext cx="6907174" cy="1083733"/>
            <a:chOff x="1146048" y="2081732"/>
            <a:chExt cx="6907174" cy="10837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9CF805-06A5-4C81-9567-58FF72EA6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46048" y="2081732"/>
              <a:ext cx="6907174" cy="1083733"/>
            </a:xfrm>
            <a:prstGeom prst="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D84BB1-5107-4A31-9410-F72D0DB64518}"/>
                </a:ext>
              </a:extLst>
            </p:cNvPr>
            <p:cNvSpPr txBox="1"/>
            <p:nvPr/>
          </p:nvSpPr>
          <p:spPr>
            <a:xfrm>
              <a:off x="1146048" y="2081732"/>
              <a:ext cx="6907174" cy="1083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213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rgbClr val="274496"/>
                  </a:solidFill>
                  <a:latin typeface="Calibri"/>
                </a:rPr>
                <a:t>Up to 66 million </a:t>
              </a:r>
              <a:r>
                <a:rPr lang="en-CA" sz="2000" kern="1200" dirty="0">
                  <a:solidFill>
                    <a:srgbClr val="274496"/>
                  </a:solidFill>
                  <a:latin typeface="Calibri"/>
                </a:rPr>
                <a:t>people in the US have vision impairment</a:t>
              </a:r>
              <a:endParaRPr lang="en-US" sz="2000" kern="1200" dirty="0">
                <a:solidFill>
                  <a:srgbClr val="274496"/>
                </a:solidFill>
                <a:latin typeface="Calibri"/>
              </a:endParaRPr>
            </a:p>
          </p:txBody>
        </p:sp>
      </p:grpSp>
      <p:sp>
        <p:nvSpPr>
          <p:cNvPr id="12" name="Oval 11" descr="Picture depicting a person who is blind">
            <a:extLst>
              <a:ext uri="{FF2B5EF4-FFF2-40B4-BE49-F238E27FC236}">
                <a16:creationId xmlns:a16="http://schemas.microsoft.com/office/drawing/2014/main" id="{0C6632E7-C2FC-43C7-B2E1-BEFC1B67AD8B}"/>
              </a:ext>
            </a:extLst>
          </p:cNvPr>
          <p:cNvSpPr/>
          <p:nvPr/>
        </p:nvSpPr>
        <p:spPr>
          <a:xfrm>
            <a:off x="2006655" y="2925718"/>
            <a:ext cx="1354666" cy="1354666"/>
          </a:xfrm>
          <a:prstGeom prst="ellipse">
            <a:avLst/>
          </a:prstGeom>
          <a:blipFill rotWithShape="0">
            <a:blip r:embed="rId4"/>
            <a:srcRect/>
            <a:stretch>
              <a:fillRect l="-4000" r="-4000"/>
            </a:stretch>
          </a:blip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9F2FBE-7E3F-4272-8972-E05F84872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90051" y="4620078"/>
            <a:ext cx="7301111" cy="1083733"/>
            <a:chOff x="752110" y="3640650"/>
            <a:chExt cx="7301111" cy="10837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6B886B-348A-4714-80C5-B4BC04031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52110" y="3640650"/>
              <a:ext cx="7301111" cy="1083733"/>
            </a:xfrm>
            <a:prstGeom prst="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CE125E-90C4-498D-9390-30BC303A0E18}"/>
                </a:ext>
              </a:extLst>
            </p:cNvPr>
            <p:cNvSpPr txBox="1"/>
            <p:nvPr/>
          </p:nvSpPr>
          <p:spPr>
            <a:xfrm>
              <a:off x="752110" y="3640650"/>
              <a:ext cx="7301111" cy="1083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213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rgbClr val="274496"/>
                  </a:solidFill>
                  <a:latin typeface="Calibri"/>
                </a:rPr>
                <a:t>Even with corrective lenses, they still have trouble seeing</a:t>
              </a:r>
            </a:p>
          </p:txBody>
        </p:sp>
      </p:grpSp>
      <p:sp>
        <p:nvSpPr>
          <p:cNvPr id="14" name="Oval 13" descr="Picture of a pair of glasses depicting corrective lenses">
            <a:extLst>
              <a:ext uri="{FF2B5EF4-FFF2-40B4-BE49-F238E27FC236}">
                <a16:creationId xmlns:a16="http://schemas.microsoft.com/office/drawing/2014/main" id="{6B1356D0-B77D-418E-B02C-57E74F22100E}"/>
              </a:ext>
            </a:extLst>
          </p:cNvPr>
          <p:cNvSpPr/>
          <p:nvPr/>
        </p:nvSpPr>
        <p:spPr>
          <a:xfrm>
            <a:off x="1612718" y="4484655"/>
            <a:ext cx="1354666" cy="1354666"/>
          </a:xfrm>
          <a:prstGeom prst="ellipse">
            <a:avLst/>
          </a:prstGeom>
          <a:blipFill rotWithShape="0">
            <a:blip r:embed="rId5"/>
            <a:srcRect/>
            <a:stretch>
              <a:fillRect l="-25000" r="-25000"/>
            </a:stretch>
          </a:blip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29AFA51-0D17-47F5-B126-8A8DB5D7F8EB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710AAB-BD77-47ED-9620-62DA1046BA80}"/>
              </a:ext>
            </a:extLst>
          </p:cNvPr>
          <p:cNvSpPr txBox="1"/>
          <p:nvPr/>
        </p:nvSpPr>
        <p:spPr>
          <a:xfrm>
            <a:off x="2524126" y="5901149"/>
            <a:ext cx="978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Source: A Hidden Market: The Purchasing Power of Working-Age Adults With Disabilities APRIL 2018</a:t>
            </a:r>
          </a:p>
          <a:p>
            <a:r>
              <a:rPr lang="en-US" sz="1800" dirty="0"/>
              <a:t>Authors of the study: Michelle Yin, Dahlia </a:t>
            </a:r>
            <a:r>
              <a:rPr lang="en-US" sz="1800" dirty="0" err="1"/>
              <a:t>Shaewitz</a:t>
            </a:r>
            <a:r>
              <a:rPr lang="en-US" sz="1800" dirty="0"/>
              <a:t>, Cynthia Overton, and </a:t>
            </a:r>
            <a:r>
              <a:rPr lang="en-US" sz="1800" dirty="0" err="1"/>
              <a:t>Deeza</a:t>
            </a:r>
            <a:r>
              <a:rPr lang="en-US" sz="1800" dirty="0"/>
              <a:t>-Mae Smith</a:t>
            </a:r>
          </a:p>
          <a:p>
            <a:r>
              <a:rPr lang="en-US" sz="1800" dirty="0">
                <a:solidFill>
                  <a:prstClr val="black"/>
                </a:solidFill>
              </a:rPr>
              <a:t>Source: World Health Organization October 2019.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230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B40E57-7D80-470C-82FD-A1615661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Document Structure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6CF640E-E5B6-4C1C-9626-83476B8419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6163" y="2135537"/>
            <a:ext cx="3692236" cy="3645334"/>
          </a:xfrm>
          <a:prstGeom prst="rect">
            <a:avLst/>
          </a:prstGeom>
        </p:spPr>
        <p:txBody>
          <a:bodyPr vert="horz" lIns="137130" tIns="68566" rIns="137130" bIns="68566" rtlCol="0">
            <a:normAutofit/>
          </a:bodyPr>
          <a:lstStyle>
            <a:lvl1pPr marL="342826" indent="-342826" algn="l" defTabSz="1371302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1pPr>
            <a:lvl2pPr marL="102847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71412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3pPr>
            <a:lvl4pPr marL="2399780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 marL="3085432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082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734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386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03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74496"/>
              </a:buClr>
            </a:pPr>
            <a:r>
              <a:rPr lang="en-US" dirty="0"/>
              <a:t>Title</a:t>
            </a:r>
          </a:p>
          <a:p>
            <a:pPr>
              <a:buClr>
                <a:srgbClr val="274496"/>
              </a:buClr>
            </a:pPr>
            <a:r>
              <a:rPr lang="en-US" dirty="0"/>
              <a:t>Headers</a:t>
            </a:r>
          </a:p>
          <a:p>
            <a:pPr>
              <a:buClr>
                <a:srgbClr val="274496"/>
              </a:buClr>
            </a:pPr>
            <a:r>
              <a:rPr lang="en-US" dirty="0"/>
              <a:t>Lists</a:t>
            </a:r>
          </a:p>
          <a:p>
            <a:pPr>
              <a:buClr>
                <a:srgbClr val="274496"/>
              </a:buClr>
            </a:pPr>
            <a:r>
              <a:rPr lang="en-US" dirty="0"/>
              <a:t>Tables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75BBB40-1CCF-4C13-8BCF-3D561E41C72E}"/>
              </a:ext>
            </a:extLst>
          </p:cNvPr>
          <p:cNvSpPr txBox="1">
            <a:spLocks/>
          </p:cNvSpPr>
          <p:nvPr/>
        </p:nvSpPr>
        <p:spPr>
          <a:xfrm>
            <a:off x="5595916" y="2135537"/>
            <a:ext cx="4028208" cy="3734185"/>
          </a:xfrm>
          <a:prstGeom prst="rect">
            <a:avLst/>
          </a:prstGeom>
        </p:spPr>
        <p:txBody>
          <a:bodyPr vert="horz" lIns="137130" tIns="68566" rIns="137130" bIns="68566" rtlCol="0">
            <a:normAutofit/>
          </a:bodyPr>
          <a:lstStyle>
            <a:lvl1pPr marL="342826" indent="-342826" algn="l" defTabSz="1371302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1pPr>
            <a:lvl2pPr marL="102847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71412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3pPr>
            <a:lvl4pPr marL="2399780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 marL="3085432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082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734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386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038" indent="-342826" algn="l" defTabSz="137130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74496"/>
              </a:buClr>
            </a:pPr>
            <a:r>
              <a:rPr lang="en-US" dirty="0"/>
              <a:t>Alternate Text</a:t>
            </a:r>
          </a:p>
          <a:p>
            <a:pPr>
              <a:buClr>
                <a:srgbClr val="274496"/>
              </a:buClr>
            </a:pPr>
            <a:r>
              <a:rPr lang="en-US" dirty="0"/>
              <a:t>Hyperlinks</a:t>
            </a:r>
          </a:p>
          <a:p>
            <a:pPr>
              <a:buClr>
                <a:srgbClr val="274496"/>
              </a:buClr>
            </a:pPr>
            <a:r>
              <a:rPr lang="en-US" dirty="0"/>
              <a:t>Color Contrast</a:t>
            </a:r>
          </a:p>
          <a:p>
            <a:pPr>
              <a:buClr>
                <a:srgbClr val="274496"/>
              </a:buClr>
            </a:pPr>
            <a:r>
              <a:rPr lang="en-US" dirty="0"/>
              <a:t>Etc.</a:t>
            </a: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198DD86E-3E35-4D0C-997B-729912EF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7</a:t>
            </a:fld>
            <a:endParaRPr lang="id-ID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AFEDA23-141D-4EA4-831B-9C12B9CDB5B6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072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on working with laptop and notepad">
            <a:extLst>
              <a:ext uri="{FF2B5EF4-FFF2-40B4-BE49-F238E27FC236}">
                <a16:creationId xmlns:a16="http://schemas.microsoft.com/office/drawing/2014/main" id="{443C7757-646A-44AB-9E0B-18A03FF4A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" y="0"/>
            <a:ext cx="5359548" cy="685800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EAEDFB13-F28C-4D07-915E-D95DA8908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736997" y="0"/>
            <a:ext cx="10515600" cy="6858000"/>
          </a:xfrm>
          <a:custGeom>
            <a:avLst/>
            <a:gdLst>
              <a:gd name="connsiteX0" fmla="*/ 0 w 8244408"/>
              <a:gd name="connsiteY0" fmla="*/ 0 h 5143500"/>
              <a:gd name="connsiteX1" fmla="*/ 8244408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244408"/>
              <a:gd name="connsiteY0" fmla="*/ 0 h 5143500"/>
              <a:gd name="connsiteX1" fmla="*/ 5779504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069479"/>
              <a:gd name="connsiteY0" fmla="*/ 0 h 5143500"/>
              <a:gd name="connsiteX1" fmla="*/ 5779504 w 8069479"/>
              <a:gd name="connsiteY1" fmla="*/ 0 h 5143500"/>
              <a:gd name="connsiteX2" fmla="*/ 8069479 w 8069479"/>
              <a:gd name="connsiteY2" fmla="*/ 5143500 h 5143500"/>
              <a:gd name="connsiteX3" fmla="*/ 0 w 8069479"/>
              <a:gd name="connsiteY3" fmla="*/ 5143500 h 5143500"/>
              <a:gd name="connsiteX4" fmla="*/ 0 w 8069479"/>
              <a:gd name="connsiteY4" fmla="*/ 0 h 5143500"/>
              <a:gd name="connsiteX0" fmla="*/ 0 w 8013820"/>
              <a:gd name="connsiteY0" fmla="*/ 0 h 5143500"/>
              <a:gd name="connsiteX1" fmla="*/ 5779504 w 8013820"/>
              <a:gd name="connsiteY1" fmla="*/ 0 h 5143500"/>
              <a:gd name="connsiteX2" fmla="*/ 8013820 w 8013820"/>
              <a:gd name="connsiteY2" fmla="*/ 5143500 h 5143500"/>
              <a:gd name="connsiteX3" fmla="*/ 0 w 8013820"/>
              <a:gd name="connsiteY3" fmla="*/ 5143500 h 5143500"/>
              <a:gd name="connsiteX4" fmla="*/ 0 w 8013820"/>
              <a:gd name="connsiteY4" fmla="*/ 0 h 5143500"/>
              <a:gd name="connsiteX0" fmla="*/ 0 w 7966112"/>
              <a:gd name="connsiteY0" fmla="*/ 0 h 5143500"/>
              <a:gd name="connsiteX1" fmla="*/ 5779504 w 7966112"/>
              <a:gd name="connsiteY1" fmla="*/ 0 h 5143500"/>
              <a:gd name="connsiteX2" fmla="*/ 7966112 w 7966112"/>
              <a:gd name="connsiteY2" fmla="*/ 5143500 h 5143500"/>
              <a:gd name="connsiteX3" fmla="*/ 0 w 7966112"/>
              <a:gd name="connsiteY3" fmla="*/ 5143500 h 5143500"/>
              <a:gd name="connsiteX4" fmla="*/ 0 w 7966112"/>
              <a:gd name="connsiteY4" fmla="*/ 0 h 5143500"/>
              <a:gd name="connsiteX0" fmla="*/ 0 w 7942258"/>
              <a:gd name="connsiteY0" fmla="*/ 0 h 5143500"/>
              <a:gd name="connsiteX1" fmla="*/ 5779504 w 7942258"/>
              <a:gd name="connsiteY1" fmla="*/ 0 h 5143500"/>
              <a:gd name="connsiteX2" fmla="*/ 7942258 w 7942258"/>
              <a:gd name="connsiteY2" fmla="*/ 5143500 h 5143500"/>
              <a:gd name="connsiteX3" fmla="*/ 0 w 7942258"/>
              <a:gd name="connsiteY3" fmla="*/ 5143500 h 5143500"/>
              <a:gd name="connsiteX4" fmla="*/ 0 w 7942258"/>
              <a:gd name="connsiteY4" fmla="*/ 0 h 5143500"/>
              <a:gd name="connsiteX0" fmla="*/ 0 w 7886599"/>
              <a:gd name="connsiteY0" fmla="*/ 0 h 5151451"/>
              <a:gd name="connsiteX1" fmla="*/ 5779504 w 7886599"/>
              <a:gd name="connsiteY1" fmla="*/ 0 h 5151451"/>
              <a:gd name="connsiteX2" fmla="*/ 7886599 w 7886599"/>
              <a:gd name="connsiteY2" fmla="*/ 5151451 h 5151451"/>
              <a:gd name="connsiteX3" fmla="*/ 0 w 7886599"/>
              <a:gd name="connsiteY3" fmla="*/ 5143500 h 5151451"/>
              <a:gd name="connsiteX4" fmla="*/ 0 w 7886599"/>
              <a:gd name="connsiteY4" fmla="*/ 0 h 51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599" h="5151451">
                <a:moveTo>
                  <a:pt x="0" y="0"/>
                </a:moveTo>
                <a:lnTo>
                  <a:pt x="5779504" y="0"/>
                </a:lnTo>
                <a:lnTo>
                  <a:pt x="7886599" y="5151451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Shape 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2408234"/>
            <a:ext cx="10515599" cy="3243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lang="en-US"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lang="en-US"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sz="half" idx="2"/>
          </p:nvPr>
        </p:nvSpPr>
        <p:spPr>
          <a:xfrm>
            <a:off x="3149600" y="1068793"/>
            <a:ext cx="9042401" cy="4076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315913" algn="l" rtl="0">
              <a:buClr>
                <a:srgbClr val="00A9A2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l" rtl="0">
              <a:buClr>
                <a:srgbClr val="274496"/>
              </a:buClr>
            </a:pPr>
            <a:r>
              <a:rPr lang="en-US" sz="2400" dirty="0"/>
              <a:t>Best in breed “In-House Accessibility” Software Solution.</a:t>
            </a:r>
          </a:p>
          <a:p>
            <a:pPr marL="682625" indent="-450850" algn="l" rtl="0">
              <a:buClr>
                <a:srgbClr val="274496"/>
              </a:buClr>
            </a:pPr>
            <a:r>
              <a:rPr lang="en-US" sz="2400" dirty="0"/>
              <a:t>No prior knowledge or advanced skills are required.</a:t>
            </a:r>
          </a:p>
          <a:p>
            <a:pPr marL="973138" indent="-465138" algn="l" rtl="0">
              <a:buClr>
                <a:srgbClr val="274496"/>
              </a:buClr>
            </a:pPr>
            <a:r>
              <a:rPr lang="en-US" sz="2400" dirty="0"/>
              <a:t>Standardization - Organizational Accessibility Policy.</a:t>
            </a:r>
          </a:p>
          <a:p>
            <a:pPr marL="1320800" indent="-522288" algn="l" rtl="0">
              <a:buClr>
                <a:srgbClr val="274496"/>
              </a:buClr>
            </a:pPr>
            <a:r>
              <a:rPr lang="en-US" sz="2400" dirty="0"/>
              <a:t>Fastest ROI</a:t>
            </a:r>
          </a:p>
          <a:p>
            <a:pPr marL="1168400" lvl="1" indent="358775">
              <a:spcBef>
                <a:spcPts val="1000"/>
              </a:spcBef>
              <a:buClr>
                <a:srgbClr val="274496"/>
              </a:buClr>
            </a:pPr>
            <a:r>
              <a:rPr lang="en-US" b="1" dirty="0">
                <a:solidFill>
                  <a:srgbClr val="0095D1"/>
                </a:solidFill>
              </a:rPr>
              <a:t>Wizard Driven</a:t>
            </a:r>
          </a:p>
          <a:p>
            <a:pPr marL="1790700" lvl="1" indent="-263525">
              <a:spcBef>
                <a:spcPts val="1000"/>
              </a:spcBef>
              <a:buClr>
                <a:srgbClr val="274496"/>
              </a:buClr>
            </a:pPr>
            <a:r>
              <a:rPr lang="en-US" b="1" dirty="0">
                <a:solidFill>
                  <a:srgbClr val="0095D1"/>
                </a:solidFill>
              </a:rPr>
              <a:t>Fast &amp; Efficient remediation process:</a:t>
            </a:r>
          </a:p>
          <a:p>
            <a:pPr marL="1168400" indent="179388">
              <a:buClr>
                <a:srgbClr val="23A5D7"/>
              </a:buClr>
            </a:pPr>
            <a:endParaRPr lang="en-US" sz="2400" dirty="0"/>
          </a:p>
          <a:p>
            <a:pPr marL="457200" indent="-315913" algn="l" rtl="0">
              <a:buClr>
                <a:srgbClr val="00A9A2"/>
              </a:buClr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8D656F-9AD3-4B6C-8A17-034B746F7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0408" y="4318908"/>
            <a:ext cx="1699847" cy="2001546"/>
            <a:chOff x="4300408" y="4318908"/>
            <a:chExt cx="1699847" cy="200154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1B671F7-05C6-424E-A7EB-ECD58110E5B1}"/>
                </a:ext>
              </a:extLst>
            </p:cNvPr>
            <p:cNvGrpSpPr/>
            <p:nvPr/>
          </p:nvGrpSpPr>
          <p:grpSpPr>
            <a:xfrm>
              <a:off x="4300408" y="4318908"/>
              <a:ext cx="1699847" cy="2001546"/>
              <a:chOff x="4300408" y="4318908"/>
              <a:chExt cx="1699847" cy="2001546"/>
            </a:xfrm>
          </p:grpSpPr>
          <p:sp>
            <p:nvSpPr>
              <p:cNvPr id="13" name="Oval 4">
                <a:extLst>
                  <a:ext uri="{FF2B5EF4-FFF2-40B4-BE49-F238E27FC236}">
                    <a16:creationId xmlns:a16="http://schemas.microsoft.com/office/drawing/2014/main" id="{811E8818-3BF3-48EF-97AF-F5320C4B8D05}"/>
                  </a:ext>
                </a:extLst>
              </p:cNvPr>
              <p:cNvSpPr/>
              <p:nvPr/>
            </p:nvSpPr>
            <p:spPr>
              <a:xfrm>
                <a:off x="4574588" y="4318908"/>
                <a:ext cx="931286" cy="931286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F051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7" name="Group 12">
                <a:extLst>
                  <a:ext uri="{FF2B5EF4-FFF2-40B4-BE49-F238E27FC236}">
                    <a16:creationId xmlns:a16="http://schemas.microsoft.com/office/drawing/2014/main" id="{00C10A08-3686-4FB5-9CD0-BAA3125C8B83}"/>
                  </a:ext>
                </a:extLst>
              </p:cNvPr>
              <p:cNvGrpSpPr/>
              <p:nvPr/>
            </p:nvGrpSpPr>
            <p:grpSpPr>
              <a:xfrm>
                <a:off x="4300408" y="5430780"/>
                <a:ext cx="1699847" cy="889674"/>
                <a:chOff x="803640" y="3362835"/>
                <a:chExt cx="2059657" cy="889674"/>
              </a:xfrm>
            </p:grpSpPr>
            <p:sp>
              <p:nvSpPr>
                <p:cNvPr id="18" name="TextBox 13">
                  <a:extLst>
                    <a:ext uri="{FF2B5EF4-FFF2-40B4-BE49-F238E27FC236}">
                      <a16:creationId xmlns:a16="http://schemas.microsoft.com/office/drawing/2014/main" id="{9FA64833-1641-4E18-B4CE-1D4898BF19B5}"/>
                    </a:ext>
                  </a:extLst>
                </p:cNvPr>
                <p:cNvSpPr txBox="1"/>
                <p:nvPr/>
              </p:nvSpPr>
              <p:spPr>
                <a:xfrm>
                  <a:off x="803640" y="3652345"/>
                  <a:ext cx="2059657" cy="60016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An organization's employees produce content normally</a:t>
                  </a:r>
                  <a:endParaRPr lang="ko-KR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9" name="TextBox 14">
                  <a:extLst>
                    <a:ext uri="{FF2B5EF4-FFF2-40B4-BE49-F238E27FC236}">
                      <a16:creationId xmlns:a16="http://schemas.microsoft.com/office/drawing/2014/main" id="{E424F769-256F-44FB-AC9D-5393E0DAA710}"/>
                    </a:ext>
                  </a:extLst>
                </p:cNvPr>
                <p:cNvSpPr txBox="1"/>
                <p:nvPr/>
              </p:nvSpPr>
              <p:spPr>
                <a:xfrm>
                  <a:off x="803640" y="3362835"/>
                  <a:ext cx="2059657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 Creation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64">
              <a:extLst>
                <a:ext uri="{FF2B5EF4-FFF2-40B4-BE49-F238E27FC236}">
                  <a16:creationId xmlns:a16="http://schemas.microsoft.com/office/drawing/2014/main" id="{C187B863-B974-4F66-8014-7781A3FB816B}"/>
                </a:ext>
              </a:extLst>
            </p:cNvPr>
            <p:cNvGrpSpPr/>
            <p:nvPr/>
          </p:nvGrpSpPr>
          <p:grpSpPr>
            <a:xfrm>
              <a:off x="4793736" y="4586231"/>
              <a:ext cx="441044" cy="405339"/>
              <a:chOff x="3690367" y="1823747"/>
              <a:chExt cx="5020109" cy="4182400"/>
            </a:xfrm>
            <a:solidFill>
              <a:srgbClr val="00A9A2"/>
            </a:solidFill>
          </p:grpSpPr>
          <p:sp>
            <p:nvSpPr>
              <p:cNvPr id="11" name="Freeform: Shape 14">
                <a:extLst>
                  <a:ext uri="{FF2B5EF4-FFF2-40B4-BE49-F238E27FC236}">
                    <a16:creationId xmlns:a16="http://schemas.microsoft.com/office/drawing/2014/main" id="{800D074D-4BA0-4D7E-A1EB-6CBC38A724D4}"/>
                  </a:ext>
                </a:extLst>
              </p:cNvPr>
              <p:cNvSpPr/>
              <p:nvPr/>
            </p:nvSpPr>
            <p:spPr>
              <a:xfrm>
                <a:off x="6083223" y="1823747"/>
                <a:ext cx="2627253" cy="4182400"/>
              </a:xfrm>
              <a:custGeom>
                <a:avLst/>
                <a:gdLst>
                  <a:gd name="connsiteX0" fmla="*/ 1127628 w 1136356"/>
                  <a:gd name="connsiteY0" fmla="*/ 671962 h 1808998"/>
                  <a:gd name="connsiteX1" fmla="*/ 1015351 w 1136356"/>
                  <a:gd name="connsiteY1" fmla="*/ 617607 h 1808998"/>
                  <a:gd name="connsiteX2" fmla="*/ 995308 w 1136356"/>
                  <a:gd name="connsiteY2" fmla="*/ 623383 h 1808998"/>
                  <a:gd name="connsiteX3" fmla="*/ 953862 w 1136356"/>
                  <a:gd name="connsiteY3" fmla="*/ 695573 h 1808998"/>
                  <a:gd name="connsiteX4" fmla="*/ 846341 w 1136356"/>
                  <a:gd name="connsiteY4" fmla="*/ 882418 h 1808998"/>
                  <a:gd name="connsiteX5" fmla="*/ 833093 w 1136356"/>
                  <a:gd name="connsiteY5" fmla="*/ 885305 h 1808998"/>
                  <a:gd name="connsiteX6" fmla="*/ 778228 w 1136356"/>
                  <a:gd name="connsiteY6" fmla="*/ 844029 h 1808998"/>
                  <a:gd name="connsiteX7" fmla="*/ 725062 w 1136356"/>
                  <a:gd name="connsiteY7" fmla="*/ 830441 h 1808998"/>
                  <a:gd name="connsiteX8" fmla="*/ 715041 w 1136356"/>
                  <a:gd name="connsiteY8" fmla="*/ 830271 h 1808998"/>
                  <a:gd name="connsiteX9" fmla="*/ 698564 w 1136356"/>
                  <a:gd name="connsiteY9" fmla="*/ 831120 h 1808998"/>
                  <a:gd name="connsiteX10" fmla="*/ 680559 w 1136356"/>
                  <a:gd name="connsiteY10" fmla="*/ 834687 h 1808998"/>
                  <a:gd name="connsiteX11" fmla="*/ 614654 w 1136356"/>
                  <a:gd name="connsiteY11" fmla="*/ 823137 h 1808998"/>
                  <a:gd name="connsiteX12" fmla="*/ 606671 w 1136356"/>
                  <a:gd name="connsiteY12" fmla="*/ 818551 h 1808998"/>
                  <a:gd name="connsiteX13" fmla="*/ 584929 w 1136356"/>
                  <a:gd name="connsiteY13" fmla="*/ 808189 h 1808998"/>
                  <a:gd name="connsiteX14" fmla="*/ 552146 w 1136356"/>
                  <a:gd name="connsiteY14" fmla="*/ 796639 h 1808998"/>
                  <a:gd name="connsiteX15" fmla="*/ 545351 w 1136356"/>
                  <a:gd name="connsiteY15" fmla="*/ 790524 h 1808998"/>
                  <a:gd name="connsiteX16" fmla="*/ 499490 w 1136356"/>
                  <a:gd name="connsiteY16" fmla="*/ 772689 h 1808998"/>
                  <a:gd name="connsiteX17" fmla="*/ 475709 w 1136356"/>
                  <a:gd name="connsiteY17" fmla="*/ 765555 h 1808998"/>
                  <a:gd name="connsiteX18" fmla="*/ 449381 w 1136356"/>
                  <a:gd name="connsiteY18" fmla="*/ 751796 h 1808998"/>
                  <a:gd name="connsiteX19" fmla="*/ 440209 w 1136356"/>
                  <a:gd name="connsiteY19" fmla="*/ 741944 h 1808998"/>
                  <a:gd name="connsiteX20" fmla="*/ 428319 w 1136356"/>
                  <a:gd name="connsiteY20" fmla="*/ 728865 h 1808998"/>
                  <a:gd name="connsiteX21" fmla="*/ 418127 w 1136356"/>
                  <a:gd name="connsiteY21" fmla="*/ 727846 h 1808998"/>
                  <a:gd name="connsiteX22" fmla="*/ 406916 w 1136356"/>
                  <a:gd name="connsiteY22" fmla="*/ 710520 h 1808998"/>
                  <a:gd name="connsiteX23" fmla="*/ 413541 w 1136356"/>
                  <a:gd name="connsiteY23" fmla="*/ 692175 h 1808998"/>
                  <a:gd name="connsiteX24" fmla="*/ 421354 w 1136356"/>
                  <a:gd name="connsiteY24" fmla="*/ 662620 h 1808998"/>
                  <a:gd name="connsiteX25" fmla="*/ 419656 w 1136356"/>
                  <a:gd name="connsiteY25" fmla="*/ 616928 h 1808998"/>
                  <a:gd name="connsiteX26" fmla="*/ 403349 w 1136356"/>
                  <a:gd name="connsiteY26" fmla="*/ 577011 h 1808998"/>
                  <a:gd name="connsiteX27" fmla="*/ 389081 w 1136356"/>
                  <a:gd name="connsiteY27" fmla="*/ 534376 h 1808998"/>
                  <a:gd name="connsiteX28" fmla="*/ 367849 w 1136356"/>
                  <a:gd name="connsiteY28" fmla="*/ 467452 h 1808998"/>
                  <a:gd name="connsiteX29" fmla="*/ 373794 w 1136356"/>
                  <a:gd name="connsiteY29" fmla="*/ 432631 h 1808998"/>
                  <a:gd name="connsiteX30" fmla="*/ 376681 w 1136356"/>
                  <a:gd name="connsiteY30" fmla="*/ 426516 h 1808998"/>
                  <a:gd name="connsiteX31" fmla="*/ 372265 w 1136356"/>
                  <a:gd name="connsiteY31" fmla="*/ 406812 h 1808998"/>
                  <a:gd name="connsiteX32" fmla="*/ 350693 w 1136356"/>
                  <a:gd name="connsiteY32" fmla="*/ 385240 h 1808998"/>
                  <a:gd name="connsiteX33" fmla="*/ 351542 w 1136356"/>
                  <a:gd name="connsiteY33" fmla="*/ 370123 h 1808998"/>
                  <a:gd name="connsiteX34" fmla="*/ 370736 w 1136356"/>
                  <a:gd name="connsiteY34" fmla="*/ 368764 h 1808998"/>
                  <a:gd name="connsiteX35" fmla="*/ 400292 w 1136356"/>
                  <a:gd name="connsiteY35" fmla="*/ 383542 h 1808998"/>
                  <a:gd name="connsiteX36" fmla="*/ 430697 w 1136356"/>
                  <a:gd name="connsiteY36" fmla="*/ 370972 h 1808998"/>
                  <a:gd name="connsiteX37" fmla="*/ 444795 w 1136356"/>
                  <a:gd name="connsiteY37" fmla="*/ 357383 h 1808998"/>
                  <a:gd name="connsiteX38" fmla="*/ 468915 w 1136356"/>
                  <a:gd name="connsiteY38" fmla="*/ 338529 h 1808998"/>
                  <a:gd name="connsiteX39" fmla="*/ 470444 w 1136356"/>
                  <a:gd name="connsiteY39" fmla="*/ 334622 h 1808998"/>
                  <a:gd name="connsiteX40" fmla="*/ 485901 w 1136356"/>
                  <a:gd name="connsiteY40" fmla="*/ 322732 h 1808998"/>
                  <a:gd name="connsiteX41" fmla="*/ 506114 w 1136356"/>
                  <a:gd name="connsiteY41" fmla="*/ 302689 h 1808998"/>
                  <a:gd name="connsiteX42" fmla="*/ 503566 w 1136356"/>
                  <a:gd name="connsiteY42" fmla="*/ 264640 h 1808998"/>
                  <a:gd name="connsiteX43" fmla="*/ 510700 w 1136356"/>
                  <a:gd name="connsiteY43" fmla="*/ 231518 h 1808998"/>
                  <a:gd name="connsiteX44" fmla="*/ 514607 w 1136356"/>
                  <a:gd name="connsiteY44" fmla="*/ 220477 h 1808998"/>
                  <a:gd name="connsiteX45" fmla="*/ 518344 w 1136356"/>
                  <a:gd name="connsiteY45" fmla="*/ 188543 h 1808998"/>
                  <a:gd name="connsiteX46" fmla="*/ 532782 w 1136356"/>
                  <a:gd name="connsiteY46" fmla="*/ 141153 h 1808998"/>
                  <a:gd name="connsiteX47" fmla="*/ 534480 w 1136356"/>
                  <a:gd name="connsiteY47" fmla="*/ 131301 h 1808998"/>
                  <a:gd name="connsiteX48" fmla="*/ 527686 w 1136356"/>
                  <a:gd name="connsiteY48" fmla="*/ 107860 h 1808998"/>
                  <a:gd name="connsiteX49" fmla="*/ 498980 w 1136356"/>
                  <a:gd name="connsiteY49" fmla="*/ 61829 h 1808998"/>
                  <a:gd name="connsiteX50" fmla="*/ 496772 w 1136356"/>
                  <a:gd name="connsiteY50" fmla="*/ 59281 h 1808998"/>
                  <a:gd name="connsiteX51" fmla="*/ 471293 w 1136356"/>
                  <a:gd name="connsiteY51" fmla="*/ 38728 h 1808998"/>
                  <a:gd name="connsiteX52" fmla="*/ 445644 w 1136356"/>
                  <a:gd name="connsiteY52" fmla="*/ 18345 h 1808998"/>
                  <a:gd name="connsiteX53" fmla="*/ 423223 w 1136356"/>
                  <a:gd name="connsiteY53" fmla="*/ 5945 h 1808998"/>
                  <a:gd name="connsiteX54" fmla="*/ 381777 w 1136356"/>
                  <a:gd name="connsiteY54" fmla="*/ 0 h 1808998"/>
                  <a:gd name="connsiteX55" fmla="*/ 373284 w 1136356"/>
                  <a:gd name="connsiteY55" fmla="*/ 0 h 1808998"/>
                  <a:gd name="connsiteX56" fmla="*/ 344918 w 1136356"/>
                  <a:gd name="connsiteY56" fmla="*/ 9852 h 1808998"/>
                  <a:gd name="connsiteX57" fmla="*/ 300075 w 1136356"/>
                  <a:gd name="connsiteY57" fmla="*/ 35161 h 1808998"/>
                  <a:gd name="connsiteX58" fmla="*/ 273407 w 1136356"/>
                  <a:gd name="connsiteY58" fmla="*/ 71001 h 1808998"/>
                  <a:gd name="connsiteX59" fmla="*/ 251156 w 1136356"/>
                  <a:gd name="connsiteY59" fmla="*/ 134358 h 1808998"/>
                  <a:gd name="connsiteX60" fmla="*/ 243172 w 1136356"/>
                  <a:gd name="connsiteY60" fmla="*/ 183618 h 1808998"/>
                  <a:gd name="connsiteX61" fmla="*/ 237907 w 1136356"/>
                  <a:gd name="connsiteY61" fmla="*/ 235594 h 1808998"/>
                  <a:gd name="connsiteX62" fmla="*/ 227375 w 1136356"/>
                  <a:gd name="connsiteY62" fmla="*/ 272794 h 1808998"/>
                  <a:gd name="connsiteX63" fmla="*/ 214636 w 1136356"/>
                  <a:gd name="connsiteY63" fmla="*/ 276530 h 1808998"/>
                  <a:gd name="connsiteX64" fmla="*/ 194423 w 1136356"/>
                  <a:gd name="connsiteY64" fmla="*/ 286382 h 1808998"/>
                  <a:gd name="connsiteX65" fmla="*/ 167925 w 1136356"/>
                  <a:gd name="connsiteY65" fmla="*/ 335641 h 1808998"/>
                  <a:gd name="connsiteX66" fmla="*/ 153317 w 1136356"/>
                  <a:gd name="connsiteY66" fmla="*/ 353307 h 1808998"/>
                  <a:gd name="connsiteX67" fmla="*/ 115948 w 1136356"/>
                  <a:gd name="connsiteY67" fmla="*/ 403585 h 1808998"/>
                  <a:gd name="connsiteX68" fmla="*/ 59045 w 1136356"/>
                  <a:gd name="connsiteY68" fmla="*/ 481550 h 1808998"/>
                  <a:gd name="connsiteX69" fmla="*/ 49193 w 1136356"/>
                  <a:gd name="connsiteY69" fmla="*/ 495139 h 1808998"/>
                  <a:gd name="connsiteX70" fmla="*/ 29320 w 1136356"/>
                  <a:gd name="connsiteY70" fmla="*/ 577181 h 1808998"/>
                  <a:gd name="connsiteX71" fmla="*/ 29320 w 1136356"/>
                  <a:gd name="connsiteY71" fmla="*/ 660752 h 1808998"/>
                  <a:gd name="connsiteX72" fmla="*/ 25753 w 1136356"/>
                  <a:gd name="connsiteY72" fmla="*/ 670264 h 1808998"/>
                  <a:gd name="connsiteX73" fmla="*/ 614 w 1136356"/>
                  <a:gd name="connsiteY73" fmla="*/ 734131 h 1808998"/>
                  <a:gd name="connsiteX74" fmla="*/ 17600 w 1136356"/>
                  <a:gd name="connsiteY74" fmla="*/ 818041 h 1808998"/>
                  <a:gd name="connsiteX75" fmla="*/ 34416 w 1136356"/>
                  <a:gd name="connsiteY75" fmla="*/ 881059 h 1808998"/>
                  <a:gd name="connsiteX76" fmla="*/ 53949 w 1136356"/>
                  <a:gd name="connsiteY76" fmla="*/ 945435 h 1808998"/>
                  <a:gd name="connsiteX77" fmla="*/ 61763 w 1136356"/>
                  <a:gd name="connsiteY77" fmla="*/ 982295 h 1808998"/>
                  <a:gd name="connsiteX78" fmla="*/ 59894 w 1136356"/>
                  <a:gd name="connsiteY78" fmla="*/ 1014398 h 1808998"/>
                  <a:gd name="connsiteX79" fmla="*/ 54289 w 1136356"/>
                  <a:gd name="connsiteY79" fmla="*/ 1099837 h 1808998"/>
                  <a:gd name="connsiteX80" fmla="*/ 79768 w 1136356"/>
                  <a:gd name="connsiteY80" fmla="*/ 1170498 h 1808998"/>
                  <a:gd name="connsiteX81" fmla="*/ 97943 w 1136356"/>
                  <a:gd name="connsiteY81" fmla="*/ 1188673 h 1808998"/>
                  <a:gd name="connsiteX82" fmla="*/ 115269 w 1136356"/>
                  <a:gd name="connsiteY82" fmla="*/ 1200903 h 1808998"/>
                  <a:gd name="connsiteX83" fmla="*/ 140408 w 1136356"/>
                  <a:gd name="connsiteY83" fmla="*/ 1210755 h 1808998"/>
                  <a:gd name="connsiteX84" fmla="*/ 196801 w 1136356"/>
                  <a:gd name="connsiteY84" fmla="*/ 1222985 h 1808998"/>
                  <a:gd name="connsiteX85" fmla="*/ 239945 w 1136356"/>
                  <a:gd name="connsiteY85" fmla="*/ 1225872 h 1808998"/>
                  <a:gd name="connsiteX86" fmla="*/ 259649 w 1136356"/>
                  <a:gd name="connsiteY86" fmla="*/ 1242349 h 1808998"/>
                  <a:gd name="connsiteX87" fmla="*/ 270690 w 1136356"/>
                  <a:gd name="connsiteY87" fmla="*/ 1256787 h 1808998"/>
                  <a:gd name="connsiteX88" fmla="*/ 304661 w 1136356"/>
                  <a:gd name="connsiteY88" fmla="*/ 1252031 h 1808998"/>
                  <a:gd name="connsiteX89" fmla="*/ 314004 w 1136356"/>
                  <a:gd name="connsiteY89" fmla="*/ 1237253 h 1808998"/>
                  <a:gd name="connsiteX90" fmla="*/ 327762 w 1136356"/>
                  <a:gd name="connsiteY90" fmla="*/ 1223494 h 1808998"/>
                  <a:gd name="connsiteX91" fmla="*/ 337954 w 1136356"/>
                  <a:gd name="connsiteY91" fmla="*/ 1224174 h 1808998"/>
                  <a:gd name="connsiteX92" fmla="*/ 344578 w 1136356"/>
                  <a:gd name="connsiteY92" fmla="*/ 1229779 h 1808998"/>
                  <a:gd name="connsiteX93" fmla="*/ 359016 w 1136356"/>
                  <a:gd name="connsiteY93" fmla="*/ 1241500 h 1808998"/>
                  <a:gd name="connsiteX94" fmla="*/ 365811 w 1136356"/>
                  <a:gd name="connsiteY94" fmla="*/ 1251861 h 1808998"/>
                  <a:gd name="connsiteX95" fmla="*/ 353241 w 1136356"/>
                  <a:gd name="connsiteY95" fmla="*/ 1261543 h 1808998"/>
                  <a:gd name="connsiteX96" fmla="*/ 347636 w 1136356"/>
                  <a:gd name="connsiteY96" fmla="*/ 1266639 h 1808998"/>
                  <a:gd name="connsiteX97" fmla="*/ 348315 w 1136356"/>
                  <a:gd name="connsiteY97" fmla="*/ 1298742 h 1808998"/>
                  <a:gd name="connsiteX98" fmla="*/ 348994 w 1136356"/>
                  <a:gd name="connsiteY98" fmla="*/ 1315558 h 1808998"/>
                  <a:gd name="connsiteX99" fmla="*/ 349504 w 1136356"/>
                  <a:gd name="connsiteY99" fmla="*/ 1334582 h 1808998"/>
                  <a:gd name="connsiteX100" fmla="*/ 348994 w 1136356"/>
                  <a:gd name="connsiteY100" fmla="*/ 1367365 h 1808998"/>
                  <a:gd name="connsiteX101" fmla="*/ 349164 w 1136356"/>
                  <a:gd name="connsiteY101" fmla="*/ 1383502 h 1808998"/>
                  <a:gd name="connsiteX102" fmla="*/ 347975 w 1136356"/>
                  <a:gd name="connsiteY102" fmla="*/ 1410679 h 1808998"/>
                  <a:gd name="connsiteX103" fmla="*/ 349164 w 1136356"/>
                  <a:gd name="connsiteY103" fmla="*/ 1443802 h 1808998"/>
                  <a:gd name="connsiteX104" fmla="*/ 346616 w 1136356"/>
                  <a:gd name="connsiteY104" fmla="*/ 1497137 h 1808998"/>
                  <a:gd name="connsiteX105" fmla="*/ 336255 w 1136356"/>
                  <a:gd name="connsiteY105" fmla="*/ 1503932 h 1808998"/>
                  <a:gd name="connsiteX106" fmla="*/ 292431 w 1136356"/>
                  <a:gd name="connsiteY106" fmla="*/ 1486096 h 1808998"/>
                  <a:gd name="connsiteX107" fmla="*/ 216335 w 1136356"/>
                  <a:gd name="connsiteY107" fmla="*/ 1454842 h 1808998"/>
                  <a:gd name="connsiteX108" fmla="*/ 193743 w 1136356"/>
                  <a:gd name="connsiteY108" fmla="*/ 1467922 h 1808998"/>
                  <a:gd name="connsiteX109" fmla="*/ 201387 w 1136356"/>
                  <a:gd name="connsiteY109" fmla="*/ 1533147 h 1808998"/>
                  <a:gd name="connsiteX110" fmla="*/ 203086 w 1136356"/>
                  <a:gd name="connsiteY110" fmla="*/ 1537903 h 1808998"/>
                  <a:gd name="connsiteX111" fmla="*/ 208012 w 1136356"/>
                  <a:gd name="connsiteY111" fmla="*/ 1545037 h 1808998"/>
                  <a:gd name="connsiteX112" fmla="*/ 212598 w 1136356"/>
                  <a:gd name="connsiteY112" fmla="*/ 1556078 h 1808998"/>
                  <a:gd name="connsiteX113" fmla="*/ 205124 w 1136356"/>
                  <a:gd name="connsiteY113" fmla="*/ 1561854 h 1808998"/>
                  <a:gd name="connsiteX114" fmla="*/ 138369 w 1136356"/>
                  <a:gd name="connsiteY114" fmla="*/ 1577650 h 1808998"/>
                  <a:gd name="connsiteX115" fmla="*/ 73653 w 1136356"/>
                  <a:gd name="connsiteY115" fmla="*/ 1591579 h 1808998"/>
                  <a:gd name="connsiteX116" fmla="*/ 54119 w 1136356"/>
                  <a:gd name="connsiteY116" fmla="*/ 1608055 h 1808998"/>
                  <a:gd name="connsiteX117" fmla="*/ 66009 w 1136356"/>
                  <a:gd name="connsiteY117" fmla="*/ 1685001 h 1808998"/>
                  <a:gd name="connsiteX118" fmla="*/ 81467 w 1136356"/>
                  <a:gd name="connsiteY118" fmla="*/ 1699949 h 1808998"/>
                  <a:gd name="connsiteX119" fmla="*/ 115608 w 1136356"/>
                  <a:gd name="connsiteY119" fmla="*/ 1695193 h 1808998"/>
                  <a:gd name="connsiteX120" fmla="*/ 134123 w 1136356"/>
                  <a:gd name="connsiteY120" fmla="*/ 1651199 h 1808998"/>
                  <a:gd name="connsiteX121" fmla="*/ 131235 w 1136356"/>
                  <a:gd name="connsiteY121" fmla="*/ 1640668 h 1808998"/>
                  <a:gd name="connsiteX122" fmla="*/ 137860 w 1136356"/>
                  <a:gd name="connsiteY122" fmla="*/ 1626400 h 1808998"/>
                  <a:gd name="connsiteX123" fmla="*/ 239775 w 1136356"/>
                  <a:gd name="connsiteY123" fmla="*/ 1615529 h 1808998"/>
                  <a:gd name="connsiteX124" fmla="*/ 245550 w 1136356"/>
                  <a:gd name="connsiteY124" fmla="*/ 1614680 h 1808998"/>
                  <a:gd name="connsiteX125" fmla="*/ 265933 w 1136356"/>
                  <a:gd name="connsiteY125" fmla="*/ 1608395 h 1808998"/>
                  <a:gd name="connsiteX126" fmla="*/ 316042 w 1136356"/>
                  <a:gd name="connsiteY126" fmla="*/ 1599902 h 1808998"/>
                  <a:gd name="connsiteX127" fmla="*/ 348994 w 1136356"/>
                  <a:gd name="connsiteY127" fmla="*/ 1599053 h 1808998"/>
                  <a:gd name="connsiteX128" fmla="*/ 364112 w 1136356"/>
                  <a:gd name="connsiteY128" fmla="*/ 1612132 h 1808998"/>
                  <a:gd name="connsiteX129" fmla="*/ 368528 w 1136356"/>
                  <a:gd name="connsiteY129" fmla="*/ 1668015 h 1808998"/>
                  <a:gd name="connsiteX130" fmla="*/ 353750 w 1136356"/>
                  <a:gd name="connsiteY130" fmla="*/ 1679906 h 1808998"/>
                  <a:gd name="connsiteX131" fmla="*/ 345427 w 1136356"/>
                  <a:gd name="connsiteY131" fmla="*/ 1685171 h 1808998"/>
                  <a:gd name="connsiteX132" fmla="*/ 344578 w 1136356"/>
                  <a:gd name="connsiteY132" fmla="*/ 1694513 h 1808998"/>
                  <a:gd name="connsiteX133" fmla="*/ 361394 w 1136356"/>
                  <a:gd name="connsiteY133" fmla="*/ 1786067 h 1808998"/>
                  <a:gd name="connsiteX134" fmla="*/ 372435 w 1136356"/>
                  <a:gd name="connsiteY134" fmla="*/ 1798297 h 1808998"/>
                  <a:gd name="connsiteX135" fmla="*/ 419995 w 1136356"/>
                  <a:gd name="connsiteY135" fmla="*/ 1808998 h 1808998"/>
                  <a:gd name="connsiteX136" fmla="*/ 435453 w 1136356"/>
                  <a:gd name="connsiteY136" fmla="*/ 1803223 h 1808998"/>
                  <a:gd name="connsiteX137" fmla="*/ 456006 w 1136356"/>
                  <a:gd name="connsiteY137" fmla="*/ 1753624 h 1808998"/>
                  <a:gd name="connsiteX138" fmla="*/ 441568 w 1136356"/>
                  <a:gd name="connsiteY138" fmla="*/ 1732562 h 1808998"/>
                  <a:gd name="connsiteX139" fmla="*/ 432056 w 1136356"/>
                  <a:gd name="connsiteY139" fmla="*/ 1729165 h 1808998"/>
                  <a:gd name="connsiteX140" fmla="*/ 417108 w 1136356"/>
                  <a:gd name="connsiteY140" fmla="*/ 1711499 h 1808998"/>
                  <a:gd name="connsiteX141" fmla="*/ 410653 w 1136356"/>
                  <a:gd name="connsiteY141" fmla="*/ 1615869 h 1808998"/>
                  <a:gd name="connsiteX142" fmla="*/ 425771 w 1136356"/>
                  <a:gd name="connsiteY142" fmla="*/ 1597694 h 1808998"/>
                  <a:gd name="connsiteX143" fmla="*/ 475709 w 1136356"/>
                  <a:gd name="connsiteY143" fmla="*/ 1599053 h 1808998"/>
                  <a:gd name="connsiteX144" fmla="*/ 555713 w 1136356"/>
                  <a:gd name="connsiteY144" fmla="*/ 1608395 h 1808998"/>
                  <a:gd name="connsiteX145" fmla="*/ 662894 w 1136356"/>
                  <a:gd name="connsiteY145" fmla="*/ 1618926 h 1808998"/>
                  <a:gd name="connsiteX146" fmla="*/ 671726 w 1136356"/>
                  <a:gd name="connsiteY146" fmla="*/ 1630477 h 1808998"/>
                  <a:gd name="connsiteX147" fmla="*/ 680389 w 1136356"/>
                  <a:gd name="connsiteY147" fmla="*/ 1677188 h 1808998"/>
                  <a:gd name="connsiteX148" fmla="*/ 694488 w 1136356"/>
                  <a:gd name="connsiteY148" fmla="*/ 1714896 h 1808998"/>
                  <a:gd name="connsiteX149" fmla="*/ 733725 w 1136356"/>
                  <a:gd name="connsiteY149" fmla="*/ 1752945 h 1808998"/>
                  <a:gd name="connsiteX150" fmla="*/ 800140 w 1136356"/>
                  <a:gd name="connsiteY150" fmla="*/ 1760758 h 1808998"/>
                  <a:gd name="connsiteX151" fmla="*/ 808463 w 1136356"/>
                  <a:gd name="connsiteY151" fmla="*/ 1759739 h 1808998"/>
                  <a:gd name="connsiteX152" fmla="*/ 825449 w 1136356"/>
                  <a:gd name="connsiteY152" fmla="*/ 1757022 h 1808998"/>
                  <a:gd name="connsiteX153" fmla="*/ 875217 w 1136356"/>
                  <a:gd name="connsiteY153" fmla="*/ 1766873 h 1808998"/>
                  <a:gd name="connsiteX154" fmla="*/ 972207 w 1136356"/>
                  <a:gd name="connsiteY154" fmla="*/ 1778594 h 1808998"/>
                  <a:gd name="connsiteX155" fmla="*/ 1054589 w 1136356"/>
                  <a:gd name="connsiteY155" fmla="*/ 1768572 h 1808998"/>
                  <a:gd name="connsiteX156" fmla="*/ 1096204 w 1136356"/>
                  <a:gd name="connsiteY156" fmla="*/ 1747339 h 1808998"/>
                  <a:gd name="connsiteX157" fmla="*/ 1099771 w 1136356"/>
                  <a:gd name="connsiteY157" fmla="*/ 1719483 h 1808998"/>
                  <a:gd name="connsiteX158" fmla="*/ 1043038 w 1136356"/>
                  <a:gd name="connsiteY158" fmla="*/ 1684662 h 1808998"/>
                  <a:gd name="connsiteX159" fmla="*/ 1022145 w 1136356"/>
                  <a:gd name="connsiteY159" fmla="*/ 1682623 h 1808998"/>
                  <a:gd name="connsiteX160" fmla="*/ 1001253 w 1136356"/>
                  <a:gd name="connsiteY160" fmla="*/ 1681434 h 1808998"/>
                  <a:gd name="connsiteX161" fmla="*/ 995308 w 1136356"/>
                  <a:gd name="connsiteY161" fmla="*/ 1680755 h 1808998"/>
                  <a:gd name="connsiteX162" fmla="*/ 980870 w 1136356"/>
                  <a:gd name="connsiteY162" fmla="*/ 1671243 h 1808998"/>
                  <a:gd name="connsiteX163" fmla="*/ 948257 w 1136356"/>
                  <a:gd name="connsiteY163" fmla="*/ 1655616 h 1808998"/>
                  <a:gd name="connsiteX164" fmla="*/ 945539 w 1136356"/>
                  <a:gd name="connsiteY164" fmla="*/ 1651879 h 1808998"/>
                  <a:gd name="connsiteX165" fmla="*/ 950295 w 1136356"/>
                  <a:gd name="connsiteY165" fmla="*/ 1649331 h 1808998"/>
                  <a:gd name="connsiteX166" fmla="*/ 964733 w 1136356"/>
                  <a:gd name="connsiteY166" fmla="*/ 1648991 h 1808998"/>
                  <a:gd name="connsiteX167" fmla="*/ 1037773 w 1136356"/>
                  <a:gd name="connsiteY167" fmla="*/ 1646783 h 1808998"/>
                  <a:gd name="connsiteX168" fmla="*/ 1088560 w 1136356"/>
                  <a:gd name="connsiteY168" fmla="*/ 1626740 h 1808998"/>
                  <a:gd name="connsiteX169" fmla="*/ 1092467 w 1136356"/>
                  <a:gd name="connsiteY169" fmla="*/ 1607206 h 1808998"/>
                  <a:gd name="connsiteX170" fmla="*/ 1071235 w 1136356"/>
                  <a:gd name="connsiteY170" fmla="*/ 1587842 h 1808998"/>
                  <a:gd name="connsiteX171" fmla="*/ 1058326 w 1136356"/>
                  <a:gd name="connsiteY171" fmla="*/ 1584105 h 1808998"/>
                  <a:gd name="connsiteX172" fmla="*/ 1055947 w 1136356"/>
                  <a:gd name="connsiteY172" fmla="*/ 1584615 h 1808998"/>
                  <a:gd name="connsiteX173" fmla="*/ 1044737 w 1136356"/>
                  <a:gd name="connsiteY173" fmla="*/ 1587332 h 1808998"/>
                  <a:gd name="connsiteX174" fmla="*/ 1029959 w 1136356"/>
                  <a:gd name="connsiteY174" fmla="*/ 1581387 h 1808998"/>
                  <a:gd name="connsiteX175" fmla="*/ 1003461 w 1136356"/>
                  <a:gd name="connsiteY175" fmla="*/ 1570347 h 1808998"/>
                  <a:gd name="connsiteX176" fmla="*/ 994968 w 1136356"/>
                  <a:gd name="connsiteY176" fmla="*/ 1561514 h 1808998"/>
                  <a:gd name="connsiteX177" fmla="*/ 995987 w 1136356"/>
                  <a:gd name="connsiteY177" fmla="*/ 1489324 h 1808998"/>
                  <a:gd name="connsiteX178" fmla="*/ 1001253 w 1136356"/>
                  <a:gd name="connsiteY178" fmla="*/ 1482360 h 1808998"/>
                  <a:gd name="connsiteX179" fmla="*/ 1008047 w 1136356"/>
                  <a:gd name="connsiteY179" fmla="*/ 1468941 h 1808998"/>
                  <a:gd name="connsiteX180" fmla="*/ 1006519 w 1136356"/>
                  <a:gd name="connsiteY180" fmla="*/ 1457220 h 1808998"/>
                  <a:gd name="connsiteX181" fmla="*/ 1002442 w 1136356"/>
                  <a:gd name="connsiteY181" fmla="*/ 1390296 h 1808998"/>
                  <a:gd name="connsiteX182" fmla="*/ 1006519 w 1136356"/>
                  <a:gd name="connsiteY182" fmla="*/ 1229439 h 1808998"/>
                  <a:gd name="connsiteX183" fmla="*/ 1015691 w 1136356"/>
                  <a:gd name="connsiteY183" fmla="*/ 1100856 h 1808998"/>
                  <a:gd name="connsiteX184" fmla="*/ 999724 w 1136356"/>
                  <a:gd name="connsiteY184" fmla="*/ 1050238 h 1808998"/>
                  <a:gd name="connsiteX185" fmla="*/ 992760 w 1136356"/>
                  <a:gd name="connsiteY185" fmla="*/ 1032403 h 1808998"/>
                  <a:gd name="connsiteX186" fmla="*/ 983248 w 1136356"/>
                  <a:gd name="connsiteY186" fmla="*/ 1004037 h 1808998"/>
                  <a:gd name="connsiteX187" fmla="*/ 981719 w 1136356"/>
                  <a:gd name="connsiteY187" fmla="*/ 990957 h 1808998"/>
                  <a:gd name="connsiteX188" fmla="*/ 1133403 w 1136356"/>
                  <a:gd name="connsiteY188" fmla="*/ 687759 h 1808998"/>
                  <a:gd name="connsiteX189" fmla="*/ 1137819 w 1136356"/>
                  <a:gd name="connsiteY189" fmla="*/ 680795 h 1808998"/>
                  <a:gd name="connsiteX190" fmla="*/ 1137819 w 1136356"/>
                  <a:gd name="connsiteY190" fmla="*/ 679096 h 1808998"/>
                  <a:gd name="connsiteX191" fmla="*/ 1127628 w 1136356"/>
                  <a:gd name="connsiteY191" fmla="*/ 671962 h 1808998"/>
                  <a:gd name="connsiteX192" fmla="*/ 187798 w 1136356"/>
                  <a:gd name="connsiteY192" fmla="*/ 1154022 h 1808998"/>
                  <a:gd name="connsiteX193" fmla="*/ 143125 w 1136356"/>
                  <a:gd name="connsiteY193" fmla="*/ 1155891 h 1808998"/>
                  <a:gd name="connsiteX194" fmla="*/ 125630 w 1136356"/>
                  <a:gd name="connsiteY194" fmla="*/ 1144000 h 1808998"/>
                  <a:gd name="connsiteX195" fmla="*/ 103548 w 1136356"/>
                  <a:gd name="connsiteY195" fmla="*/ 1086079 h 1808998"/>
                  <a:gd name="connsiteX196" fmla="*/ 103548 w 1136356"/>
                  <a:gd name="connsiteY196" fmla="*/ 1069942 h 1808998"/>
                  <a:gd name="connsiteX197" fmla="*/ 107795 w 1136356"/>
                  <a:gd name="connsiteY197" fmla="*/ 997242 h 1808998"/>
                  <a:gd name="connsiteX198" fmla="*/ 120364 w 1136356"/>
                  <a:gd name="connsiteY198" fmla="*/ 987051 h 1808998"/>
                  <a:gd name="connsiteX199" fmla="*/ 128687 w 1136356"/>
                  <a:gd name="connsiteY199" fmla="*/ 997072 h 1808998"/>
                  <a:gd name="connsiteX200" fmla="*/ 152128 w 1136356"/>
                  <a:gd name="connsiteY200" fmla="*/ 1027817 h 1808998"/>
                  <a:gd name="connsiteX201" fmla="*/ 176078 w 1136356"/>
                  <a:gd name="connsiteY201" fmla="*/ 1063317 h 1808998"/>
                  <a:gd name="connsiteX202" fmla="*/ 176758 w 1136356"/>
                  <a:gd name="connsiteY202" fmla="*/ 1066545 h 1808998"/>
                  <a:gd name="connsiteX203" fmla="*/ 192215 w 1136356"/>
                  <a:gd name="connsiteY203" fmla="*/ 1124636 h 1808998"/>
                  <a:gd name="connsiteX204" fmla="*/ 187798 w 1136356"/>
                  <a:gd name="connsiteY204" fmla="*/ 1154022 h 1808998"/>
                  <a:gd name="connsiteX205" fmla="*/ 795724 w 1136356"/>
                  <a:gd name="connsiteY205" fmla="*/ 1195638 h 1808998"/>
                  <a:gd name="connsiteX206" fmla="*/ 783663 w 1136356"/>
                  <a:gd name="connsiteY206" fmla="*/ 1278699 h 1808998"/>
                  <a:gd name="connsiteX207" fmla="*/ 782305 w 1136356"/>
                  <a:gd name="connsiteY207" fmla="*/ 1330506 h 1808998"/>
                  <a:gd name="connsiteX208" fmla="*/ 772962 w 1136356"/>
                  <a:gd name="connsiteY208" fmla="*/ 1370422 h 1808998"/>
                  <a:gd name="connsiteX209" fmla="*/ 750201 w 1136356"/>
                  <a:gd name="connsiteY209" fmla="*/ 1462486 h 1808998"/>
                  <a:gd name="connsiteX210" fmla="*/ 721495 w 1136356"/>
                  <a:gd name="connsiteY210" fmla="*/ 1605337 h 1808998"/>
                  <a:gd name="connsiteX211" fmla="*/ 720306 w 1136356"/>
                  <a:gd name="connsiteY211" fmla="*/ 1606526 h 1808998"/>
                  <a:gd name="connsiteX212" fmla="*/ 715041 w 1136356"/>
                  <a:gd name="connsiteY212" fmla="*/ 1586313 h 1808998"/>
                  <a:gd name="connsiteX213" fmla="*/ 702981 w 1136356"/>
                  <a:gd name="connsiteY213" fmla="*/ 1577820 h 1808998"/>
                  <a:gd name="connsiteX214" fmla="*/ 615673 w 1136356"/>
                  <a:gd name="connsiteY214" fmla="*/ 1561174 h 1808998"/>
                  <a:gd name="connsiteX215" fmla="*/ 590024 w 1136356"/>
                  <a:gd name="connsiteY215" fmla="*/ 1555739 h 1808998"/>
                  <a:gd name="connsiteX216" fmla="*/ 585778 w 1136356"/>
                  <a:gd name="connsiteY216" fmla="*/ 1550643 h 1808998"/>
                  <a:gd name="connsiteX217" fmla="*/ 589515 w 1136356"/>
                  <a:gd name="connsiteY217" fmla="*/ 1516671 h 1808998"/>
                  <a:gd name="connsiteX218" fmla="*/ 585608 w 1136356"/>
                  <a:gd name="connsiteY218" fmla="*/ 1479302 h 1808998"/>
                  <a:gd name="connsiteX219" fmla="*/ 579493 w 1136356"/>
                  <a:gd name="connsiteY219" fmla="*/ 1475395 h 1808998"/>
                  <a:gd name="connsiteX220" fmla="*/ 569471 w 1136356"/>
                  <a:gd name="connsiteY220" fmla="*/ 1463675 h 1808998"/>
                  <a:gd name="connsiteX221" fmla="*/ 553335 w 1136356"/>
                  <a:gd name="connsiteY221" fmla="*/ 1443292 h 1808998"/>
                  <a:gd name="connsiteX222" fmla="*/ 541275 w 1136356"/>
                  <a:gd name="connsiteY222" fmla="*/ 1444481 h 1808998"/>
                  <a:gd name="connsiteX223" fmla="*/ 442077 w 1136356"/>
                  <a:gd name="connsiteY223" fmla="*/ 1492381 h 1808998"/>
                  <a:gd name="connsiteX224" fmla="*/ 424072 w 1136356"/>
                  <a:gd name="connsiteY224" fmla="*/ 1481340 h 1808998"/>
                  <a:gd name="connsiteX225" fmla="*/ 423053 w 1136356"/>
                  <a:gd name="connsiteY225" fmla="*/ 1308933 h 1808998"/>
                  <a:gd name="connsiteX226" fmla="*/ 423393 w 1136356"/>
                  <a:gd name="connsiteY226" fmla="*/ 1264261 h 1808998"/>
                  <a:gd name="connsiteX227" fmla="*/ 419486 w 1136356"/>
                  <a:gd name="connsiteY227" fmla="*/ 1258485 h 1808998"/>
                  <a:gd name="connsiteX228" fmla="*/ 409294 w 1136356"/>
                  <a:gd name="connsiteY228" fmla="*/ 1254239 h 1808998"/>
                  <a:gd name="connsiteX229" fmla="*/ 404708 w 1136356"/>
                  <a:gd name="connsiteY229" fmla="*/ 1251012 h 1808998"/>
                  <a:gd name="connsiteX230" fmla="*/ 408275 w 1136356"/>
                  <a:gd name="connsiteY230" fmla="*/ 1246086 h 1808998"/>
                  <a:gd name="connsiteX231" fmla="*/ 413371 w 1136356"/>
                  <a:gd name="connsiteY231" fmla="*/ 1241669 h 1808998"/>
                  <a:gd name="connsiteX232" fmla="*/ 440039 w 1136356"/>
                  <a:gd name="connsiteY232" fmla="*/ 1229439 h 1808998"/>
                  <a:gd name="connsiteX233" fmla="*/ 585268 w 1136356"/>
                  <a:gd name="connsiteY233" fmla="*/ 1229100 h 1808998"/>
                  <a:gd name="connsiteX234" fmla="*/ 658987 w 1136356"/>
                  <a:gd name="connsiteY234" fmla="*/ 1213133 h 1808998"/>
                  <a:gd name="connsiteX235" fmla="*/ 680559 w 1136356"/>
                  <a:gd name="connsiteY235" fmla="*/ 1196996 h 1808998"/>
                  <a:gd name="connsiteX236" fmla="*/ 690241 w 1136356"/>
                  <a:gd name="connsiteY236" fmla="*/ 1192580 h 1808998"/>
                  <a:gd name="connsiteX237" fmla="*/ 788589 w 1136356"/>
                  <a:gd name="connsiteY237" fmla="*/ 1186805 h 1808998"/>
                  <a:gd name="connsiteX238" fmla="*/ 795724 w 1136356"/>
                  <a:gd name="connsiteY238" fmla="*/ 1195638 h 180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</a:cxnLst>
                <a:rect l="l" t="t" r="r" b="b"/>
                <a:pathLst>
                  <a:path w="1136356" h="1808998">
                    <a:moveTo>
                      <a:pt x="1127628" y="671962"/>
                    </a:moveTo>
                    <a:cubicBezTo>
                      <a:pt x="1090089" y="653957"/>
                      <a:pt x="1052720" y="635612"/>
                      <a:pt x="1015351" y="617607"/>
                    </a:cubicBezTo>
                    <a:cubicBezTo>
                      <a:pt x="1003121" y="611662"/>
                      <a:pt x="1001932" y="611832"/>
                      <a:pt x="995308" y="623383"/>
                    </a:cubicBezTo>
                    <a:cubicBezTo>
                      <a:pt x="981549" y="647503"/>
                      <a:pt x="967621" y="671453"/>
                      <a:pt x="953862" y="695573"/>
                    </a:cubicBezTo>
                    <a:cubicBezTo>
                      <a:pt x="918022" y="757911"/>
                      <a:pt x="882182" y="820079"/>
                      <a:pt x="846341" y="882418"/>
                    </a:cubicBezTo>
                    <a:cubicBezTo>
                      <a:pt x="841416" y="891080"/>
                      <a:pt x="840906" y="891080"/>
                      <a:pt x="833093" y="885305"/>
                    </a:cubicBezTo>
                    <a:cubicBezTo>
                      <a:pt x="814748" y="871547"/>
                      <a:pt x="796063" y="858128"/>
                      <a:pt x="778228" y="844029"/>
                    </a:cubicBezTo>
                    <a:cubicBezTo>
                      <a:pt x="762261" y="831460"/>
                      <a:pt x="744766" y="827043"/>
                      <a:pt x="725062" y="830441"/>
                    </a:cubicBezTo>
                    <a:cubicBezTo>
                      <a:pt x="721665" y="830950"/>
                      <a:pt x="718268" y="831630"/>
                      <a:pt x="715041" y="830271"/>
                    </a:cubicBezTo>
                    <a:cubicBezTo>
                      <a:pt x="709435" y="827893"/>
                      <a:pt x="704000" y="828912"/>
                      <a:pt x="698564" y="831120"/>
                    </a:cubicBezTo>
                    <a:cubicBezTo>
                      <a:pt x="692789" y="833328"/>
                      <a:pt x="687014" y="835536"/>
                      <a:pt x="680559" y="834687"/>
                    </a:cubicBezTo>
                    <a:cubicBezTo>
                      <a:pt x="658308" y="831969"/>
                      <a:pt x="636736" y="826194"/>
                      <a:pt x="614654" y="823137"/>
                    </a:cubicBezTo>
                    <a:cubicBezTo>
                      <a:pt x="611427" y="822627"/>
                      <a:pt x="608879" y="820929"/>
                      <a:pt x="606671" y="818551"/>
                    </a:cubicBezTo>
                    <a:cubicBezTo>
                      <a:pt x="600895" y="812096"/>
                      <a:pt x="593422" y="809208"/>
                      <a:pt x="584929" y="808189"/>
                    </a:cubicBezTo>
                    <a:cubicBezTo>
                      <a:pt x="573208" y="806830"/>
                      <a:pt x="563017" y="800715"/>
                      <a:pt x="552146" y="796639"/>
                    </a:cubicBezTo>
                    <a:cubicBezTo>
                      <a:pt x="549258" y="795620"/>
                      <a:pt x="546710" y="793411"/>
                      <a:pt x="545351" y="790524"/>
                    </a:cubicBezTo>
                    <a:cubicBezTo>
                      <a:pt x="535500" y="770990"/>
                      <a:pt x="516306" y="772349"/>
                      <a:pt x="499490" y="772689"/>
                    </a:cubicBezTo>
                    <a:cubicBezTo>
                      <a:pt x="489977" y="772858"/>
                      <a:pt x="482164" y="772519"/>
                      <a:pt x="475709" y="765555"/>
                    </a:cubicBezTo>
                    <a:cubicBezTo>
                      <a:pt x="468405" y="757571"/>
                      <a:pt x="459912" y="752815"/>
                      <a:pt x="449381" y="751796"/>
                    </a:cubicBezTo>
                    <a:cubicBezTo>
                      <a:pt x="443606" y="751286"/>
                      <a:pt x="439869" y="748399"/>
                      <a:pt x="440209" y="741944"/>
                    </a:cubicBezTo>
                    <a:cubicBezTo>
                      <a:pt x="440548" y="733961"/>
                      <a:pt x="435623" y="730394"/>
                      <a:pt x="428319" y="728865"/>
                    </a:cubicBezTo>
                    <a:cubicBezTo>
                      <a:pt x="424921" y="728186"/>
                      <a:pt x="421524" y="728016"/>
                      <a:pt x="418127" y="727846"/>
                    </a:cubicBezTo>
                    <a:cubicBezTo>
                      <a:pt x="407426" y="727336"/>
                      <a:pt x="402840" y="720542"/>
                      <a:pt x="406916" y="710520"/>
                    </a:cubicBezTo>
                    <a:cubicBezTo>
                      <a:pt x="409464" y="704405"/>
                      <a:pt x="411333" y="698290"/>
                      <a:pt x="413541" y="692175"/>
                    </a:cubicBezTo>
                    <a:cubicBezTo>
                      <a:pt x="417278" y="682663"/>
                      <a:pt x="417108" y="672132"/>
                      <a:pt x="421354" y="662620"/>
                    </a:cubicBezTo>
                    <a:cubicBezTo>
                      <a:pt x="428319" y="646993"/>
                      <a:pt x="427469" y="632045"/>
                      <a:pt x="419656" y="616928"/>
                    </a:cubicBezTo>
                    <a:cubicBezTo>
                      <a:pt x="413031" y="604189"/>
                      <a:pt x="406747" y="591109"/>
                      <a:pt x="403349" y="577011"/>
                    </a:cubicBezTo>
                    <a:cubicBezTo>
                      <a:pt x="399782" y="562403"/>
                      <a:pt x="394177" y="548475"/>
                      <a:pt x="389081" y="534376"/>
                    </a:cubicBezTo>
                    <a:cubicBezTo>
                      <a:pt x="381098" y="512295"/>
                      <a:pt x="370567" y="491062"/>
                      <a:pt x="367849" y="467452"/>
                    </a:cubicBezTo>
                    <a:cubicBezTo>
                      <a:pt x="366490" y="455392"/>
                      <a:pt x="364791" y="443162"/>
                      <a:pt x="373794" y="432631"/>
                    </a:cubicBezTo>
                    <a:cubicBezTo>
                      <a:pt x="375323" y="430932"/>
                      <a:pt x="375832" y="428554"/>
                      <a:pt x="376681" y="426516"/>
                    </a:cubicBezTo>
                    <a:cubicBezTo>
                      <a:pt x="379739" y="418872"/>
                      <a:pt x="379060" y="412588"/>
                      <a:pt x="372265" y="406812"/>
                    </a:cubicBezTo>
                    <a:cubicBezTo>
                      <a:pt x="364452" y="400188"/>
                      <a:pt x="357487" y="392884"/>
                      <a:pt x="350693" y="385240"/>
                    </a:cubicBezTo>
                    <a:cubicBezTo>
                      <a:pt x="345258" y="379125"/>
                      <a:pt x="345597" y="375558"/>
                      <a:pt x="351542" y="370123"/>
                    </a:cubicBezTo>
                    <a:cubicBezTo>
                      <a:pt x="357657" y="364517"/>
                      <a:pt x="362753" y="363838"/>
                      <a:pt x="370736" y="368764"/>
                    </a:cubicBezTo>
                    <a:cubicBezTo>
                      <a:pt x="380249" y="374539"/>
                      <a:pt x="389931" y="379635"/>
                      <a:pt x="400292" y="383542"/>
                    </a:cubicBezTo>
                    <a:cubicBezTo>
                      <a:pt x="414900" y="388977"/>
                      <a:pt x="424752" y="384901"/>
                      <a:pt x="430697" y="370972"/>
                    </a:cubicBezTo>
                    <a:cubicBezTo>
                      <a:pt x="433584" y="364178"/>
                      <a:pt x="438001" y="360101"/>
                      <a:pt x="444795" y="357383"/>
                    </a:cubicBezTo>
                    <a:cubicBezTo>
                      <a:pt x="454647" y="353646"/>
                      <a:pt x="459403" y="342945"/>
                      <a:pt x="468915" y="338529"/>
                    </a:cubicBezTo>
                    <a:cubicBezTo>
                      <a:pt x="469934" y="338019"/>
                      <a:pt x="470104" y="335981"/>
                      <a:pt x="470444" y="334622"/>
                    </a:cubicBezTo>
                    <a:cubicBezTo>
                      <a:pt x="474011" y="323921"/>
                      <a:pt x="475200" y="322902"/>
                      <a:pt x="485901" y="322732"/>
                    </a:cubicBezTo>
                    <a:cubicBezTo>
                      <a:pt x="500509" y="322392"/>
                      <a:pt x="505435" y="317466"/>
                      <a:pt x="506114" y="302689"/>
                    </a:cubicBezTo>
                    <a:cubicBezTo>
                      <a:pt x="506624" y="289949"/>
                      <a:pt x="505265" y="277210"/>
                      <a:pt x="503566" y="264640"/>
                    </a:cubicBezTo>
                    <a:cubicBezTo>
                      <a:pt x="501868" y="252580"/>
                      <a:pt x="503906" y="241539"/>
                      <a:pt x="510700" y="231518"/>
                    </a:cubicBezTo>
                    <a:cubicBezTo>
                      <a:pt x="512908" y="228121"/>
                      <a:pt x="514267" y="224554"/>
                      <a:pt x="514607" y="220477"/>
                    </a:cubicBezTo>
                    <a:cubicBezTo>
                      <a:pt x="515626" y="209776"/>
                      <a:pt x="516475" y="199075"/>
                      <a:pt x="518344" y="188543"/>
                    </a:cubicBezTo>
                    <a:cubicBezTo>
                      <a:pt x="521231" y="172237"/>
                      <a:pt x="522081" y="155251"/>
                      <a:pt x="532782" y="141153"/>
                    </a:cubicBezTo>
                    <a:cubicBezTo>
                      <a:pt x="534820" y="138435"/>
                      <a:pt x="535500" y="134698"/>
                      <a:pt x="534480" y="131301"/>
                    </a:cubicBezTo>
                    <a:cubicBezTo>
                      <a:pt x="531933" y="123487"/>
                      <a:pt x="531593" y="114655"/>
                      <a:pt x="527686" y="107860"/>
                    </a:cubicBezTo>
                    <a:cubicBezTo>
                      <a:pt x="518853" y="92233"/>
                      <a:pt x="514607" y="73379"/>
                      <a:pt x="498980" y="61829"/>
                    </a:cubicBezTo>
                    <a:cubicBezTo>
                      <a:pt x="498131" y="61149"/>
                      <a:pt x="497451" y="60130"/>
                      <a:pt x="496772" y="59281"/>
                    </a:cubicBezTo>
                    <a:cubicBezTo>
                      <a:pt x="490147" y="50108"/>
                      <a:pt x="481145" y="43484"/>
                      <a:pt x="471293" y="38728"/>
                    </a:cubicBezTo>
                    <a:cubicBezTo>
                      <a:pt x="461101" y="33802"/>
                      <a:pt x="452439" y="27008"/>
                      <a:pt x="445644" y="18345"/>
                    </a:cubicBezTo>
                    <a:cubicBezTo>
                      <a:pt x="439699" y="10871"/>
                      <a:pt x="432056" y="7983"/>
                      <a:pt x="423223" y="5945"/>
                    </a:cubicBezTo>
                    <a:cubicBezTo>
                      <a:pt x="409634" y="3397"/>
                      <a:pt x="395706" y="1868"/>
                      <a:pt x="381777" y="0"/>
                    </a:cubicBezTo>
                    <a:cubicBezTo>
                      <a:pt x="378890" y="0"/>
                      <a:pt x="376172" y="0"/>
                      <a:pt x="373284" y="0"/>
                    </a:cubicBezTo>
                    <a:cubicBezTo>
                      <a:pt x="363772" y="3227"/>
                      <a:pt x="354430" y="6964"/>
                      <a:pt x="344918" y="9852"/>
                    </a:cubicBezTo>
                    <a:cubicBezTo>
                      <a:pt x="327932" y="14778"/>
                      <a:pt x="313154" y="23780"/>
                      <a:pt x="300075" y="35161"/>
                    </a:cubicBezTo>
                    <a:cubicBezTo>
                      <a:pt x="288695" y="45013"/>
                      <a:pt x="280202" y="57412"/>
                      <a:pt x="273407" y="71001"/>
                    </a:cubicBezTo>
                    <a:cubicBezTo>
                      <a:pt x="263216" y="91214"/>
                      <a:pt x="253194" y="111088"/>
                      <a:pt x="251156" y="134358"/>
                    </a:cubicBezTo>
                    <a:cubicBezTo>
                      <a:pt x="249797" y="150835"/>
                      <a:pt x="246909" y="167311"/>
                      <a:pt x="243172" y="183618"/>
                    </a:cubicBezTo>
                    <a:cubicBezTo>
                      <a:pt x="239435" y="200603"/>
                      <a:pt x="234510" y="217929"/>
                      <a:pt x="237907" y="235594"/>
                    </a:cubicBezTo>
                    <a:cubicBezTo>
                      <a:pt x="240794" y="250202"/>
                      <a:pt x="234510" y="261583"/>
                      <a:pt x="227375" y="272794"/>
                    </a:cubicBezTo>
                    <a:cubicBezTo>
                      <a:pt x="224488" y="277380"/>
                      <a:pt x="221091" y="279758"/>
                      <a:pt x="214636" y="276530"/>
                    </a:cubicBezTo>
                    <a:cubicBezTo>
                      <a:pt x="205124" y="271605"/>
                      <a:pt x="196801" y="275681"/>
                      <a:pt x="194423" y="286382"/>
                    </a:cubicBezTo>
                    <a:cubicBezTo>
                      <a:pt x="190007" y="305237"/>
                      <a:pt x="181514" y="321713"/>
                      <a:pt x="167925" y="335641"/>
                    </a:cubicBezTo>
                    <a:cubicBezTo>
                      <a:pt x="162659" y="341077"/>
                      <a:pt x="157903" y="347192"/>
                      <a:pt x="153317" y="353307"/>
                    </a:cubicBezTo>
                    <a:cubicBezTo>
                      <a:pt x="140747" y="370123"/>
                      <a:pt x="126309" y="385240"/>
                      <a:pt x="115948" y="403585"/>
                    </a:cubicBezTo>
                    <a:cubicBezTo>
                      <a:pt x="99811" y="431612"/>
                      <a:pt x="81976" y="458449"/>
                      <a:pt x="59045" y="481550"/>
                    </a:cubicBezTo>
                    <a:cubicBezTo>
                      <a:pt x="55138" y="485627"/>
                      <a:pt x="51062" y="489703"/>
                      <a:pt x="49193" y="495139"/>
                    </a:cubicBezTo>
                    <a:cubicBezTo>
                      <a:pt x="39681" y="521807"/>
                      <a:pt x="33057" y="549494"/>
                      <a:pt x="29320" y="577181"/>
                    </a:cubicBezTo>
                    <a:cubicBezTo>
                      <a:pt x="25753" y="604698"/>
                      <a:pt x="23035" y="632895"/>
                      <a:pt x="29320" y="660752"/>
                    </a:cubicBezTo>
                    <a:cubicBezTo>
                      <a:pt x="30169" y="664658"/>
                      <a:pt x="29320" y="667546"/>
                      <a:pt x="25753" y="670264"/>
                    </a:cubicBezTo>
                    <a:cubicBezTo>
                      <a:pt x="3841" y="686230"/>
                      <a:pt x="-2104" y="709331"/>
                      <a:pt x="614" y="734131"/>
                    </a:cubicBezTo>
                    <a:cubicBezTo>
                      <a:pt x="3501" y="762497"/>
                      <a:pt x="10126" y="790354"/>
                      <a:pt x="17600" y="818041"/>
                    </a:cubicBezTo>
                    <a:cubicBezTo>
                      <a:pt x="23375" y="838934"/>
                      <a:pt x="30509" y="859656"/>
                      <a:pt x="34416" y="881059"/>
                    </a:cubicBezTo>
                    <a:cubicBezTo>
                      <a:pt x="38492" y="903480"/>
                      <a:pt x="44098" y="925052"/>
                      <a:pt x="53949" y="945435"/>
                    </a:cubicBezTo>
                    <a:cubicBezTo>
                      <a:pt x="59725" y="957325"/>
                      <a:pt x="61763" y="969555"/>
                      <a:pt x="61763" y="982295"/>
                    </a:cubicBezTo>
                    <a:cubicBezTo>
                      <a:pt x="61763" y="992996"/>
                      <a:pt x="60574" y="1003697"/>
                      <a:pt x="59894" y="1014398"/>
                    </a:cubicBezTo>
                    <a:cubicBezTo>
                      <a:pt x="57856" y="1042934"/>
                      <a:pt x="53440" y="1071131"/>
                      <a:pt x="54289" y="1099837"/>
                    </a:cubicBezTo>
                    <a:cubicBezTo>
                      <a:pt x="55138" y="1126335"/>
                      <a:pt x="63801" y="1149436"/>
                      <a:pt x="79768" y="1170498"/>
                    </a:cubicBezTo>
                    <a:cubicBezTo>
                      <a:pt x="85204" y="1177632"/>
                      <a:pt x="92847" y="1181709"/>
                      <a:pt x="97943" y="1188673"/>
                    </a:cubicBezTo>
                    <a:cubicBezTo>
                      <a:pt x="102189" y="1194449"/>
                      <a:pt x="108814" y="1197676"/>
                      <a:pt x="115269" y="1200903"/>
                    </a:cubicBezTo>
                    <a:cubicBezTo>
                      <a:pt x="123252" y="1205150"/>
                      <a:pt x="131575" y="1208377"/>
                      <a:pt x="140408" y="1210755"/>
                    </a:cubicBezTo>
                    <a:cubicBezTo>
                      <a:pt x="158922" y="1215851"/>
                      <a:pt x="177267" y="1221966"/>
                      <a:pt x="196801" y="1222985"/>
                    </a:cubicBezTo>
                    <a:cubicBezTo>
                      <a:pt x="211239" y="1223834"/>
                      <a:pt x="225677" y="1224514"/>
                      <a:pt x="239945" y="1225872"/>
                    </a:cubicBezTo>
                    <a:cubicBezTo>
                      <a:pt x="255402" y="1227401"/>
                      <a:pt x="255232" y="1227741"/>
                      <a:pt x="259649" y="1242349"/>
                    </a:cubicBezTo>
                    <a:cubicBezTo>
                      <a:pt x="261517" y="1248294"/>
                      <a:pt x="262536" y="1255428"/>
                      <a:pt x="270690" y="1256787"/>
                    </a:cubicBezTo>
                    <a:cubicBezTo>
                      <a:pt x="282410" y="1258655"/>
                      <a:pt x="293790" y="1257126"/>
                      <a:pt x="304661" y="1252031"/>
                    </a:cubicBezTo>
                    <a:cubicBezTo>
                      <a:pt x="310946" y="1249143"/>
                      <a:pt x="313834" y="1244387"/>
                      <a:pt x="314004" y="1237253"/>
                    </a:cubicBezTo>
                    <a:cubicBezTo>
                      <a:pt x="314004" y="1223834"/>
                      <a:pt x="314683" y="1223494"/>
                      <a:pt x="327762" y="1223494"/>
                    </a:cubicBezTo>
                    <a:cubicBezTo>
                      <a:pt x="331159" y="1223494"/>
                      <a:pt x="334556" y="1223834"/>
                      <a:pt x="337954" y="1224174"/>
                    </a:cubicBezTo>
                    <a:cubicBezTo>
                      <a:pt x="341351" y="1224514"/>
                      <a:pt x="344578" y="1226212"/>
                      <a:pt x="344578" y="1229779"/>
                    </a:cubicBezTo>
                    <a:cubicBezTo>
                      <a:pt x="344408" y="1240141"/>
                      <a:pt x="351203" y="1241160"/>
                      <a:pt x="359016" y="1241500"/>
                    </a:cubicBezTo>
                    <a:cubicBezTo>
                      <a:pt x="365980" y="1241839"/>
                      <a:pt x="367509" y="1245576"/>
                      <a:pt x="365811" y="1251861"/>
                    </a:cubicBezTo>
                    <a:cubicBezTo>
                      <a:pt x="364112" y="1258485"/>
                      <a:pt x="358846" y="1260184"/>
                      <a:pt x="353241" y="1261543"/>
                    </a:cubicBezTo>
                    <a:cubicBezTo>
                      <a:pt x="350693" y="1262222"/>
                      <a:pt x="346447" y="1261883"/>
                      <a:pt x="347636" y="1266639"/>
                    </a:cubicBezTo>
                    <a:cubicBezTo>
                      <a:pt x="350014" y="1277340"/>
                      <a:pt x="348655" y="1288041"/>
                      <a:pt x="348315" y="1298742"/>
                    </a:cubicBezTo>
                    <a:cubicBezTo>
                      <a:pt x="348145" y="1304347"/>
                      <a:pt x="346447" y="1310462"/>
                      <a:pt x="348994" y="1315558"/>
                    </a:cubicBezTo>
                    <a:cubicBezTo>
                      <a:pt x="352222" y="1322013"/>
                      <a:pt x="350014" y="1328807"/>
                      <a:pt x="349504" y="1334582"/>
                    </a:cubicBezTo>
                    <a:cubicBezTo>
                      <a:pt x="348485" y="1345623"/>
                      <a:pt x="347975" y="1356324"/>
                      <a:pt x="348994" y="1367365"/>
                    </a:cubicBezTo>
                    <a:cubicBezTo>
                      <a:pt x="349504" y="1372801"/>
                      <a:pt x="349504" y="1378236"/>
                      <a:pt x="349164" y="1383502"/>
                    </a:cubicBezTo>
                    <a:cubicBezTo>
                      <a:pt x="348825" y="1392504"/>
                      <a:pt x="346616" y="1401846"/>
                      <a:pt x="347975" y="1410679"/>
                    </a:cubicBezTo>
                    <a:cubicBezTo>
                      <a:pt x="349844" y="1421720"/>
                      <a:pt x="349674" y="1433100"/>
                      <a:pt x="349164" y="1443802"/>
                    </a:cubicBezTo>
                    <a:cubicBezTo>
                      <a:pt x="348145" y="1461637"/>
                      <a:pt x="348485" y="1479472"/>
                      <a:pt x="346616" y="1497137"/>
                    </a:cubicBezTo>
                    <a:cubicBezTo>
                      <a:pt x="345767" y="1505291"/>
                      <a:pt x="343559" y="1506989"/>
                      <a:pt x="336255" y="1503932"/>
                    </a:cubicBezTo>
                    <a:cubicBezTo>
                      <a:pt x="321647" y="1497987"/>
                      <a:pt x="306700" y="1493061"/>
                      <a:pt x="292431" y="1486096"/>
                    </a:cubicBezTo>
                    <a:cubicBezTo>
                      <a:pt x="267802" y="1474206"/>
                      <a:pt x="242323" y="1463845"/>
                      <a:pt x="216335" y="1454842"/>
                    </a:cubicBezTo>
                    <a:cubicBezTo>
                      <a:pt x="203425" y="1450426"/>
                      <a:pt x="194593" y="1454333"/>
                      <a:pt x="193743" y="1467922"/>
                    </a:cubicBezTo>
                    <a:cubicBezTo>
                      <a:pt x="192384" y="1489833"/>
                      <a:pt x="184911" y="1513104"/>
                      <a:pt x="201387" y="1533147"/>
                    </a:cubicBezTo>
                    <a:cubicBezTo>
                      <a:pt x="202406" y="1534336"/>
                      <a:pt x="202916" y="1536205"/>
                      <a:pt x="203086" y="1537903"/>
                    </a:cubicBezTo>
                    <a:cubicBezTo>
                      <a:pt x="203255" y="1541301"/>
                      <a:pt x="204614" y="1543509"/>
                      <a:pt x="208012" y="1545037"/>
                    </a:cubicBezTo>
                    <a:cubicBezTo>
                      <a:pt x="212598" y="1547076"/>
                      <a:pt x="212937" y="1551662"/>
                      <a:pt x="212598" y="1556078"/>
                    </a:cubicBezTo>
                    <a:cubicBezTo>
                      <a:pt x="212258" y="1560665"/>
                      <a:pt x="208181" y="1560834"/>
                      <a:pt x="205124" y="1561854"/>
                    </a:cubicBezTo>
                    <a:cubicBezTo>
                      <a:pt x="183212" y="1568478"/>
                      <a:pt x="160791" y="1572894"/>
                      <a:pt x="138369" y="1577650"/>
                    </a:cubicBezTo>
                    <a:cubicBezTo>
                      <a:pt x="116797" y="1582237"/>
                      <a:pt x="95225" y="1586653"/>
                      <a:pt x="73653" y="1591579"/>
                    </a:cubicBezTo>
                    <a:cubicBezTo>
                      <a:pt x="64651" y="1593617"/>
                      <a:pt x="55818" y="1597524"/>
                      <a:pt x="54119" y="1608055"/>
                    </a:cubicBezTo>
                    <a:cubicBezTo>
                      <a:pt x="49873" y="1634893"/>
                      <a:pt x="44098" y="1662070"/>
                      <a:pt x="66009" y="1685001"/>
                    </a:cubicBezTo>
                    <a:cubicBezTo>
                      <a:pt x="66009" y="1695363"/>
                      <a:pt x="74502" y="1696722"/>
                      <a:pt x="81467" y="1699949"/>
                    </a:cubicBezTo>
                    <a:cubicBezTo>
                      <a:pt x="91658" y="1704535"/>
                      <a:pt x="107625" y="1703006"/>
                      <a:pt x="115608" y="1695193"/>
                    </a:cubicBezTo>
                    <a:cubicBezTo>
                      <a:pt x="127838" y="1683303"/>
                      <a:pt x="134802" y="1668695"/>
                      <a:pt x="134123" y="1651199"/>
                    </a:cubicBezTo>
                    <a:cubicBezTo>
                      <a:pt x="133953" y="1647463"/>
                      <a:pt x="133274" y="1644065"/>
                      <a:pt x="131235" y="1640668"/>
                    </a:cubicBezTo>
                    <a:cubicBezTo>
                      <a:pt x="125290" y="1631156"/>
                      <a:pt x="126819" y="1627759"/>
                      <a:pt x="137860" y="1626400"/>
                    </a:cubicBezTo>
                    <a:cubicBezTo>
                      <a:pt x="171832" y="1621984"/>
                      <a:pt x="205634" y="1616548"/>
                      <a:pt x="239775" y="1615529"/>
                    </a:cubicBezTo>
                    <a:cubicBezTo>
                      <a:pt x="241813" y="1615529"/>
                      <a:pt x="244531" y="1615699"/>
                      <a:pt x="245550" y="1614680"/>
                    </a:cubicBezTo>
                    <a:cubicBezTo>
                      <a:pt x="250986" y="1608055"/>
                      <a:pt x="258969" y="1609754"/>
                      <a:pt x="265933" y="1608395"/>
                    </a:cubicBezTo>
                    <a:cubicBezTo>
                      <a:pt x="282580" y="1605337"/>
                      <a:pt x="299396" y="1602790"/>
                      <a:pt x="316042" y="1599902"/>
                    </a:cubicBezTo>
                    <a:cubicBezTo>
                      <a:pt x="327083" y="1598033"/>
                      <a:pt x="338124" y="1597694"/>
                      <a:pt x="348994" y="1599053"/>
                    </a:cubicBezTo>
                    <a:cubicBezTo>
                      <a:pt x="356468" y="1600072"/>
                      <a:pt x="363432" y="1602790"/>
                      <a:pt x="364112" y="1612132"/>
                    </a:cubicBezTo>
                    <a:cubicBezTo>
                      <a:pt x="365471" y="1630816"/>
                      <a:pt x="368698" y="1649161"/>
                      <a:pt x="368528" y="1668015"/>
                    </a:cubicBezTo>
                    <a:cubicBezTo>
                      <a:pt x="368358" y="1680585"/>
                      <a:pt x="366150" y="1682453"/>
                      <a:pt x="353750" y="1679906"/>
                    </a:cubicBezTo>
                    <a:cubicBezTo>
                      <a:pt x="348655" y="1678886"/>
                      <a:pt x="346107" y="1680075"/>
                      <a:pt x="345427" y="1685171"/>
                    </a:cubicBezTo>
                    <a:cubicBezTo>
                      <a:pt x="345088" y="1688229"/>
                      <a:pt x="344578" y="1691286"/>
                      <a:pt x="344578" y="1694513"/>
                    </a:cubicBezTo>
                    <a:cubicBezTo>
                      <a:pt x="344748" y="1726107"/>
                      <a:pt x="348825" y="1756852"/>
                      <a:pt x="361394" y="1786067"/>
                    </a:cubicBezTo>
                    <a:cubicBezTo>
                      <a:pt x="363772" y="1791503"/>
                      <a:pt x="367000" y="1796259"/>
                      <a:pt x="372435" y="1798297"/>
                    </a:cubicBezTo>
                    <a:cubicBezTo>
                      <a:pt x="387722" y="1804072"/>
                      <a:pt x="403349" y="1808829"/>
                      <a:pt x="419995" y="1808998"/>
                    </a:cubicBezTo>
                    <a:cubicBezTo>
                      <a:pt x="425771" y="1809168"/>
                      <a:pt x="431376" y="1807639"/>
                      <a:pt x="435453" y="1803223"/>
                    </a:cubicBezTo>
                    <a:cubicBezTo>
                      <a:pt x="448532" y="1789295"/>
                      <a:pt x="456006" y="1772988"/>
                      <a:pt x="456006" y="1753624"/>
                    </a:cubicBezTo>
                    <a:cubicBezTo>
                      <a:pt x="456006" y="1743263"/>
                      <a:pt x="450570" y="1736639"/>
                      <a:pt x="441568" y="1732562"/>
                    </a:cubicBezTo>
                    <a:cubicBezTo>
                      <a:pt x="438510" y="1731203"/>
                      <a:pt x="435283" y="1729844"/>
                      <a:pt x="432056" y="1729165"/>
                    </a:cubicBezTo>
                    <a:cubicBezTo>
                      <a:pt x="422374" y="1727126"/>
                      <a:pt x="418297" y="1721181"/>
                      <a:pt x="417108" y="1711499"/>
                    </a:cubicBezTo>
                    <a:cubicBezTo>
                      <a:pt x="413371" y="1679736"/>
                      <a:pt x="412692" y="1647632"/>
                      <a:pt x="410653" y="1615869"/>
                    </a:cubicBezTo>
                    <a:cubicBezTo>
                      <a:pt x="409804" y="1603299"/>
                      <a:pt x="413201" y="1599562"/>
                      <a:pt x="425771" y="1597694"/>
                    </a:cubicBezTo>
                    <a:cubicBezTo>
                      <a:pt x="442417" y="1595316"/>
                      <a:pt x="459063" y="1597524"/>
                      <a:pt x="475709" y="1599053"/>
                    </a:cubicBezTo>
                    <a:cubicBezTo>
                      <a:pt x="502377" y="1601770"/>
                      <a:pt x="529045" y="1605847"/>
                      <a:pt x="555713" y="1608395"/>
                    </a:cubicBezTo>
                    <a:cubicBezTo>
                      <a:pt x="591553" y="1611792"/>
                      <a:pt x="627223" y="1614850"/>
                      <a:pt x="662894" y="1618926"/>
                    </a:cubicBezTo>
                    <a:cubicBezTo>
                      <a:pt x="670537" y="1619775"/>
                      <a:pt x="674105" y="1623173"/>
                      <a:pt x="671726" y="1630477"/>
                    </a:cubicBezTo>
                    <a:cubicBezTo>
                      <a:pt x="665951" y="1647802"/>
                      <a:pt x="672916" y="1663259"/>
                      <a:pt x="680389" y="1677188"/>
                    </a:cubicBezTo>
                    <a:cubicBezTo>
                      <a:pt x="686844" y="1689418"/>
                      <a:pt x="691770" y="1701478"/>
                      <a:pt x="694488" y="1714896"/>
                    </a:cubicBezTo>
                    <a:cubicBezTo>
                      <a:pt x="698904" y="1736299"/>
                      <a:pt x="712493" y="1748019"/>
                      <a:pt x="733725" y="1752945"/>
                    </a:cubicBezTo>
                    <a:cubicBezTo>
                      <a:pt x="755637" y="1758041"/>
                      <a:pt x="777888" y="1758890"/>
                      <a:pt x="800140" y="1760758"/>
                    </a:cubicBezTo>
                    <a:cubicBezTo>
                      <a:pt x="802858" y="1760928"/>
                      <a:pt x="805915" y="1761438"/>
                      <a:pt x="808463" y="1759739"/>
                    </a:cubicBezTo>
                    <a:cubicBezTo>
                      <a:pt x="813729" y="1755832"/>
                      <a:pt x="819504" y="1756512"/>
                      <a:pt x="825449" y="1757022"/>
                    </a:cubicBezTo>
                    <a:cubicBezTo>
                      <a:pt x="842605" y="1758041"/>
                      <a:pt x="858911" y="1762117"/>
                      <a:pt x="875217" y="1766873"/>
                    </a:cubicBezTo>
                    <a:cubicBezTo>
                      <a:pt x="906981" y="1776386"/>
                      <a:pt x="939084" y="1781651"/>
                      <a:pt x="972207" y="1778594"/>
                    </a:cubicBezTo>
                    <a:cubicBezTo>
                      <a:pt x="999724" y="1776046"/>
                      <a:pt x="1027411" y="1773498"/>
                      <a:pt x="1054589" y="1768572"/>
                    </a:cubicBezTo>
                    <a:cubicBezTo>
                      <a:pt x="1070725" y="1765684"/>
                      <a:pt x="1085673" y="1761608"/>
                      <a:pt x="1096204" y="1747339"/>
                    </a:cubicBezTo>
                    <a:cubicBezTo>
                      <a:pt x="1101979" y="1739526"/>
                      <a:pt x="1104527" y="1727806"/>
                      <a:pt x="1099771" y="1719483"/>
                    </a:cubicBezTo>
                    <a:cubicBezTo>
                      <a:pt x="1087371" y="1697401"/>
                      <a:pt x="1068857" y="1685171"/>
                      <a:pt x="1043038" y="1684662"/>
                    </a:cubicBezTo>
                    <a:cubicBezTo>
                      <a:pt x="1036074" y="1684492"/>
                      <a:pt x="1028430" y="1685851"/>
                      <a:pt x="1022145" y="1682623"/>
                    </a:cubicBezTo>
                    <a:cubicBezTo>
                      <a:pt x="1015011" y="1678886"/>
                      <a:pt x="1008387" y="1677867"/>
                      <a:pt x="1001253" y="1681434"/>
                    </a:cubicBezTo>
                    <a:cubicBezTo>
                      <a:pt x="999215" y="1682453"/>
                      <a:pt x="995987" y="1683473"/>
                      <a:pt x="995308" y="1680755"/>
                    </a:cubicBezTo>
                    <a:cubicBezTo>
                      <a:pt x="993609" y="1672432"/>
                      <a:pt x="986305" y="1673111"/>
                      <a:pt x="980870" y="1671243"/>
                    </a:cubicBezTo>
                    <a:cubicBezTo>
                      <a:pt x="969319" y="1667336"/>
                      <a:pt x="957769" y="1663939"/>
                      <a:pt x="948257" y="1655616"/>
                    </a:cubicBezTo>
                    <a:cubicBezTo>
                      <a:pt x="947068" y="1654597"/>
                      <a:pt x="945029" y="1653917"/>
                      <a:pt x="945539" y="1651879"/>
                    </a:cubicBezTo>
                    <a:cubicBezTo>
                      <a:pt x="946049" y="1649501"/>
                      <a:pt x="948427" y="1649331"/>
                      <a:pt x="950295" y="1649331"/>
                    </a:cubicBezTo>
                    <a:cubicBezTo>
                      <a:pt x="955051" y="1649161"/>
                      <a:pt x="959977" y="1648991"/>
                      <a:pt x="964733" y="1648991"/>
                    </a:cubicBezTo>
                    <a:cubicBezTo>
                      <a:pt x="989023" y="1648991"/>
                      <a:pt x="1013483" y="1649840"/>
                      <a:pt x="1037773" y="1646783"/>
                    </a:cubicBezTo>
                    <a:cubicBezTo>
                      <a:pt x="1055947" y="1644575"/>
                      <a:pt x="1075821" y="1645084"/>
                      <a:pt x="1088560" y="1626740"/>
                    </a:cubicBezTo>
                    <a:cubicBezTo>
                      <a:pt x="1093147" y="1619945"/>
                      <a:pt x="1097053" y="1614510"/>
                      <a:pt x="1092467" y="1607206"/>
                    </a:cubicBezTo>
                    <a:cubicBezTo>
                      <a:pt x="1087202" y="1598883"/>
                      <a:pt x="1084144" y="1588182"/>
                      <a:pt x="1071235" y="1587842"/>
                    </a:cubicBezTo>
                    <a:cubicBezTo>
                      <a:pt x="1066819" y="1587842"/>
                      <a:pt x="1061383" y="1589880"/>
                      <a:pt x="1058326" y="1584105"/>
                    </a:cubicBezTo>
                    <a:cubicBezTo>
                      <a:pt x="1057646" y="1582916"/>
                      <a:pt x="1056627" y="1583426"/>
                      <a:pt x="1055947" y="1584615"/>
                    </a:cubicBezTo>
                    <a:cubicBezTo>
                      <a:pt x="1053230" y="1589880"/>
                      <a:pt x="1048474" y="1588012"/>
                      <a:pt x="1044737" y="1587332"/>
                    </a:cubicBezTo>
                    <a:cubicBezTo>
                      <a:pt x="1039471" y="1586483"/>
                      <a:pt x="1034715" y="1583595"/>
                      <a:pt x="1029959" y="1581387"/>
                    </a:cubicBezTo>
                    <a:cubicBezTo>
                      <a:pt x="1021296" y="1577650"/>
                      <a:pt x="1014332" y="1569667"/>
                      <a:pt x="1003461" y="1570347"/>
                    </a:cubicBezTo>
                    <a:cubicBezTo>
                      <a:pt x="998195" y="1570686"/>
                      <a:pt x="994968" y="1566610"/>
                      <a:pt x="994968" y="1561514"/>
                    </a:cubicBezTo>
                    <a:cubicBezTo>
                      <a:pt x="994459" y="1537394"/>
                      <a:pt x="994119" y="1513444"/>
                      <a:pt x="995987" y="1489324"/>
                    </a:cubicBezTo>
                    <a:cubicBezTo>
                      <a:pt x="996327" y="1485757"/>
                      <a:pt x="998026" y="1483209"/>
                      <a:pt x="1001253" y="1482360"/>
                    </a:cubicBezTo>
                    <a:cubicBezTo>
                      <a:pt x="1008727" y="1480321"/>
                      <a:pt x="1008727" y="1474886"/>
                      <a:pt x="1008047" y="1468941"/>
                    </a:cubicBezTo>
                    <a:cubicBezTo>
                      <a:pt x="1007538" y="1465034"/>
                      <a:pt x="1006688" y="1461127"/>
                      <a:pt x="1006519" y="1457220"/>
                    </a:cubicBezTo>
                    <a:cubicBezTo>
                      <a:pt x="1005160" y="1434969"/>
                      <a:pt x="1005329" y="1412378"/>
                      <a:pt x="1002442" y="1390296"/>
                    </a:cubicBezTo>
                    <a:cubicBezTo>
                      <a:pt x="995648" y="1336451"/>
                      <a:pt x="1001593" y="1282775"/>
                      <a:pt x="1006519" y="1229439"/>
                    </a:cubicBezTo>
                    <a:cubicBezTo>
                      <a:pt x="1010425" y="1186635"/>
                      <a:pt x="1016370" y="1144170"/>
                      <a:pt x="1015691" y="1100856"/>
                    </a:cubicBezTo>
                    <a:cubicBezTo>
                      <a:pt x="1015351" y="1081832"/>
                      <a:pt x="1010595" y="1065356"/>
                      <a:pt x="999724" y="1050238"/>
                    </a:cubicBezTo>
                    <a:cubicBezTo>
                      <a:pt x="995817" y="1044803"/>
                      <a:pt x="993609" y="1039028"/>
                      <a:pt x="992760" y="1032403"/>
                    </a:cubicBezTo>
                    <a:cubicBezTo>
                      <a:pt x="991231" y="1022381"/>
                      <a:pt x="990042" y="1011850"/>
                      <a:pt x="983248" y="1004037"/>
                    </a:cubicBezTo>
                    <a:cubicBezTo>
                      <a:pt x="979001" y="999111"/>
                      <a:pt x="979171" y="996053"/>
                      <a:pt x="981719" y="990957"/>
                    </a:cubicBezTo>
                    <a:cubicBezTo>
                      <a:pt x="1032337" y="889891"/>
                      <a:pt x="1082785" y="788825"/>
                      <a:pt x="1133403" y="687759"/>
                    </a:cubicBezTo>
                    <a:cubicBezTo>
                      <a:pt x="1134592" y="685381"/>
                      <a:pt x="1135102" y="682324"/>
                      <a:pt x="1137819" y="680795"/>
                    </a:cubicBezTo>
                    <a:cubicBezTo>
                      <a:pt x="1137819" y="680285"/>
                      <a:pt x="1137819" y="679606"/>
                      <a:pt x="1137819" y="679096"/>
                    </a:cubicBezTo>
                    <a:cubicBezTo>
                      <a:pt x="1135442" y="675359"/>
                      <a:pt x="1131365" y="673831"/>
                      <a:pt x="1127628" y="671962"/>
                    </a:cubicBezTo>
                    <a:close/>
                    <a:moveTo>
                      <a:pt x="187798" y="1154022"/>
                    </a:moveTo>
                    <a:cubicBezTo>
                      <a:pt x="172851" y="1168800"/>
                      <a:pt x="159432" y="1169479"/>
                      <a:pt x="143125" y="1155891"/>
                    </a:cubicBezTo>
                    <a:cubicBezTo>
                      <a:pt x="137690" y="1151304"/>
                      <a:pt x="130896" y="1148926"/>
                      <a:pt x="125630" y="1144000"/>
                    </a:cubicBezTo>
                    <a:cubicBezTo>
                      <a:pt x="108984" y="1128204"/>
                      <a:pt x="105417" y="1107481"/>
                      <a:pt x="103548" y="1086079"/>
                    </a:cubicBezTo>
                    <a:cubicBezTo>
                      <a:pt x="103039" y="1080813"/>
                      <a:pt x="103548" y="1075377"/>
                      <a:pt x="103548" y="1069942"/>
                    </a:cubicBezTo>
                    <a:cubicBezTo>
                      <a:pt x="104228" y="1045652"/>
                      <a:pt x="107455" y="1021532"/>
                      <a:pt x="107795" y="997242"/>
                    </a:cubicBezTo>
                    <a:cubicBezTo>
                      <a:pt x="107965" y="989938"/>
                      <a:pt x="113740" y="985012"/>
                      <a:pt x="120364" y="987051"/>
                    </a:cubicBezTo>
                    <a:cubicBezTo>
                      <a:pt x="125120" y="988410"/>
                      <a:pt x="126989" y="993335"/>
                      <a:pt x="128687" y="997072"/>
                    </a:cubicBezTo>
                    <a:cubicBezTo>
                      <a:pt x="134463" y="1008962"/>
                      <a:pt x="143125" y="1018135"/>
                      <a:pt x="152128" y="1027817"/>
                    </a:cubicBezTo>
                    <a:cubicBezTo>
                      <a:pt x="161810" y="1038178"/>
                      <a:pt x="168265" y="1051427"/>
                      <a:pt x="176078" y="1063317"/>
                    </a:cubicBezTo>
                    <a:cubicBezTo>
                      <a:pt x="176588" y="1064167"/>
                      <a:pt x="177097" y="1065695"/>
                      <a:pt x="176758" y="1066545"/>
                    </a:cubicBezTo>
                    <a:cubicBezTo>
                      <a:pt x="170643" y="1088796"/>
                      <a:pt x="183892" y="1106292"/>
                      <a:pt x="192215" y="1124636"/>
                    </a:cubicBezTo>
                    <a:cubicBezTo>
                      <a:pt x="199858" y="1141453"/>
                      <a:pt x="201047" y="1140943"/>
                      <a:pt x="187798" y="1154022"/>
                    </a:cubicBezTo>
                    <a:close/>
                    <a:moveTo>
                      <a:pt x="795724" y="1195638"/>
                    </a:moveTo>
                    <a:cubicBezTo>
                      <a:pt x="790458" y="1223155"/>
                      <a:pt x="786211" y="1250842"/>
                      <a:pt x="783663" y="1278699"/>
                    </a:cubicBezTo>
                    <a:cubicBezTo>
                      <a:pt x="782135" y="1295854"/>
                      <a:pt x="782305" y="1313180"/>
                      <a:pt x="782305" y="1330506"/>
                    </a:cubicBezTo>
                    <a:cubicBezTo>
                      <a:pt x="782305" y="1344604"/>
                      <a:pt x="780436" y="1358362"/>
                      <a:pt x="772962" y="1370422"/>
                    </a:cubicBezTo>
                    <a:cubicBezTo>
                      <a:pt x="755467" y="1398789"/>
                      <a:pt x="753599" y="1430553"/>
                      <a:pt x="750201" y="1462486"/>
                    </a:cubicBezTo>
                    <a:cubicBezTo>
                      <a:pt x="744936" y="1510896"/>
                      <a:pt x="732706" y="1558117"/>
                      <a:pt x="721495" y="1605337"/>
                    </a:cubicBezTo>
                    <a:cubicBezTo>
                      <a:pt x="721325" y="1605677"/>
                      <a:pt x="720816" y="1606017"/>
                      <a:pt x="720306" y="1606526"/>
                    </a:cubicBezTo>
                    <a:cubicBezTo>
                      <a:pt x="717418" y="1600242"/>
                      <a:pt x="720306" y="1592598"/>
                      <a:pt x="715041" y="1586313"/>
                    </a:cubicBezTo>
                    <a:cubicBezTo>
                      <a:pt x="711473" y="1582237"/>
                      <a:pt x="708076" y="1579179"/>
                      <a:pt x="702981" y="1577820"/>
                    </a:cubicBezTo>
                    <a:cubicBezTo>
                      <a:pt x="674274" y="1569837"/>
                      <a:pt x="644719" y="1567119"/>
                      <a:pt x="615673" y="1561174"/>
                    </a:cubicBezTo>
                    <a:cubicBezTo>
                      <a:pt x="607180" y="1559475"/>
                      <a:pt x="598517" y="1557437"/>
                      <a:pt x="590024" y="1555739"/>
                    </a:cubicBezTo>
                    <a:cubicBezTo>
                      <a:pt x="586967" y="1555229"/>
                      <a:pt x="585778" y="1553700"/>
                      <a:pt x="585778" y="1550643"/>
                    </a:cubicBezTo>
                    <a:cubicBezTo>
                      <a:pt x="585268" y="1539092"/>
                      <a:pt x="584419" y="1528221"/>
                      <a:pt x="589515" y="1516671"/>
                    </a:cubicBezTo>
                    <a:cubicBezTo>
                      <a:pt x="594950" y="1504611"/>
                      <a:pt x="593082" y="1491192"/>
                      <a:pt x="585608" y="1479302"/>
                    </a:cubicBezTo>
                    <a:cubicBezTo>
                      <a:pt x="584079" y="1476924"/>
                      <a:pt x="582041" y="1475225"/>
                      <a:pt x="579493" y="1475395"/>
                    </a:cubicBezTo>
                    <a:cubicBezTo>
                      <a:pt x="571170" y="1475565"/>
                      <a:pt x="569981" y="1470639"/>
                      <a:pt x="569471" y="1463675"/>
                    </a:cubicBezTo>
                    <a:cubicBezTo>
                      <a:pt x="568792" y="1453484"/>
                      <a:pt x="564036" y="1446349"/>
                      <a:pt x="553335" y="1443292"/>
                    </a:cubicBezTo>
                    <a:cubicBezTo>
                      <a:pt x="548749" y="1441933"/>
                      <a:pt x="545182" y="1442443"/>
                      <a:pt x="541275" y="1444481"/>
                    </a:cubicBezTo>
                    <a:cubicBezTo>
                      <a:pt x="508322" y="1460618"/>
                      <a:pt x="475200" y="1476584"/>
                      <a:pt x="442077" y="1492381"/>
                    </a:cubicBezTo>
                    <a:cubicBezTo>
                      <a:pt x="426110" y="1500025"/>
                      <a:pt x="424921" y="1499006"/>
                      <a:pt x="424072" y="1481340"/>
                    </a:cubicBezTo>
                    <a:cubicBezTo>
                      <a:pt x="421015" y="1423928"/>
                      <a:pt x="421864" y="1366346"/>
                      <a:pt x="423053" y="1308933"/>
                    </a:cubicBezTo>
                    <a:cubicBezTo>
                      <a:pt x="423393" y="1293986"/>
                      <a:pt x="421185" y="1279038"/>
                      <a:pt x="423393" y="1264261"/>
                    </a:cubicBezTo>
                    <a:cubicBezTo>
                      <a:pt x="423902" y="1261033"/>
                      <a:pt x="421864" y="1259505"/>
                      <a:pt x="419486" y="1258485"/>
                    </a:cubicBezTo>
                    <a:cubicBezTo>
                      <a:pt x="416259" y="1256957"/>
                      <a:pt x="412692" y="1255768"/>
                      <a:pt x="409294" y="1254239"/>
                    </a:cubicBezTo>
                    <a:cubicBezTo>
                      <a:pt x="407426" y="1253559"/>
                      <a:pt x="405218" y="1253220"/>
                      <a:pt x="404708" y="1251012"/>
                    </a:cubicBezTo>
                    <a:cubicBezTo>
                      <a:pt x="404199" y="1248294"/>
                      <a:pt x="406407" y="1247275"/>
                      <a:pt x="408275" y="1246086"/>
                    </a:cubicBezTo>
                    <a:cubicBezTo>
                      <a:pt x="410144" y="1244897"/>
                      <a:pt x="412522" y="1243538"/>
                      <a:pt x="413371" y="1241669"/>
                    </a:cubicBezTo>
                    <a:cubicBezTo>
                      <a:pt x="418807" y="1229609"/>
                      <a:pt x="428828" y="1229439"/>
                      <a:pt x="440039" y="1229439"/>
                    </a:cubicBezTo>
                    <a:cubicBezTo>
                      <a:pt x="488449" y="1229779"/>
                      <a:pt x="536859" y="1230459"/>
                      <a:pt x="585268" y="1229100"/>
                    </a:cubicBezTo>
                    <a:cubicBezTo>
                      <a:pt x="610577" y="1228420"/>
                      <a:pt x="635886" y="1224683"/>
                      <a:pt x="658987" y="1213133"/>
                    </a:cubicBezTo>
                    <a:cubicBezTo>
                      <a:pt x="667140" y="1209056"/>
                      <a:pt x="673935" y="1203111"/>
                      <a:pt x="680559" y="1196996"/>
                    </a:cubicBezTo>
                    <a:cubicBezTo>
                      <a:pt x="683447" y="1194449"/>
                      <a:pt x="686164" y="1192750"/>
                      <a:pt x="690241" y="1192580"/>
                    </a:cubicBezTo>
                    <a:cubicBezTo>
                      <a:pt x="723024" y="1190881"/>
                      <a:pt x="755807" y="1189183"/>
                      <a:pt x="788589" y="1186805"/>
                    </a:cubicBezTo>
                    <a:cubicBezTo>
                      <a:pt x="796743" y="1186295"/>
                      <a:pt x="797082" y="1189183"/>
                      <a:pt x="795724" y="1195638"/>
                    </a:cubicBezTo>
                    <a:close/>
                  </a:path>
                </a:pathLst>
              </a:custGeom>
              <a:grpFill/>
              <a:ln w="16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5">
                <a:extLst>
                  <a:ext uri="{FF2B5EF4-FFF2-40B4-BE49-F238E27FC236}">
                    <a16:creationId xmlns:a16="http://schemas.microsoft.com/office/drawing/2014/main" id="{7313731F-BE4C-4764-B1B7-34C17977EAFC}"/>
                  </a:ext>
                </a:extLst>
              </p:cNvPr>
              <p:cNvSpPr/>
              <p:nvPr/>
            </p:nvSpPr>
            <p:spPr>
              <a:xfrm>
                <a:off x="3690367" y="1839454"/>
                <a:ext cx="2336646" cy="4166693"/>
              </a:xfrm>
              <a:custGeom>
                <a:avLst/>
                <a:gdLst>
                  <a:gd name="connsiteX0" fmla="*/ 1010278 w 1010660"/>
                  <a:gd name="connsiteY0" fmla="*/ 1613160 h 1802203"/>
                  <a:gd name="connsiteX1" fmla="*/ 998557 w 1010660"/>
                  <a:gd name="connsiteY1" fmla="*/ 1603308 h 1802203"/>
                  <a:gd name="connsiteX2" fmla="*/ 990404 w 1010660"/>
                  <a:gd name="connsiteY2" fmla="*/ 1596344 h 1802203"/>
                  <a:gd name="connsiteX3" fmla="*/ 988536 w 1010660"/>
                  <a:gd name="connsiteY3" fmla="*/ 1584624 h 1802203"/>
                  <a:gd name="connsiteX4" fmla="*/ 968322 w 1010660"/>
                  <a:gd name="connsiteY4" fmla="*/ 1564241 h 1802203"/>
                  <a:gd name="connsiteX5" fmla="*/ 871163 w 1010660"/>
                  <a:gd name="connsiteY5" fmla="*/ 1548444 h 1802203"/>
                  <a:gd name="connsiteX6" fmla="*/ 749714 w 1010660"/>
                  <a:gd name="connsiteY6" fmla="*/ 1529589 h 1802203"/>
                  <a:gd name="connsiteX7" fmla="*/ 717101 w 1010660"/>
                  <a:gd name="connsiteY7" fmla="*/ 1522625 h 1802203"/>
                  <a:gd name="connsiteX8" fmla="*/ 717441 w 1010660"/>
                  <a:gd name="connsiteY8" fmla="*/ 1520417 h 1802203"/>
                  <a:gd name="connsiteX9" fmla="*/ 740032 w 1010660"/>
                  <a:gd name="connsiteY9" fmla="*/ 1517020 h 1802203"/>
                  <a:gd name="connsiteX10" fmla="*/ 743769 w 1010660"/>
                  <a:gd name="connsiteY10" fmla="*/ 1518379 h 1802203"/>
                  <a:gd name="connsiteX11" fmla="*/ 750563 w 1010660"/>
                  <a:gd name="connsiteY11" fmla="*/ 1523474 h 1802203"/>
                  <a:gd name="connsiteX12" fmla="*/ 804069 w 1010660"/>
                  <a:gd name="connsiteY12" fmla="*/ 1521946 h 1802203"/>
                  <a:gd name="connsiteX13" fmla="*/ 813581 w 1010660"/>
                  <a:gd name="connsiteY13" fmla="*/ 1509036 h 1802203"/>
                  <a:gd name="connsiteX14" fmla="*/ 816129 w 1010660"/>
                  <a:gd name="connsiteY14" fmla="*/ 1490522 h 1802203"/>
                  <a:gd name="connsiteX15" fmla="*/ 806277 w 1010660"/>
                  <a:gd name="connsiteY15" fmla="*/ 1469459 h 1802203"/>
                  <a:gd name="connsiteX16" fmla="*/ 798124 w 1010660"/>
                  <a:gd name="connsiteY16" fmla="*/ 1455871 h 1802203"/>
                  <a:gd name="connsiteX17" fmla="*/ 797274 w 1010660"/>
                  <a:gd name="connsiteY17" fmla="*/ 1445849 h 1802203"/>
                  <a:gd name="connsiteX18" fmla="*/ 786064 w 1010660"/>
                  <a:gd name="connsiteY18" fmla="*/ 1441772 h 1802203"/>
                  <a:gd name="connsiteX19" fmla="*/ 758037 w 1010660"/>
                  <a:gd name="connsiteY19" fmla="*/ 1457739 h 1802203"/>
                  <a:gd name="connsiteX20" fmla="*/ 698586 w 1010660"/>
                  <a:gd name="connsiteY20" fmla="*/ 1490012 h 1802203"/>
                  <a:gd name="connsiteX21" fmla="*/ 685507 w 1010660"/>
                  <a:gd name="connsiteY21" fmla="*/ 1481859 h 1802203"/>
                  <a:gd name="connsiteX22" fmla="*/ 683299 w 1010660"/>
                  <a:gd name="connsiteY22" fmla="*/ 1417313 h 1802203"/>
                  <a:gd name="connsiteX23" fmla="*/ 692302 w 1010660"/>
                  <a:gd name="connsiteY23" fmla="*/ 1403214 h 1802203"/>
                  <a:gd name="connsiteX24" fmla="*/ 708608 w 1010660"/>
                  <a:gd name="connsiteY24" fmla="*/ 1399138 h 1802203"/>
                  <a:gd name="connsiteX25" fmla="*/ 784875 w 1010660"/>
                  <a:gd name="connsiteY25" fmla="*/ 1387417 h 1802203"/>
                  <a:gd name="connsiteX26" fmla="*/ 833794 w 1010660"/>
                  <a:gd name="connsiteY26" fmla="*/ 1365675 h 1802203"/>
                  <a:gd name="connsiteX27" fmla="*/ 910231 w 1010660"/>
                  <a:gd name="connsiteY27" fmla="*/ 1264100 h 1802203"/>
                  <a:gd name="connsiteX28" fmla="*/ 935540 w 1010660"/>
                  <a:gd name="connsiteY28" fmla="*/ 1186474 h 1802203"/>
                  <a:gd name="connsiteX29" fmla="*/ 939616 w 1010660"/>
                  <a:gd name="connsiteY29" fmla="*/ 1178661 h 1802203"/>
                  <a:gd name="connsiteX30" fmla="*/ 960679 w 1010660"/>
                  <a:gd name="connsiteY30" fmla="*/ 1157768 h 1802203"/>
                  <a:gd name="connsiteX31" fmla="*/ 976646 w 1010660"/>
                  <a:gd name="connsiteY31" fmla="*/ 1104602 h 1802203"/>
                  <a:gd name="connsiteX32" fmla="*/ 958301 w 1010660"/>
                  <a:gd name="connsiteY32" fmla="*/ 973301 h 1802203"/>
                  <a:gd name="connsiteX33" fmla="*/ 956942 w 1010660"/>
                  <a:gd name="connsiteY33" fmla="*/ 961751 h 1802203"/>
                  <a:gd name="connsiteX34" fmla="*/ 957451 w 1010660"/>
                  <a:gd name="connsiteY34" fmla="*/ 937970 h 1802203"/>
                  <a:gd name="connsiteX35" fmla="*/ 957961 w 1010660"/>
                  <a:gd name="connsiteY35" fmla="*/ 901281 h 1802203"/>
                  <a:gd name="connsiteX36" fmla="*/ 957621 w 1010660"/>
                  <a:gd name="connsiteY36" fmla="*/ 891259 h 1802203"/>
                  <a:gd name="connsiteX37" fmla="*/ 957112 w 1010660"/>
                  <a:gd name="connsiteY37" fmla="*/ 861364 h 1802203"/>
                  <a:gd name="connsiteX38" fmla="*/ 959829 w 1010660"/>
                  <a:gd name="connsiteY38" fmla="*/ 813804 h 1802203"/>
                  <a:gd name="connsiteX39" fmla="*/ 962547 w 1010660"/>
                  <a:gd name="connsiteY39" fmla="*/ 801064 h 1802203"/>
                  <a:gd name="connsiteX40" fmla="*/ 953205 w 1010660"/>
                  <a:gd name="connsiteY40" fmla="*/ 776435 h 1802203"/>
                  <a:gd name="connsiteX41" fmla="*/ 944882 w 1010660"/>
                  <a:gd name="connsiteY41" fmla="*/ 774566 h 1802203"/>
                  <a:gd name="connsiteX42" fmla="*/ 930784 w 1010660"/>
                  <a:gd name="connsiteY42" fmla="*/ 756561 h 1802203"/>
                  <a:gd name="connsiteX43" fmla="*/ 931463 w 1010660"/>
                  <a:gd name="connsiteY43" fmla="*/ 743822 h 1802203"/>
                  <a:gd name="connsiteX44" fmla="*/ 939107 w 1010660"/>
                  <a:gd name="connsiteY44" fmla="*/ 650059 h 1802203"/>
                  <a:gd name="connsiteX45" fmla="*/ 916685 w 1010660"/>
                  <a:gd name="connsiteY45" fmla="*/ 635112 h 1802203"/>
                  <a:gd name="connsiteX46" fmla="*/ 902077 w 1010660"/>
                  <a:gd name="connsiteY46" fmla="*/ 624581 h 1802203"/>
                  <a:gd name="connsiteX47" fmla="*/ 902417 w 1010660"/>
                  <a:gd name="connsiteY47" fmla="*/ 621183 h 1802203"/>
                  <a:gd name="connsiteX48" fmla="*/ 907173 w 1010660"/>
                  <a:gd name="connsiteY48" fmla="*/ 545087 h 1802203"/>
                  <a:gd name="connsiteX49" fmla="*/ 896132 w 1010660"/>
                  <a:gd name="connsiteY49" fmla="*/ 478162 h 1802203"/>
                  <a:gd name="connsiteX50" fmla="*/ 888489 w 1010660"/>
                  <a:gd name="connsiteY50" fmla="*/ 462195 h 1802203"/>
                  <a:gd name="connsiteX51" fmla="*/ 887300 w 1010660"/>
                  <a:gd name="connsiteY51" fmla="*/ 448267 h 1802203"/>
                  <a:gd name="connsiteX52" fmla="*/ 891376 w 1010660"/>
                  <a:gd name="connsiteY52" fmla="*/ 426355 h 1802203"/>
                  <a:gd name="connsiteX53" fmla="*/ 908702 w 1010660"/>
                  <a:gd name="connsiteY53" fmla="*/ 416333 h 1802203"/>
                  <a:gd name="connsiteX54" fmla="*/ 919233 w 1010660"/>
                  <a:gd name="connsiteY54" fmla="*/ 418881 h 1802203"/>
                  <a:gd name="connsiteX55" fmla="*/ 913798 w 1010660"/>
                  <a:gd name="connsiteY55" fmla="*/ 397819 h 1802203"/>
                  <a:gd name="connsiteX56" fmla="*/ 915836 w 1010660"/>
                  <a:gd name="connsiteY56" fmla="*/ 361129 h 1802203"/>
                  <a:gd name="connsiteX57" fmla="*/ 915157 w 1010660"/>
                  <a:gd name="connsiteY57" fmla="*/ 340067 h 1802203"/>
                  <a:gd name="connsiteX58" fmla="*/ 933501 w 1010660"/>
                  <a:gd name="connsiteY58" fmla="*/ 275520 h 1802203"/>
                  <a:gd name="connsiteX59" fmla="*/ 941315 w 1010660"/>
                  <a:gd name="connsiteY59" fmla="*/ 225922 h 1802203"/>
                  <a:gd name="connsiteX60" fmla="*/ 940635 w 1010660"/>
                  <a:gd name="connsiteY60" fmla="*/ 202141 h 1802203"/>
                  <a:gd name="connsiteX61" fmla="*/ 934521 w 1010660"/>
                  <a:gd name="connsiteY61" fmla="*/ 161205 h 1802203"/>
                  <a:gd name="connsiteX62" fmla="*/ 920592 w 1010660"/>
                  <a:gd name="connsiteY62" fmla="*/ 124006 h 1802203"/>
                  <a:gd name="connsiteX63" fmla="*/ 914477 w 1010660"/>
                  <a:gd name="connsiteY63" fmla="*/ 105661 h 1802203"/>
                  <a:gd name="connsiteX64" fmla="*/ 893415 w 1010660"/>
                  <a:gd name="connsiteY64" fmla="*/ 67783 h 1802203"/>
                  <a:gd name="connsiteX65" fmla="*/ 792858 w 1010660"/>
                  <a:gd name="connsiteY65" fmla="*/ 9 h 1802203"/>
                  <a:gd name="connsiteX66" fmla="*/ 773834 w 1010660"/>
                  <a:gd name="connsiteY66" fmla="*/ 8332 h 1802203"/>
                  <a:gd name="connsiteX67" fmla="*/ 760415 w 1010660"/>
                  <a:gd name="connsiteY67" fmla="*/ 28885 h 1802203"/>
                  <a:gd name="connsiteX68" fmla="*/ 741221 w 1010660"/>
                  <a:gd name="connsiteY68" fmla="*/ 35849 h 1802203"/>
                  <a:gd name="connsiteX69" fmla="*/ 724235 w 1010660"/>
                  <a:gd name="connsiteY69" fmla="*/ 30923 h 1802203"/>
                  <a:gd name="connsiteX70" fmla="*/ 656801 w 1010660"/>
                  <a:gd name="connsiteY70" fmla="*/ 30074 h 1802203"/>
                  <a:gd name="connsiteX71" fmla="*/ 585630 w 1010660"/>
                  <a:gd name="connsiteY71" fmla="*/ 72029 h 1802203"/>
                  <a:gd name="connsiteX72" fmla="*/ 566946 w 1010660"/>
                  <a:gd name="connsiteY72" fmla="*/ 104812 h 1802203"/>
                  <a:gd name="connsiteX73" fmla="*/ 560491 w 1010660"/>
                  <a:gd name="connsiteY73" fmla="*/ 189232 h 1802203"/>
                  <a:gd name="connsiteX74" fmla="*/ 563209 w 1010660"/>
                  <a:gd name="connsiteY74" fmla="*/ 206558 h 1802203"/>
                  <a:gd name="connsiteX75" fmla="*/ 563379 w 1010660"/>
                  <a:gd name="connsiteY75" fmla="*/ 259554 h 1802203"/>
                  <a:gd name="connsiteX76" fmla="*/ 561340 w 1010660"/>
                  <a:gd name="connsiteY76" fmla="*/ 276370 h 1802203"/>
                  <a:gd name="connsiteX77" fmla="*/ 570853 w 1010660"/>
                  <a:gd name="connsiteY77" fmla="*/ 288260 h 1802203"/>
                  <a:gd name="connsiteX78" fmla="*/ 584781 w 1010660"/>
                  <a:gd name="connsiteY78" fmla="*/ 303887 h 1802203"/>
                  <a:gd name="connsiteX79" fmla="*/ 590386 w 1010660"/>
                  <a:gd name="connsiteY79" fmla="*/ 312380 h 1802203"/>
                  <a:gd name="connsiteX80" fmla="*/ 601937 w 1010660"/>
                  <a:gd name="connsiteY80" fmla="*/ 335311 h 1802203"/>
                  <a:gd name="connsiteX81" fmla="*/ 603635 w 1010660"/>
                  <a:gd name="connsiteY81" fmla="*/ 341595 h 1802203"/>
                  <a:gd name="connsiteX82" fmla="*/ 616205 w 1010660"/>
                  <a:gd name="connsiteY82" fmla="*/ 359940 h 1802203"/>
                  <a:gd name="connsiteX83" fmla="*/ 637947 w 1010660"/>
                  <a:gd name="connsiteY83" fmla="*/ 374888 h 1802203"/>
                  <a:gd name="connsiteX84" fmla="*/ 660708 w 1010660"/>
                  <a:gd name="connsiteY84" fmla="*/ 372510 h 1802203"/>
                  <a:gd name="connsiteX85" fmla="*/ 685168 w 1010660"/>
                  <a:gd name="connsiteY85" fmla="*/ 382362 h 1802203"/>
                  <a:gd name="connsiteX86" fmla="*/ 698247 w 1010660"/>
                  <a:gd name="connsiteY86" fmla="*/ 402065 h 1802203"/>
                  <a:gd name="connsiteX87" fmla="*/ 694680 w 1010660"/>
                  <a:gd name="connsiteY87" fmla="*/ 422788 h 1802203"/>
                  <a:gd name="connsiteX88" fmla="*/ 690603 w 1010660"/>
                  <a:gd name="connsiteY88" fmla="*/ 425846 h 1802203"/>
                  <a:gd name="connsiteX89" fmla="*/ 656971 w 1010660"/>
                  <a:gd name="connsiteY89" fmla="*/ 466442 h 1802203"/>
                  <a:gd name="connsiteX90" fmla="*/ 637607 w 1010660"/>
                  <a:gd name="connsiteY90" fmla="*/ 500414 h 1802203"/>
                  <a:gd name="connsiteX91" fmla="*/ 635229 w 1010660"/>
                  <a:gd name="connsiteY91" fmla="*/ 507378 h 1802203"/>
                  <a:gd name="connsiteX92" fmla="*/ 628605 w 1010660"/>
                  <a:gd name="connsiteY92" fmla="*/ 536084 h 1802203"/>
                  <a:gd name="connsiteX93" fmla="*/ 601597 w 1010660"/>
                  <a:gd name="connsiteY93" fmla="*/ 588910 h 1802203"/>
                  <a:gd name="connsiteX94" fmla="*/ 576118 w 1010660"/>
                  <a:gd name="connsiteY94" fmla="*/ 666876 h 1802203"/>
                  <a:gd name="connsiteX95" fmla="*/ 566776 w 1010660"/>
                  <a:gd name="connsiteY95" fmla="*/ 710699 h 1802203"/>
                  <a:gd name="connsiteX96" fmla="*/ 552847 w 1010660"/>
                  <a:gd name="connsiteY96" fmla="*/ 799535 h 1802203"/>
                  <a:gd name="connsiteX97" fmla="*/ 547582 w 1010660"/>
                  <a:gd name="connsiteY97" fmla="*/ 812784 h 1802203"/>
                  <a:gd name="connsiteX98" fmla="*/ 532804 w 1010660"/>
                  <a:gd name="connsiteY98" fmla="*/ 815332 h 1802203"/>
                  <a:gd name="connsiteX99" fmla="*/ 491189 w 1010660"/>
                  <a:gd name="connsiteY99" fmla="*/ 818220 h 1802203"/>
                  <a:gd name="connsiteX100" fmla="*/ 458406 w 1010660"/>
                  <a:gd name="connsiteY100" fmla="*/ 835885 h 1802203"/>
                  <a:gd name="connsiteX101" fmla="*/ 411015 w 1010660"/>
                  <a:gd name="connsiteY101" fmla="*/ 853720 h 1802203"/>
                  <a:gd name="connsiteX102" fmla="*/ 394199 w 1010660"/>
                  <a:gd name="connsiteY102" fmla="*/ 854400 h 1802203"/>
                  <a:gd name="connsiteX103" fmla="*/ 375345 w 1010660"/>
                  <a:gd name="connsiteY103" fmla="*/ 856948 h 1802203"/>
                  <a:gd name="connsiteX104" fmla="*/ 367361 w 1010660"/>
                  <a:gd name="connsiteY104" fmla="*/ 858646 h 1802203"/>
                  <a:gd name="connsiteX105" fmla="*/ 355471 w 1010660"/>
                  <a:gd name="connsiteY105" fmla="*/ 859156 h 1802203"/>
                  <a:gd name="connsiteX106" fmla="*/ 346469 w 1010660"/>
                  <a:gd name="connsiteY106" fmla="*/ 866800 h 1802203"/>
                  <a:gd name="connsiteX107" fmla="*/ 318102 w 1010660"/>
                  <a:gd name="connsiteY107" fmla="*/ 884125 h 1802203"/>
                  <a:gd name="connsiteX108" fmla="*/ 274788 w 1010660"/>
                  <a:gd name="connsiteY108" fmla="*/ 891259 h 1802203"/>
                  <a:gd name="connsiteX109" fmla="*/ 219754 w 1010660"/>
                  <a:gd name="connsiteY109" fmla="*/ 894487 h 1802203"/>
                  <a:gd name="connsiteX110" fmla="*/ 211771 w 1010660"/>
                  <a:gd name="connsiteY110" fmla="*/ 889391 h 1802203"/>
                  <a:gd name="connsiteX111" fmla="*/ 186801 w 1010660"/>
                  <a:gd name="connsiteY111" fmla="*/ 833677 h 1802203"/>
                  <a:gd name="connsiteX112" fmla="*/ 87094 w 1010660"/>
                  <a:gd name="connsiteY112" fmla="*/ 610992 h 1802203"/>
                  <a:gd name="connsiteX113" fmla="*/ 76393 w 1010660"/>
                  <a:gd name="connsiteY113" fmla="*/ 607255 h 1802203"/>
                  <a:gd name="connsiteX114" fmla="*/ 5222 w 1010660"/>
                  <a:gd name="connsiteY114" fmla="*/ 643095 h 1802203"/>
                  <a:gd name="connsiteX115" fmla="*/ 1655 w 1010660"/>
                  <a:gd name="connsiteY115" fmla="*/ 654306 h 1802203"/>
                  <a:gd name="connsiteX116" fmla="*/ 35117 w 1010660"/>
                  <a:gd name="connsiteY116" fmla="*/ 727515 h 1802203"/>
                  <a:gd name="connsiteX117" fmla="*/ 141789 w 1010660"/>
                  <a:gd name="connsiteY117" fmla="*/ 969394 h 1802203"/>
                  <a:gd name="connsiteX118" fmla="*/ 138561 w 1010660"/>
                  <a:gd name="connsiteY118" fmla="*/ 994194 h 1802203"/>
                  <a:gd name="connsiteX119" fmla="*/ 135334 w 1010660"/>
                  <a:gd name="connsiteY119" fmla="*/ 999969 h 1802203"/>
                  <a:gd name="connsiteX120" fmla="*/ 125143 w 1010660"/>
                  <a:gd name="connsiteY120" fmla="*/ 1013897 h 1802203"/>
                  <a:gd name="connsiteX121" fmla="*/ 96436 w 1010660"/>
                  <a:gd name="connsiteY121" fmla="*/ 1073178 h 1802203"/>
                  <a:gd name="connsiteX122" fmla="*/ 96946 w 1010660"/>
                  <a:gd name="connsiteY122" fmla="*/ 1119040 h 1802203"/>
                  <a:gd name="connsiteX123" fmla="*/ 98305 w 1010660"/>
                  <a:gd name="connsiteY123" fmla="*/ 1129062 h 1802203"/>
                  <a:gd name="connsiteX124" fmla="*/ 105779 w 1010660"/>
                  <a:gd name="connsiteY124" fmla="*/ 1168979 h 1802203"/>
                  <a:gd name="connsiteX125" fmla="*/ 120726 w 1010660"/>
                  <a:gd name="connsiteY125" fmla="*/ 1260872 h 1802203"/>
                  <a:gd name="connsiteX126" fmla="*/ 157076 w 1010660"/>
                  <a:gd name="connsiteY126" fmla="*/ 1380793 h 1802203"/>
                  <a:gd name="connsiteX127" fmla="*/ 171514 w 1010660"/>
                  <a:gd name="connsiteY127" fmla="*/ 1439224 h 1802203"/>
                  <a:gd name="connsiteX128" fmla="*/ 162512 w 1010660"/>
                  <a:gd name="connsiteY128" fmla="*/ 1504110 h 1802203"/>
                  <a:gd name="connsiteX129" fmla="*/ 140430 w 1010660"/>
                  <a:gd name="connsiteY129" fmla="*/ 1544197 h 1802203"/>
                  <a:gd name="connsiteX130" fmla="*/ 123274 w 1010660"/>
                  <a:gd name="connsiteY130" fmla="*/ 1557786 h 1802203"/>
                  <a:gd name="connsiteX131" fmla="*/ 94228 w 1010660"/>
                  <a:gd name="connsiteY131" fmla="*/ 1563731 h 1802203"/>
                  <a:gd name="connsiteX132" fmla="*/ 85226 w 1010660"/>
                  <a:gd name="connsiteY132" fmla="*/ 1569167 h 1802203"/>
                  <a:gd name="connsiteX133" fmla="*/ 59917 w 1010660"/>
                  <a:gd name="connsiteY133" fmla="*/ 1597533 h 1802203"/>
                  <a:gd name="connsiteX134" fmla="*/ 47347 w 1010660"/>
                  <a:gd name="connsiteY134" fmla="*/ 1636940 h 1802203"/>
                  <a:gd name="connsiteX135" fmla="*/ 82848 w 1010660"/>
                  <a:gd name="connsiteY135" fmla="*/ 1670233 h 1802203"/>
                  <a:gd name="connsiteX136" fmla="*/ 168626 w 1010660"/>
                  <a:gd name="connsiteY136" fmla="*/ 1675668 h 1802203"/>
                  <a:gd name="connsiteX137" fmla="*/ 225699 w 1010660"/>
                  <a:gd name="connsiteY137" fmla="*/ 1626239 h 1802203"/>
                  <a:gd name="connsiteX138" fmla="*/ 241496 w 1010660"/>
                  <a:gd name="connsiteY138" fmla="*/ 1605007 h 1802203"/>
                  <a:gd name="connsiteX139" fmla="*/ 272750 w 1010660"/>
                  <a:gd name="connsiteY139" fmla="*/ 1588021 h 1802203"/>
                  <a:gd name="connsiteX140" fmla="*/ 282092 w 1010660"/>
                  <a:gd name="connsiteY140" fmla="*/ 1593966 h 1802203"/>
                  <a:gd name="connsiteX141" fmla="*/ 279884 w 1010660"/>
                  <a:gd name="connsiteY141" fmla="*/ 1643055 h 1802203"/>
                  <a:gd name="connsiteX142" fmla="*/ 287698 w 1010660"/>
                  <a:gd name="connsiteY142" fmla="*/ 1653417 h 1802203"/>
                  <a:gd name="connsiteX143" fmla="*/ 291095 w 1010660"/>
                  <a:gd name="connsiteY143" fmla="*/ 1645943 h 1802203"/>
                  <a:gd name="connsiteX144" fmla="*/ 292963 w 1010660"/>
                  <a:gd name="connsiteY144" fmla="*/ 1604327 h 1802203"/>
                  <a:gd name="connsiteX145" fmla="*/ 295681 w 1010660"/>
                  <a:gd name="connsiteY145" fmla="*/ 1579188 h 1802203"/>
                  <a:gd name="connsiteX146" fmla="*/ 311648 w 1010660"/>
                  <a:gd name="connsiteY146" fmla="*/ 1549633 h 1802203"/>
                  <a:gd name="connsiteX147" fmla="*/ 316234 w 1010660"/>
                  <a:gd name="connsiteY147" fmla="*/ 1517190 h 1802203"/>
                  <a:gd name="connsiteX148" fmla="*/ 316743 w 1010660"/>
                  <a:gd name="connsiteY148" fmla="*/ 1507338 h 1802203"/>
                  <a:gd name="connsiteX149" fmla="*/ 313686 w 1010660"/>
                  <a:gd name="connsiteY149" fmla="*/ 1474385 h 1802203"/>
                  <a:gd name="connsiteX150" fmla="*/ 294662 w 1010660"/>
                  <a:gd name="connsiteY150" fmla="*/ 1451794 h 1802203"/>
                  <a:gd name="connsiteX151" fmla="*/ 281073 w 1010660"/>
                  <a:gd name="connsiteY151" fmla="*/ 1446189 h 1802203"/>
                  <a:gd name="connsiteX152" fmla="*/ 272071 w 1010660"/>
                  <a:gd name="connsiteY152" fmla="*/ 1439734 h 1802203"/>
                  <a:gd name="connsiteX153" fmla="*/ 270542 w 1010660"/>
                  <a:gd name="connsiteY153" fmla="*/ 1428863 h 1802203"/>
                  <a:gd name="connsiteX154" fmla="*/ 278355 w 1010660"/>
                  <a:gd name="connsiteY154" fmla="*/ 1303677 h 1802203"/>
                  <a:gd name="connsiteX155" fmla="*/ 285659 w 1010660"/>
                  <a:gd name="connsiteY155" fmla="*/ 1212293 h 1802203"/>
                  <a:gd name="connsiteX156" fmla="*/ 280564 w 1010660"/>
                  <a:gd name="connsiteY156" fmla="*/ 1182398 h 1802203"/>
                  <a:gd name="connsiteX157" fmla="*/ 269862 w 1010660"/>
                  <a:gd name="connsiteY157" fmla="*/ 1148596 h 1802203"/>
                  <a:gd name="connsiteX158" fmla="*/ 278016 w 1010660"/>
                  <a:gd name="connsiteY158" fmla="*/ 1137725 h 1802203"/>
                  <a:gd name="connsiteX159" fmla="*/ 313686 w 1010660"/>
                  <a:gd name="connsiteY159" fmla="*/ 1138234 h 1802203"/>
                  <a:gd name="connsiteX160" fmla="*/ 323708 w 1010660"/>
                  <a:gd name="connsiteY160" fmla="*/ 1148596 h 1802203"/>
                  <a:gd name="connsiteX161" fmla="*/ 337296 w 1010660"/>
                  <a:gd name="connsiteY161" fmla="*/ 1174414 h 1802203"/>
                  <a:gd name="connsiteX162" fmla="*/ 383668 w 1010660"/>
                  <a:gd name="connsiteY162" fmla="*/ 1187663 h 1802203"/>
                  <a:gd name="connsiteX163" fmla="*/ 507325 w 1010660"/>
                  <a:gd name="connsiteY163" fmla="*/ 1194797 h 1802203"/>
                  <a:gd name="connsiteX164" fmla="*/ 517007 w 1010660"/>
                  <a:gd name="connsiteY164" fmla="*/ 1204309 h 1802203"/>
                  <a:gd name="connsiteX165" fmla="*/ 509194 w 1010660"/>
                  <a:gd name="connsiteY165" fmla="*/ 1295524 h 1802203"/>
                  <a:gd name="connsiteX166" fmla="*/ 499851 w 1010660"/>
                  <a:gd name="connsiteY166" fmla="*/ 1395910 h 1802203"/>
                  <a:gd name="connsiteX167" fmla="*/ 506816 w 1010660"/>
                  <a:gd name="connsiteY167" fmla="*/ 1404064 h 1802203"/>
                  <a:gd name="connsiteX168" fmla="*/ 593104 w 1010660"/>
                  <a:gd name="connsiteY168" fmla="*/ 1408140 h 1802203"/>
                  <a:gd name="connsiteX169" fmla="*/ 606693 w 1010660"/>
                  <a:gd name="connsiteY169" fmla="*/ 1407970 h 1802203"/>
                  <a:gd name="connsiteX170" fmla="*/ 615016 w 1010660"/>
                  <a:gd name="connsiteY170" fmla="*/ 1416293 h 1802203"/>
                  <a:gd name="connsiteX171" fmla="*/ 614167 w 1010660"/>
                  <a:gd name="connsiteY171" fmla="*/ 1485936 h 1802203"/>
                  <a:gd name="connsiteX172" fmla="*/ 610430 w 1010660"/>
                  <a:gd name="connsiteY172" fmla="*/ 1490861 h 1802203"/>
                  <a:gd name="connsiteX173" fmla="*/ 560831 w 1010660"/>
                  <a:gd name="connsiteY173" fmla="*/ 1486105 h 1802203"/>
                  <a:gd name="connsiteX174" fmla="*/ 452801 w 1010660"/>
                  <a:gd name="connsiteY174" fmla="*/ 1450945 h 1802203"/>
                  <a:gd name="connsiteX175" fmla="*/ 429870 w 1010660"/>
                  <a:gd name="connsiteY175" fmla="*/ 1458928 h 1802203"/>
                  <a:gd name="connsiteX176" fmla="*/ 428341 w 1010660"/>
                  <a:gd name="connsiteY176" fmla="*/ 1467081 h 1802203"/>
                  <a:gd name="connsiteX177" fmla="*/ 428171 w 1010660"/>
                  <a:gd name="connsiteY177" fmla="*/ 1505300 h 1802203"/>
                  <a:gd name="connsiteX178" fmla="*/ 434626 w 1010660"/>
                  <a:gd name="connsiteY178" fmla="*/ 1523474 h 1802203"/>
                  <a:gd name="connsiteX179" fmla="*/ 438193 w 1010660"/>
                  <a:gd name="connsiteY179" fmla="*/ 1531628 h 1802203"/>
                  <a:gd name="connsiteX180" fmla="*/ 448214 w 1010660"/>
                  <a:gd name="connsiteY180" fmla="*/ 1551671 h 1802203"/>
                  <a:gd name="connsiteX181" fmla="*/ 451611 w 1010660"/>
                  <a:gd name="connsiteY181" fmla="*/ 1557956 h 1802203"/>
                  <a:gd name="connsiteX182" fmla="*/ 446346 w 1010660"/>
                  <a:gd name="connsiteY182" fmla="*/ 1561523 h 1802203"/>
                  <a:gd name="connsiteX183" fmla="*/ 350715 w 1010660"/>
                  <a:gd name="connsiteY183" fmla="*/ 1584454 h 1802203"/>
                  <a:gd name="connsiteX184" fmla="*/ 327954 w 1010660"/>
                  <a:gd name="connsiteY184" fmla="*/ 1610782 h 1802203"/>
                  <a:gd name="connsiteX185" fmla="*/ 327954 w 1010660"/>
                  <a:gd name="connsiteY185" fmla="*/ 1649850 h 1802203"/>
                  <a:gd name="connsiteX186" fmla="*/ 335428 w 1010660"/>
                  <a:gd name="connsiteY186" fmla="*/ 1668194 h 1802203"/>
                  <a:gd name="connsiteX187" fmla="*/ 346809 w 1010660"/>
                  <a:gd name="connsiteY187" fmla="*/ 1688407 h 1802203"/>
                  <a:gd name="connsiteX188" fmla="*/ 351904 w 1010660"/>
                  <a:gd name="connsiteY188" fmla="*/ 1693673 h 1802203"/>
                  <a:gd name="connsiteX189" fmla="*/ 395558 w 1010660"/>
                  <a:gd name="connsiteY189" fmla="*/ 1687219 h 1802203"/>
                  <a:gd name="connsiteX190" fmla="*/ 410166 w 1010660"/>
                  <a:gd name="connsiteY190" fmla="*/ 1651888 h 1802203"/>
                  <a:gd name="connsiteX191" fmla="*/ 398615 w 1010660"/>
                  <a:gd name="connsiteY191" fmla="*/ 1632354 h 1802203"/>
                  <a:gd name="connsiteX192" fmla="*/ 395388 w 1010660"/>
                  <a:gd name="connsiteY192" fmla="*/ 1623182 h 1802203"/>
                  <a:gd name="connsiteX193" fmla="*/ 403032 w 1010660"/>
                  <a:gd name="connsiteY193" fmla="*/ 1619445 h 1802203"/>
                  <a:gd name="connsiteX194" fmla="*/ 500701 w 1010660"/>
                  <a:gd name="connsiteY194" fmla="*/ 1603478 h 1802203"/>
                  <a:gd name="connsiteX195" fmla="*/ 566606 w 1010660"/>
                  <a:gd name="connsiteY195" fmla="*/ 1591928 h 1802203"/>
                  <a:gd name="connsiteX196" fmla="*/ 616205 w 1010660"/>
                  <a:gd name="connsiteY196" fmla="*/ 1587341 h 1802203"/>
                  <a:gd name="connsiteX197" fmla="*/ 638626 w 1010660"/>
                  <a:gd name="connsiteY197" fmla="*/ 1604667 h 1802203"/>
                  <a:gd name="connsiteX198" fmla="*/ 663935 w 1010660"/>
                  <a:gd name="connsiteY198" fmla="*/ 1683312 h 1802203"/>
                  <a:gd name="connsiteX199" fmla="*/ 667502 w 1010660"/>
                  <a:gd name="connsiteY199" fmla="*/ 1731891 h 1802203"/>
                  <a:gd name="connsiteX200" fmla="*/ 665634 w 1010660"/>
                  <a:gd name="connsiteY200" fmla="*/ 1757200 h 1802203"/>
                  <a:gd name="connsiteX201" fmla="*/ 712345 w 1010660"/>
                  <a:gd name="connsiteY201" fmla="*/ 1803402 h 1802203"/>
                  <a:gd name="connsiteX202" fmla="*/ 763642 w 1010660"/>
                  <a:gd name="connsiteY202" fmla="*/ 1762976 h 1802203"/>
                  <a:gd name="connsiteX203" fmla="*/ 760415 w 1010660"/>
                  <a:gd name="connsiteY203" fmla="*/ 1742423 h 1802203"/>
                  <a:gd name="connsiteX204" fmla="*/ 730860 w 1010660"/>
                  <a:gd name="connsiteY204" fmla="*/ 1710319 h 1802203"/>
                  <a:gd name="connsiteX205" fmla="*/ 725934 w 1010660"/>
                  <a:gd name="connsiteY205" fmla="*/ 1704204 h 1802203"/>
                  <a:gd name="connsiteX206" fmla="*/ 695189 w 1010660"/>
                  <a:gd name="connsiteY206" fmla="*/ 1594985 h 1802203"/>
                  <a:gd name="connsiteX207" fmla="*/ 705890 w 1010660"/>
                  <a:gd name="connsiteY207" fmla="*/ 1581736 h 1802203"/>
                  <a:gd name="connsiteX208" fmla="*/ 711835 w 1010660"/>
                  <a:gd name="connsiteY208" fmla="*/ 1582246 h 1802203"/>
                  <a:gd name="connsiteX209" fmla="*/ 783516 w 1010660"/>
                  <a:gd name="connsiteY209" fmla="*/ 1589719 h 1802203"/>
                  <a:gd name="connsiteX210" fmla="*/ 928236 w 1010660"/>
                  <a:gd name="connsiteY210" fmla="*/ 1601270 h 1802203"/>
                  <a:gd name="connsiteX211" fmla="*/ 942844 w 1010660"/>
                  <a:gd name="connsiteY211" fmla="*/ 1623182 h 1802203"/>
                  <a:gd name="connsiteX212" fmla="*/ 943353 w 1010660"/>
                  <a:gd name="connsiteY212" fmla="*/ 1639488 h 1802203"/>
                  <a:gd name="connsiteX213" fmla="*/ 951506 w 1010660"/>
                  <a:gd name="connsiteY213" fmla="*/ 1656984 h 1802203"/>
                  <a:gd name="connsiteX214" fmla="*/ 958980 w 1010660"/>
                  <a:gd name="connsiteY214" fmla="*/ 1663778 h 1802203"/>
                  <a:gd name="connsiteX215" fmla="*/ 989385 w 1010660"/>
                  <a:gd name="connsiteY215" fmla="*/ 1666496 h 1802203"/>
                  <a:gd name="connsiteX216" fmla="*/ 1002974 w 1010660"/>
                  <a:gd name="connsiteY216" fmla="*/ 1659531 h 1802203"/>
                  <a:gd name="connsiteX217" fmla="*/ 1010278 w 1010660"/>
                  <a:gd name="connsiteY217" fmla="*/ 1613160 h 1802203"/>
                  <a:gd name="connsiteX218" fmla="*/ 893245 w 1010660"/>
                  <a:gd name="connsiteY218" fmla="*/ 959203 h 1802203"/>
                  <a:gd name="connsiteX219" fmla="*/ 911929 w 1010660"/>
                  <a:gd name="connsiteY219" fmla="*/ 957674 h 1802203"/>
                  <a:gd name="connsiteX220" fmla="*/ 923310 w 1010660"/>
                  <a:gd name="connsiteY220" fmla="*/ 963110 h 1802203"/>
                  <a:gd name="connsiteX221" fmla="*/ 941655 w 1010660"/>
                  <a:gd name="connsiteY221" fmla="*/ 1071989 h 1802203"/>
                  <a:gd name="connsiteX222" fmla="*/ 943183 w 1010660"/>
                  <a:gd name="connsiteY222" fmla="*/ 1086257 h 1802203"/>
                  <a:gd name="connsiteX223" fmla="*/ 942504 w 1010660"/>
                  <a:gd name="connsiteY223" fmla="*/ 1086257 h 1802203"/>
                  <a:gd name="connsiteX224" fmla="*/ 942504 w 1010660"/>
                  <a:gd name="connsiteY224" fmla="*/ 1098147 h 1802203"/>
                  <a:gd name="connsiteX225" fmla="*/ 937748 w 1010660"/>
                  <a:gd name="connsiteY225" fmla="*/ 1103073 h 1802203"/>
                  <a:gd name="connsiteX226" fmla="*/ 932822 w 1010660"/>
                  <a:gd name="connsiteY226" fmla="*/ 1098317 h 1802203"/>
                  <a:gd name="connsiteX227" fmla="*/ 912269 w 1010660"/>
                  <a:gd name="connsiteY227" fmla="*/ 1033261 h 1802203"/>
                  <a:gd name="connsiteX228" fmla="*/ 893245 w 1010660"/>
                  <a:gd name="connsiteY228" fmla="*/ 974830 h 1802203"/>
                  <a:gd name="connsiteX229" fmla="*/ 888998 w 1010660"/>
                  <a:gd name="connsiteY229" fmla="*/ 962940 h 1802203"/>
                  <a:gd name="connsiteX230" fmla="*/ 893245 w 1010660"/>
                  <a:gd name="connsiteY230" fmla="*/ 959203 h 180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</a:cxnLst>
                <a:rect l="l" t="t" r="r" b="b"/>
                <a:pathLst>
                  <a:path w="1010660" h="1802203">
                    <a:moveTo>
                      <a:pt x="1010278" y="1613160"/>
                    </a:moveTo>
                    <a:cubicBezTo>
                      <a:pt x="1009089" y="1607894"/>
                      <a:pt x="1006031" y="1602459"/>
                      <a:pt x="998557" y="1603308"/>
                    </a:cubicBezTo>
                    <a:cubicBezTo>
                      <a:pt x="993801" y="1603818"/>
                      <a:pt x="991253" y="1600760"/>
                      <a:pt x="990404" y="1596344"/>
                    </a:cubicBezTo>
                    <a:cubicBezTo>
                      <a:pt x="989725" y="1592437"/>
                      <a:pt x="989215" y="1588530"/>
                      <a:pt x="988536" y="1584624"/>
                    </a:cubicBezTo>
                    <a:cubicBezTo>
                      <a:pt x="986328" y="1571545"/>
                      <a:pt x="981232" y="1566449"/>
                      <a:pt x="968322" y="1564241"/>
                    </a:cubicBezTo>
                    <a:cubicBezTo>
                      <a:pt x="935879" y="1558975"/>
                      <a:pt x="903606" y="1553540"/>
                      <a:pt x="871163" y="1548444"/>
                    </a:cubicBezTo>
                    <a:cubicBezTo>
                      <a:pt x="830737" y="1542159"/>
                      <a:pt x="790140" y="1536214"/>
                      <a:pt x="749714" y="1529589"/>
                    </a:cubicBezTo>
                    <a:cubicBezTo>
                      <a:pt x="738843" y="1527721"/>
                      <a:pt x="728821" y="1521606"/>
                      <a:pt x="717101" y="1522625"/>
                    </a:cubicBezTo>
                    <a:cubicBezTo>
                      <a:pt x="717271" y="1521946"/>
                      <a:pt x="717441" y="1521096"/>
                      <a:pt x="717441" y="1520417"/>
                    </a:cubicBezTo>
                    <a:cubicBezTo>
                      <a:pt x="724915" y="1519228"/>
                      <a:pt x="732558" y="1518039"/>
                      <a:pt x="740032" y="1517020"/>
                    </a:cubicBezTo>
                    <a:cubicBezTo>
                      <a:pt x="741391" y="1516850"/>
                      <a:pt x="743599" y="1515491"/>
                      <a:pt x="743769" y="1518379"/>
                    </a:cubicBezTo>
                    <a:cubicBezTo>
                      <a:pt x="744109" y="1522795"/>
                      <a:pt x="748015" y="1522455"/>
                      <a:pt x="750563" y="1523474"/>
                    </a:cubicBezTo>
                    <a:cubicBezTo>
                      <a:pt x="768568" y="1530099"/>
                      <a:pt x="786404" y="1525853"/>
                      <a:pt x="804069" y="1521946"/>
                    </a:cubicBezTo>
                    <a:cubicBezTo>
                      <a:pt x="810354" y="1520587"/>
                      <a:pt x="812562" y="1514981"/>
                      <a:pt x="813581" y="1509036"/>
                    </a:cubicBezTo>
                    <a:cubicBezTo>
                      <a:pt x="814600" y="1502922"/>
                      <a:pt x="815110" y="1496637"/>
                      <a:pt x="816129" y="1490522"/>
                    </a:cubicBezTo>
                    <a:cubicBezTo>
                      <a:pt x="817827" y="1479821"/>
                      <a:pt x="815789" y="1474895"/>
                      <a:pt x="806277" y="1469459"/>
                    </a:cubicBezTo>
                    <a:cubicBezTo>
                      <a:pt x="800672" y="1466402"/>
                      <a:pt x="798124" y="1462155"/>
                      <a:pt x="798124" y="1455871"/>
                    </a:cubicBezTo>
                    <a:cubicBezTo>
                      <a:pt x="798124" y="1452473"/>
                      <a:pt x="798124" y="1449076"/>
                      <a:pt x="797274" y="1445849"/>
                    </a:cubicBezTo>
                    <a:cubicBezTo>
                      <a:pt x="795576" y="1439394"/>
                      <a:pt x="791839" y="1438375"/>
                      <a:pt x="786064" y="1441772"/>
                    </a:cubicBezTo>
                    <a:cubicBezTo>
                      <a:pt x="776722" y="1447208"/>
                      <a:pt x="767549" y="1452643"/>
                      <a:pt x="758037" y="1457739"/>
                    </a:cubicBezTo>
                    <a:cubicBezTo>
                      <a:pt x="738164" y="1468440"/>
                      <a:pt x="719649" y="1481349"/>
                      <a:pt x="698586" y="1490012"/>
                    </a:cubicBezTo>
                    <a:cubicBezTo>
                      <a:pt x="689584" y="1493749"/>
                      <a:pt x="685847" y="1491201"/>
                      <a:pt x="685507" y="1481859"/>
                    </a:cubicBezTo>
                    <a:cubicBezTo>
                      <a:pt x="684828" y="1460287"/>
                      <a:pt x="683979" y="1438885"/>
                      <a:pt x="683299" y="1417313"/>
                    </a:cubicBezTo>
                    <a:cubicBezTo>
                      <a:pt x="683129" y="1410688"/>
                      <a:pt x="686526" y="1405932"/>
                      <a:pt x="692302" y="1403214"/>
                    </a:cubicBezTo>
                    <a:cubicBezTo>
                      <a:pt x="697397" y="1400836"/>
                      <a:pt x="703003" y="1399817"/>
                      <a:pt x="708608" y="1399138"/>
                    </a:cubicBezTo>
                    <a:cubicBezTo>
                      <a:pt x="734087" y="1395910"/>
                      <a:pt x="759736" y="1392853"/>
                      <a:pt x="784875" y="1387417"/>
                    </a:cubicBezTo>
                    <a:cubicBezTo>
                      <a:pt x="802710" y="1383681"/>
                      <a:pt x="820375" y="1378755"/>
                      <a:pt x="833794" y="1365675"/>
                    </a:cubicBezTo>
                    <a:cubicBezTo>
                      <a:pt x="864369" y="1335780"/>
                      <a:pt x="892565" y="1303507"/>
                      <a:pt x="910231" y="1264100"/>
                    </a:cubicBezTo>
                    <a:cubicBezTo>
                      <a:pt x="921441" y="1239300"/>
                      <a:pt x="934011" y="1214671"/>
                      <a:pt x="935540" y="1186474"/>
                    </a:cubicBezTo>
                    <a:cubicBezTo>
                      <a:pt x="935710" y="1183417"/>
                      <a:pt x="936219" y="1180020"/>
                      <a:pt x="939616" y="1178661"/>
                    </a:cubicBezTo>
                    <a:cubicBezTo>
                      <a:pt x="949468" y="1174584"/>
                      <a:pt x="955243" y="1165582"/>
                      <a:pt x="960679" y="1157768"/>
                    </a:cubicBezTo>
                    <a:cubicBezTo>
                      <a:pt x="971380" y="1142141"/>
                      <a:pt x="975626" y="1123966"/>
                      <a:pt x="976646" y="1104602"/>
                    </a:cubicBezTo>
                    <a:cubicBezTo>
                      <a:pt x="978684" y="1059590"/>
                      <a:pt x="967473" y="1016615"/>
                      <a:pt x="958301" y="973301"/>
                    </a:cubicBezTo>
                    <a:cubicBezTo>
                      <a:pt x="957451" y="969564"/>
                      <a:pt x="954904" y="965318"/>
                      <a:pt x="956942" y="961751"/>
                    </a:cubicBezTo>
                    <a:cubicBezTo>
                      <a:pt x="961698" y="953767"/>
                      <a:pt x="959150" y="945784"/>
                      <a:pt x="957451" y="937970"/>
                    </a:cubicBezTo>
                    <a:cubicBezTo>
                      <a:pt x="954904" y="925571"/>
                      <a:pt x="953545" y="913511"/>
                      <a:pt x="957961" y="901281"/>
                    </a:cubicBezTo>
                    <a:cubicBezTo>
                      <a:pt x="959150" y="897884"/>
                      <a:pt x="958980" y="894656"/>
                      <a:pt x="957621" y="891259"/>
                    </a:cubicBezTo>
                    <a:cubicBezTo>
                      <a:pt x="953884" y="881407"/>
                      <a:pt x="954054" y="871046"/>
                      <a:pt x="957112" y="861364"/>
                    </a:cubicBezTo>
                    <a:cubicBezTo>
                      <a:pt x="961868" y="845567"/>
                      <a:pt x="962547" y="829770"/>
                      <a:pt x="959829" y="813804"/>
                    </a:cubicBezTo>
                    <a:cubicBezTo>
                      <a:pt x="958980" y="809047"/>
                      <a:pt x="959660" y="804971"/>
                      <a:pt x="962547" y="801064"/>
                    </a:cubicBezTo>
                    <a:cubicBezTo>
                      <a:pt x="971210" y="789174"/>
                      <a:pt x="967813" y="780171"/>
                      <a:pt x="953205" y="776435"/>
                    </a:cubicBezTo>
                    <a:cubicBezTo>
                      <a:pt x="950487" y="775755"/>
                      <a:pt x="947600" y="775246"/>
                      <a:pt x="944882" y="774566"/>
                    </a:cubicBezTo>
                    <a:cubicBezTo>
                      <a:pt x="930953" y="770999"/>
                      <a:pt x="930614" y="770489"/>
                      <a:pt x="930784" y="756561"/>
                    </a:cubicBezTo>
                    <a:cubicBezTo>
                      <a:pt x="930784" y="752315"/>
                      <a:pt x="931293" y="748068"/>
                      <a:pt x="931463" y="743822"/>
                    </a:cubicBezTo>
                    <a:cubicBezTo>
                      <a:pt x="932992" y="712398"/>
                      <a:pt x="939786" y="681483"/>
                      <a:pt x="939107" y="650059"/>
                    </a:cubicBezTo>
                    <a:cubicBezTo>
                      <a:pt x="938767" y="637490"/>
                      <a:pt x="928406" y="630526"/>
                      <a:pt x="916685" y="635112"/>
                    </a:cubicBezTo>
                    <a:cubicBezTo>
                      <a:pt x="902587" y="640547"/>
                      <a:pt x="901228" y="639698"/>
                      <a:pt x="902077" y="624581"/>
                    </a:cubicBezTo>
                    <a:cubicBezTo>
                      <a:pt x="902077" y="623392"/>
                      <a:pt x="902247" y="622372"/>
                      <a:pt x="902417" y="621183"/>
                    </a:cubicBezTo>
                    <a:cubicBezTo>
                      <a:pt x="908702" y="596044"/>
                      <a:pt x="906154" y="570565"/>
                      <a:pt x="907173" y="545087"/>
                    </a:cubicBezTo>
                    <a:cubicBezTo>
                      <a:pt x="908022" y="521816"/>
                      <a:pt x="906324" y="499395"/>
                      <a:pt x="896132" y="478162"/>
                    </a:cubicBezTo>
                    <a:cubicBezTo>
                      <a:pt x="893584" y="472896"/>
                      <a:pt x="890697" y="467631"/>
                      <a:pt x="888489" y="462195"/>
                    </a:cubicBezTo>
                    <a:cubicBezTo>
                      <a:pt x="886620" y="457779"/>
                      <a:pt x="884412" y="452344"/>
                      <a:pt x="887300" y="448267"/>
                    </a:cubicBezTo>
                    <a:cubicBezTo>
                      <a:pt x="892396" y="441303"/>
                      <a:pt x="891376" y="433829"/>
                      <a:pt x="891376" y="426355"/>
                    </a:cubicBezTo>
                    <a:cubicBezTo>
                      <a:pt x="891376" y="415484"/>
                      <a:pt x="898850" y="411238"/>
                      <a:pt x="908702" y="416333"/>
                    </a:cubicBezTo>
                    <a:cubicBezTo>
                      <a:pt x="911759" y="417862"/>
                      <a:pt x="914817" y="420240"/>
                      <a:pt x="919233" y="418881"/>
                    </a:cubicBezTo>
                    <a:cubicBezTo>
                      <a:pt x="916515" y="411747"/>
                      <a:pt x="910401" y="405462"/>
                      <a:pt x="913798" y="397819"/>
                    </a:cubicBezTo>
                    <a:cubicBezTo>
                      <a:pt x="919233" y="385759"/>
                      <a:pt x="916855" y="373359"/>
                      <a:pt x="915836" y="361129"/>
                    </a:cubicBezTo>
                    <a:cubicBezTo>
                      <a:pt x="915326" y="354165"/>
                      <a:pt x="912779" y="346861"/>
                      <a:pt x="915157" y="340067"/>
                    </a:cubicBezTo>
                    <a:cubicBezTo>
                      <a:pt x="922460" y="318834"/>
                      <a:pt x="918724" y="294545"/>
                      <a:pt x="933501" y="275520"/>
                    </a:cubicBezTo>
                    <a:cubicBezTo>
                      <a:pt x="933841" y="258704"/>
                      <a:pt x="943693" y="243417"/>
                      <a:pt x="941315" y="225922"/>
                    </a:cubicBezTo>
                    <a:cubicBezTo>
                      <a:pt x="940296" y="218108"/>
                      <a:pt x="940805" y="210125"/>
                      <a:pt x="940635" y="202141"/>
                    </a:cubicBezTo>
                    <a:cubicBezTo>
                      <a:pt x="940466" y="188213"/>
                      <a:pt x="939616" y="173945"/>
                      <a:pt x="934521" y="161205"/>
                    </a:cubicBezTo>
                    <a:cubicBezTo>
                      <a:pt x="929765" y="148806"/>
                      <a:pt x="933162" y="133348"/>
                      <a:pt x="920592" y="124006"/>
                    </a:cubicBezTo>
                    <a:cubicBezTo>
                      <a:pt x="914307" y="119250"/>
                      <a:pt x="917704" y="111437"/>
                      <a:pt x="914477" y="105661"/>
                    </a:cubicBezTo>
                    <a:cubicBezTo>
                      <a:pt x="907683" y="93262"/>
                      <a:pt x="900379" y="80692"/>
                      <a:pt x="893415" y="67783"/>
                    </a:cubicBezTo>
                    <a:cubicBezTo>
                      <a:pt x="871673" y="27696"/>
                      <a:pt x="841098" y="1028"/>
                      <a:pt x="792858" y="9"/>
                    </a:cubicBezTo>
                    <a:cubicBezTo>
                      <a:pt x="784535" y="-161"/>
                      <a:pt x="778420" y="2047"/>
                      <a:pt x="773834" y="8332"/>
                    </a:cubicBezTo>
                    <a:cubicBezTo>
                      <a:pt x="769078" y="14957"/>
                      <a:pt x="764322" y="21751"/>
                      <a:pt x="760415" y="28885"/>
                    </a:cubicBezTo>
                    <a:cubicBezTo>
                      <a:pt x="755659" y="37718"/>
                      <a:pt x="750393" y="40266"/>
                      <a:pt x="741221" y="35849"/>
                    </a:cubicBezTo>
                    <a:cubicBezTo>
                      <a:pt x="735786" y="33132"/>
                      <a:pt x="730010" y="32112"/>
                      <a:pt x="724235" y="30923"/>
                    </a:cubicBezTo>
                    <a:cubicBezTo>
                      <a:pt x="701814" y="26677"/>
                      <a:pt x="679053" y="25828"/>
                      <a:pt x="656801" y="30074"/>
                    </a:cubicBezTo>
                    <a:cubicBezTo>
                      <a:pt x="628435" y="35510"/>
                      <a:pt x="605674" y="52156"/>
                      <a:pt x="585630" y="72029"/>
                    </a:cubicBezTo>
                    <a:cubicBezTo>
                      <a:pt x="576628" y="81032"/>
                      <a:pt x="569833" y="91903"/>
                      <a:pt x="566946" y="104812"/>
                    </a:cubicBezTo>
                    <a:cubicBezTo>
                      <a:pt x="560831" y="132669"/>
                      <a:pt x="561171" y="161035"/>
                      <a:pt x="560491" y="189232"/>
                    </a:cubicBezTo>
                    <a:cubicBezTo>
                      <a:pt x="560321" y="195347"/>
                      <a:pt x="560831" y="200952"/>
                      <a:pt x="563209" y="206558"/>
                    </a:cubicBezTo>
                    <a:cubicBezTo>
                      <a:pt x="570853" y="224223"/>
                      <a:pt x="569324" y="241888"/>
                      <a:pt x="563379" y="259554"/>
                    </a:cubicBezTo>
                    <a:cubicBezTo>
                      <a:pt x="561510" y="264989"/>
                      <a:pt x="561680" y="270764"/>
                      <a:pt x="561340" y="276370"/>
                    </a:cubicBezTo>
                    <a:cubicBezTo>
                      <a:pt x="560831" y="283334"/>
                      <a:pt x="563039" y="287750"/>
                      <a:pt x="570853" y="288260"/>
                    </a:cubicBezTo>
                    <a:cubicBezTo>
                      <a:pt x="580534" y="288939"/>
                      <a:pt x="584951" y="294205"/>
                      <a:pt x="584781" y="303887"/>
                    </a:cubicBezTo>
                    <a:cubicBezTo>
                      <a:pt x="584781" y="307624"/>
                      <a:pt x="585970" y="311021"/>
                      <a:pt x="590386" y="312380"/>
                    </a:cubicBezTo>
                    <a:cubicBezTo>
                      <a:pt x="604654" y="317136"/>
                      <a:pt x="606353" y="320533"/>
                      <a:pt x="601937" y="335311"/>
                    </a:cubicBezTo>
                    <a:cubicBezTo>
                      <a:pt x="601087" y="338198"/>
                      <a:pt x="600918" y="339897"/>
                      <a:pt x="603635" y="341595"/>
                    </a:cubicBezTo>
                    <a:cubicBezTo>
                      <a:pt x="610599" y="345842"/>
                      <a:pt x="613827" y="352466"/>
                      <a:pt x="616205" y="359940"/>
                    </a:cubicBezTo>
                    <a:cubicBezTo>
                      <a:pt x="619772" y="370981"/>
                      <a:pt x="626227" y="375397"/>
                      <a:pt x="637947" y="374888"/>
                    </a:cubicBezTo>
                    <a:cubicBezTo>
                      <a:pt x="645590" y="374548"/>
                      <a:pt x="653234" y="373869"/>
                      <a:pt x="660708" y="372510"/>
                    </a:cubicBezTo>
                    <a:cubicBezTo>
                      <a:pt x="671239" y="370641"/>
                      <a:pt x="679222" y="374208"/>
                      <a:pt x="685168" y="382362"/>
                    </a:cubicBezTo>
                    <a:cubicBezTo>
                      <a:pt x="689924" y="388646"/>
                      <a:pt x="694000" y="395441"/>
                      <a:pt x="698247" y="402065"/>
                    </a:cubicBezTo>
                    <a:cubicBezTo>
                      <a:pt x="705381" y="413106"/>
                      <a:pt x="705041" y="414975"/>
                      <a:pt x="694680" y="422788"/>
                    </a:cubicBezTo>
                    <a:cubicBezTo>
                      <a:pt x="693321" y="423807"/>
                      <a:pt x="691962" y="424826"/>
                      <a:pt x="690603" y="425846"/>
                    </a:cubicBezTo>
                    <a:cubicBezTo>
                      <a:pt x="675995" y="436547"/>
                      <a:pt x="664954" y="450305"/>
                      <a:pt x="656971" y="466442"/>
                    </a:cubicBezTo>
                    <a:cubicBezTo>
                      <a:pt x="651196" y="478162"/>
                      <a:pt x="649327" y="492091"/>
                      <a:pt x="637607" y="500414"/>
                    </a:cubicBezTo>
                    <a:cubicBezTo>
                      <a:pt x="635399" y="501942"/>
                      <a:pt x="635908" y="505000"/>
                      <a:pt x="635229" y="507378"/>
                    </a:cubicBezTo>
                    <a:cubicBezTo>
                      <a:pt x="632851" y="516890"/>
                      <a:pt x="633021" y="527251"/>
                      <a:pt x="628605" y="536084"/>
                    </a:cubicBezTo>
                    <a:cubicBezTo>
                      <a:pt x="619942" y="553919"/>
                      <a:pt x="611449" y="571754"/>
                      <a:pt x="601597" y="588910"/>
                    </a:cubicBezTo>
                    <a:cubicBezTo>
                      <a:pt x="587499" y="613200"/>
                      <a:pt x="576798" y="638169"/>
                      <a:pt x="576118" y="666876"/>
                    </a:cubicBezTo>
                    <a:cubicBezTo>
                      <a:pt x="575778" y="681993"/>
                      <a:pt x="568474" y="695752"/>
                      <a:pt x="566776" y="710699"/>
                    </a:cubicBezTo>
                    <a:cubicBezTo>
                      <a:pt x="563209" y="740424"/>
                      <a:pt x="558453" y="769980"/>
                      <a:pt x="552847" y="799535"/>
                    </a:cubicBezTo>
                    <a:cubicBezTo>
                      <a:pt x="551998" y="804291"/>
                      <a:pt x="550300" y="808878"/>
                      <a:pt x="547582" y="812784"/>
                    </a:cubicBezTo>
                    <a:cubicBezTo>
                      <a:pt x="543505" y="818390"/>
                      <a:pt x="539768" y="819579"/>
                      <a:pt x="532804" y="815332"/>
                    </a:cubicBezTo>
                    <a:cubicBezTo>
                      <a:pt x="517177" y="805990"/>
                      <a:pt x="505457" y="802253"/>
                      <a:pt x="491189" y="818220"/>
                    </a:cubicBezTo>
                    <a:cubicBezTo>
                      <a:pt x="482866" y="827392"/>
                      <a:pt x="472334" y="835545"/>
                      <a:pt x="458406" y="835885"/>
                    </a:cubicBezTo>
                    <a:cubicBezTo>
                      <a:pt x="440571" y="836395"/>
                      <a:pt x="425114" y="844038"/>
                      <a:pt x="411015" y="853720"/>
                    </a:cubicBezTo>
                    <a:cubicBezTo>
                      <a:pt x="404391" y="858307"/>
                      <a:pt x="400654" y="861024"/>
                      <a:pt x="394199" y="854400"/>
                    </a:cubicBezTo>
                    <a:cubicBezTo>
                      <a:pt x="388424" y="848625"/>
                      <a:pt x="379761" y="850153"/>
                      <a:pt x="375345" y="856948"/>
                    </a:cubicBezTo>
                    <a:cubicBezTo>
                      <a:pt x="372967" y="860854"/>
                      <a:pt x="370249" y="861874"/>
                      <a:pt x="367361" y="858646"/>
                    </a:cubicBezTo>
                    <a:cubicBezTo>
                      <a:pt x="362945" y="853550"/>
                      <a:pt x="359208" y="855759"/>
                      <a:pt x="355471" y="859156"/>
                    </a:cubicBezTo>
                    <a:cubicBezTo>
                      <a:pt x="352414" y="861704"/>
                      <a:pt x="349526" y="864421"/>
                      <a:pt x="346469" y="866800"/>
                    </a:cubicBezTo>
                    <a:cubicBezTo>
                      <a:pt x="337806" y="873934"/>
                      <a:pt x="329143" y="882427"/>
                      <a:pt x="318102" y="884125"/>
                    </a:cubicBezTo>
                    <a:cubicBezTo>
                      <a:pt x="303664" y="886333"/>
                      <a:pt x="289566" y="890240"/>
                      <a:pt x="274788" y="891259"/>
                    </a:cubicBezTo>
                    <a:cubicBezTo>
                      <a:pt x="256444" y="892618"/>
                      <a:pt x="237929" y="891599"/>
                      <a:pt x="219754" y="894487"/>
                    </a:cubicBezTo>
                    <a:cubicBezTo>
                      <a:pt x="214998" y="895166"/>
                      <a:pt x="213469" y="893128"/>
                      <a:pt x="211771" y="889391"/>
                    </a:cubicBezTo>
                    <a:cubicBezTo>
                      <a:pt x="203617" y="870706"/>
                      <a:pt x="195124" y="852192"/>
                      <a:pt x="186801" y="833677"/>
                    </a:cubicBezTo>
                    <a:cubicBezTo>
                      <a:pt x="153509" y="759449"/>
                      <a:pt x="120047" y="685220"/>
                      <a:pt x="87094" y="610992"/>
                    </a:cubicBezTo>
                    <a:cubicBezTo>
                      <a:pt x="84207" y="604707"/>
                      <a:pt x="81998" y="604367"/>
                      <a:pt x="76393" y="607255"/>
                    </a:cubicBezTo>
                    <a:cubicBezTo>
                      <a:pt x="52783" y="619485"/>
                      <a:pt x="29172" y="631545"/>
                      <a:pt x="5222" y="643095"/>
                    </a:cubicBezTo>
                    <a:cubicBezTo>
                      <a:pt x="-1063" y="646153"/>
                      <a:pt x="-893" y="648701"/>
                      <a:pt x="1655" y="654306"/>
                    </a:cubicBezTo>
                    <a:cubicBezTo>
                      <a:pt x="13036" y="678596"/>
                      <a:pt x="23907" y="703225"/>
                      <a:pt x="35117" y="727515"/>
                    </a:cubicBezTo>
                    <a:cubicBezTo>
                      <a:pt x="71807" y="807689"/>
                      <a:pt x="107477" y="888202"/>
                      <a:pt x="141789" y="969394"/>
                    </a:cubicBezTo>
                    <a:cubicBezTo>
                      <a:pt x="145696" y="978567"/>
                      <a:pt x="147904" y="986890"/>
                      <a:pt x="138561" y="994194"/>
                    </a:cubicBezTo>
                    <a:cubicBezTo>
                      <a:pt x="136863" y="995553"/>
                      <a:pt x="135674" y="997931"/>
                      <a:pt x="135334" y="999969"/>
                    </a:cubicBezTo>
                    <a:cubicBezTo>
                      <a:pt x="133975" y="1006254"/>
                      <a:pt x="129729" y="1009991"/>
                      <a:pt x="125143" y="1013897"/>
                    </a:cubicBezTo>
                    <a:cubicBezTo>
                      <a:pt x="107138" y="1029524"/>
                      <a:pt x="94568" y="1047529"/>
                      <a:pt x="96436" y="1073178"/>
                    </a:cubicBezTo>
                    <a:cubicBezTo>
                      <a:pt x="97456" y="1088466"/>
                      <a:pt x="96776" y="1103753"/>
                      <a:pt x="96946" y="1119040"/>
                    </a:cubicBezTo>
                    <a:cubicBezTo>
                      <a:pt x="96946" y="1122437"/>
                      <a:pt x="97286" y="1125835"/>
                      <a:pt x="98305" y="1129062"/>
                    </a:cubicBezTo>
                    <a:cubicBezTo>
                      <a:pt x="102381" y="1142141"/>
                      <a:pt x="104760" y="1155390"/>
                      <a:pt x="105779" y="1168979"/>
                    </a:cubicBezTo>
                    <a:cubicBezTo>
                      <a:pt x="108157" y="1200063"/>
                      <a:pt x="112063" y="1230977"/>
                      <a:pt x="120726" y="1260872"/>
                    </a:cubicBezTo>
                    <a:cubicBezTo>
                      <a:pt x="132277" y="1300959"/>
                      <a:pt x="144676" y="1340876"/>
                      <a:pt x="157076" y="1380793"/>
                    </a:cubicBezTo>
                    <a:cubicBezTo>
                      <a:pt x="163021" y="1399987"/>
                      <a:pt x="167268" y="1419521"/>
                      <a:pt x="171514" y="1439224"/>
                    </a:cubicBezTo>
                    <a:cubicBezTo>
                      <a:pt x="176610" y="1461985"/>
                      <a:pt x="176270" y="1483727"/>
                      <a:pt x="162512" y="1504110"/>
                    </a:cubicBezTo>
                    <a:cubicBezTo>
                      <a:pt x="154019" y="1516680"/>
                      <a:pt x="147394" y="1530609"/>
                      <a:pt x="140430" y="1544197"/>
                    </a:cubicBezTo>
                    <a:cubicBezTo>
                      <a:pt x="136693" y="1551501"/>
                      <a:pt x="131597" y="1556257"/>
                      <a:pt x="123274" y="1557786"/>
                    </a:cubicBezTo>
                    <a:cubicBezTo>
                      <a:pt x="113592" y="1559485"/>
                      <a:pt x="103910" y="1561693"/>
                      <a:pt x="94228" y="1563731"/>
                    </a:cubicBezTo>
                    <a:cubicBezTo>
                      <a:pt x="90661" y="1564580"/>
                      <a:pt x="87604" y="1565599"/>
                      <a:pt x="85226" y="1569167"/>
                    </a:cubicBezTo>
                    <a:cubicBezTo>
                      <a:pt x="78092" y="1579698"/>
                      <a:pt x="70108" y="1589550"/>
                      <a:pt x="59917" y="1597533"/>
                    </a:cubicBezTo>
                    <a:cubicBezTo>
                      <a:pt x="47007" y="1607724"/>
                      <a:pt x="44120" y="1620974"/>
                      <a:pt x="47347" y="1636940"/>
                    </a:cubicBezTo>
                    <a:cubicBezTo>
                      <a:pt x="51424" y="1656984"/>
                      <a:pt x="66202" y="1666156"/>
                      <a:pt x="82848" y="1670233"/>
                    </a:cubicBezTo>
                    <a:cubicBezTo>
                      <a:pt x="110874" y="1677197"/>
                      <a:pt x="139750" y="1680764"/>
                      <a:pt x="168626" y="1675668"/>
                    </a:cubicBezTo>
                    <a:cubicBezTo>
                      <a:pt x="197333" y="1670572"/>
                      <a:pt x="219754" y="1658003"/>
                      <a:pt x="225699" y="1626239"/>
                    </a:cubicBezTo>
                    <a:cubicBezTo>
                      <a:pt x="227398" y="1616897"/>
                      <a:pt x="233343" y="1609763"/>
                      <a:pt x="241496" y="1605007"/>
                    </a:cubicBezTo>
                    <a:cubicBezTo>
                      <a:pt x="251687" y="1599062"/>
                      <a:pt x="262389" y="1593626"/>
                      <a:pt x="272750" y="1588021"/>
                    </a:cubicBezTo>
                    <a:cubicBezTo>
                      <a:pt x="280733" y="1583774"/>
                      <a:pt x="282092" y="1584284"/>
                      <a:pt x="282092" y="1593966"/>
                    </a:cubicBezTo>
                    <a:cubicBezTo>
                      <a:pt x="282262" y="1610272"/>
                      <a:pt x="283621" y="1626749"/>
                      <a:pt x="279884" y="1643055"/>
                    </a:cubicBezTo>
                    <a:cubicBezTo>
                      <a:pt x="278355" y="1649340"/>
                      <a:pt x="284300" y="1652397"/>
                      <a:pt x="287698" y="1653417"/>
                    </a:cubicBezTo>
                    <a:cubicBezTo>
                      <a:pt x="292114" y="1654606"/>
                      <a:pt x="290925" y="1648830"/>
                      <a:pt x="291095" y="1645943"/>
                    </a:cubicBezTo>
                    <a:cubicBezTo>
                      <a:pt x="291944" y="1632184"/>
                      <a:pt x="292284" y="1618256"/>
                      <a:pt x="292963" y="1604327"/>
                    </a:cubicBezTo>
                    <a:cubicBezTo>
                      <a:pt x="293473" y="1595834"/>
                      <a:pt x="293813" y="1587511"/>
                      <a:pt x="295681" y="1579188"/>
                    </a:cubicBezTo>
                    <a:cubicBezTo>
                      <a:pt x="298229" y="1567638"/>
                      <a:pt x="305363" y="1558805"/>
                      <a:pt x="311648" y="1549633"/>
                    </a:cubicBezTo>
                    <a:cubicBezTo>
                      <a:pt x="318612" y="1539441"/>
                      <a:pt x="322349" y="1529250"/>
                      <a:pt x="316234" y="1517190"/>
                    </a:cubicBezTo>
                    <a:cubicBezTo>
                      <a:pt x="314535" y="1513962"/>
                      <a:pt x="315045" y="1510395"/>
                      <a:pt x="316743" y="1507338"/>
                    </a:cubicBezTo>
                    <a:cubicBezTo>
                      <a:pt x="323028" y="1495618"/>
                      <a:pt x="319631" y="1484916"/>
                      <a:pt x="313686" y="1474385"/>
                    </a:cubicBezTo>
                    <a:cubicBezTo>
                      <a:pt x="308760" y="1465553"/>
                      <a:pt x="300947" y="1459268"/>
                      <a:pt x="294662" y="1451794"/>
                    </a:cubicBezTo>
                    <a:cubicBezTo>
                      <a:pt x="290755" y="1447378"/>
                      <a:pt x="287528" y="1444490"/>
                      <a:pt x="281073" y="1446189"/>
                    </a:cubicBezTo>
                    <a:cubicBezTo>
                      <a:pt x="276317" y="1447378"/>
                      <a:pt x="272920" y="1444830"/>
                      <a:pt x="272071" y="1439734"/>
                    </a:cubicBezTo>
                    <a:cubicBezTo>
                      <a:pt x="271391" y="1436167"/>
                      <a:pt x="270882" y="1432430"/>
                      <a:pt x="270542" y="1428863"/>
                    </a:cubicBezTo>
                    <a:cubicBezTo>
                      <a:pt x="266975" y="1386738"/>
                      <a:pt x="275298" y="1345292"/>
                      <a:pt x="278355" y="1303677"/>
                    </a:cubicBezTo>
                    <a:cubicBezTo>
                      <a:pt x="280564" y="1273272"/>
                      <a:pt x="285829" y="1243037"/>
                      <a:pt x="285659" y="1212293"/>
                    </a:cubicBezTo>
                    <a:cubicBezTo>
                      <a:pt x="285659" y="1202101"/>
                      <a:pt x="285150" y="1191230"/>
                      <a:pt x="280564" y="1182398"/>
                    </a:cubicBezTo>
                    <a:cubicBezTo>
                      <a:pt x="274958" y="1171527"/>
                      <a:pt x="273769" y="1159806"/>
                      <a:pt x="269862" y="1148596"/>
                    </a:cubicBezTo>
                    <a:cubicBezTo>
                      <a:pt x="267315" y="1141292"/>
                      <a:pt x="270372" y="1137725"/>
                      <a:pt x="278016" y="1137725"/>
                    </a:cubicBezTo>
                    <a:cubicBezTo>
                      <a:pt x="289906" y="1137555"/>
                      <a:pt x="301796" y="1138404"/>
                      <a:pt x="313686" y="1138234"/>
                    </a:cubicBezTo>
                    <a:cubicBezTo>
                      <a:pt x="321160" y="1138064"/>
                      <a:pt x="324217" y="1140952"/>
                      <a:pt x="323708" y="1148596"/>
                    </a:cubicBezTo>
                    <a:cubicBezTo>
                      <a:pt x="323198" y="1159636"/>
                      <a:pt x="328803" y="1167280"/>
                      <a:pt x="337296" y="1174414"/>
                    </a:cubicBezTo>
                    <a:cubicBezTo>
                      <a:pt x="351055" y="1185625"/>
                      <a:pt x="368041" y="1187154"/>
                      <a:pt x="383668" y="1187663"/>
                    </a:cubicBezTo>
                    <a:cubicBezTo>
                      <a:pt x="424944" y="1189362"/>
                      <a:pt x="466049" y="1193269"/>
                      <a:pt x="507325" y="1194797"/>
                    </a:cubicBezTo>
                    <a:cubicBezTo>
                      <a:pt x="514120" y="1194967"/>
                      <a:pt x="517007" y="1197345"/>
                      <a:pt x="517007" y="1204309"/>
                    </a:cubicBezTo>
                    <a:cubicBezTo>
                      <a:pt x="516837" y="1234884"/>
                      <a:pt x="513100" y="1265289"/>
                      <a:pt x="509194" y="1295524"/>
                    </a:cubicBezTo>
                    <a:cubicBezTo>
                      <a:pt x="504947" y="1328986"/>
                      <a:pt x="502229" y="1362448"/>
                      <a:pt x="499851" y="1395910"/>
                    </a:cubicBezTo>
                    <a:cubicBezTo>
                      <a:pt x="499512" y="1401176"/>
                      <a:pt x="501210" y="1403724"/>
                      <a:pt x="506816" y="1404064"/>
                    </a:cubicBezTo>
                    <a:cubicBezTo>
                      <a:pt x="535522" y="1405592"/>
                      <a:pt x="564228" y="1410688"/>
                      <a:pt x="593104" y="1408140"/>
                    </a:cubicBezTo>
                    <a:cubicBezTo>
                      <a:pt x="597520" y="1407801"/>
                      <a:pt x="602107" y="1407970"/>
                      <a:pt x="606693" y="1407970"/>
                    </a:cubicBezTo>
                    <a:cubicBezTo>
                      <a:pt x="612128" y="1407970"/>
                      <a:pt x="615016" y="1410348"/>
                      <a:pt x="615016" y="1416293"/>
                    </a:cubicBezTo>
                    <a:cubicBezTo>
                      <a:pt x="614676" y="1439564"/>
                      <a:pt x="614506" y="1462665"/>
                      <a:pt x="614167" y="1485936"/>
                    </a:cubicBezTo>
                    <a:cubicBezTo>
                      <a:pt x="614167" y="1488484"/>
                      <a:pt x="614336" y="1491201"/>
                      <a:pt x="610430" y="1490861"/>
                    </a:cubicBezTo>
                    <a:cubicBezTo>
                      <a:pt x="593953" y="1489672"/>
                      <a:pt x="577137" y="1491541"/>
                      <a:pt x="560831" y="1486105"/>
                    </a:cubicBezTo>
                    <a:cubicBezTo>
                      <a:pt x="524991" y="1474046"/>
                      <a:pt x="488980" y="1462325"/>
                      <a:pt x="452801" y="1450945"/>
                    </a:cubicBezTo>
                    <a:cubicBezTo>
                      <a:pt x="438363" y="1446358"/>
                      <a:pt x="436154" y="1447717"/>
                      <a:pt x="429870" y="1458928"/>
                    </a:cubicBezTo>
                    <a:cubicBezTo>
                      <a:pt x="428341" y="1461646"/>
                      <a:pt x="428341" y="1464194"/>
                      <a:pt x="428341" y="1467081"/>
                    </a:cubicBezTo>
                    <a:cubicBezTo>
                      <a:pt x="428341" y="1479821"/>
                      <a:pt x="428511" y="1492560"/>
                      <a:pt x="428171" y="1505300"/>
                    </a:cubicBezTo>
                    <a:cubicBezTo>
                      <a:pt x="428001" y="1512264"/>
                      <a:pt x="428341" y="1518718"/>
                      <a:pt x="434626" y="1523474"/>
                    </a:cubicBezTo>
                    <a:cubicBezTo>
                      <a:pt x="437004" y="1525343"/>
                      <a:pt x="439042" y="1528570"/>
                      <a:pt x="438193" y="1531628"/>
                    </a:cubicBezTo>
                    <a:cubicBezTo>
                      <a:pt x="435645" y="1541479"/>
                      <a:pt x="440571" y="1547085"/>
                      <a:pt x="448214" y="1551671"/>
                    </a:cubicBezTo>
                    <a:cubicBezTo>
                      <a:pt x="450592" y="1553030"/>
                      <a:pt x="451951" y="1555238"/>
                      <a:pt x="451611" y="1557956"/>
                    </a:cubicBezTo>
                    <a:cubicBezTo>
                      <a:pt x="451272" y="1560843"/>
                      <a:pt x="448554" y="1560843"/>
                      <a:pt x="446346" y="1561523"/>
                    </a:cubicBezTo>
                    <a:cubicBezTo>
                      <a:pt x="414582" y="1569846"/>
                      <a:pt x="382988" y="1578679"/>
                      <a:pt x="350715" y="1584454"/>
                    </a:cubicBezTo>
                    <a:cubicBezTo>
                      <a:pt x="336277" y="1587002"/>
                      <a:pt x="327954" y="1598722"/>
                      <a:pt x="327954" y="1610782"/>
                    </a:cubicBezTo>
                    <a:cubicBezTo>
                      <a:pt x="327954" y="1623861"/>
                      <a:pt x="327784" y="1636770"/>
                      <a:pt x="327954" y="1649850"/>
                    </a:cubicBezTo>
                    <a:cubicBezTo>
                      <a:pt x="327954" y="1656984"/>
                      <a:pt x="330332" y="1662929"/>
                      <a:pt x="335428" y="1668194"/>
                    </a:cubicBezTo>
                    <a:cubicBezTo>
                      <a:pt x="340863" y="1673800"/>
                      <a:pt x="346639" y="1679575"/>
                      <a:pt x="346809" y="1688407"/>
                    </a:cubicBezTo>
                    <a:cubicBezTo>
                      <a:pt x="346809" y="1691125"/>
                      <a:pt x="349866" y="1692314"/>
                      <a:pt x="351904" y="1693673"/>
                    </a:cubicBezTo>
                    <a:cubicBezTo>
                      <a:pt x="363285" y="1701317"/>
                      <a:pt x="383498" y="1698259"/>
                      <a:pt x="395558" y="1687219"/>
                    </a:cubicBezTo>
                    <a:cubicBezTo>
                      <a:pt x="405919" y="1677706"/>
                      <a:pt x="408637" y="1664627"/>
                      <a:pt x="410166" y="1651888"/>
                    </a:cubicBezTo>
                    <a:cubicBezTo>
                      <a:pt x="411015" y="1643905"/>
                      <a:pt x="405070" y="1637450"/>
                      <a:pt x="398615" y="1632354"/>
                    </a:cubicBezTo>
                    <a:cubicBezTo>
                      <a:pt x="395728" y="1630146"/>
                      <a:pt x="394539" y="1626919"/>
                      <a:pt x="395388" y="1623182"/>
                    </a:cubicBezTo>
                    <a:cubicBezTo>
                      <a:pt x="396407" y="1619105"/>
                      <a:pt x="400314" y="1619785"/>
                      <a:pt x="403032" y="1619445"/>
                    </a:cubicBezTo>
                    <a:cubicBezTo>
                      <a:pt x="435645" y="1614349"/>
                      <a:pt x="468597" y="1611971"/>
                      <a:pt x="500701" y="1603478"/>
                    </a:cubicBezTo>
                    <a:cubicBezTo>
                      <a:pt x="522103" y="1597703"/>
                      <a:pt x="544694" y="1595665"/>
                      <a:pt x="566606" y="1591928"/>
                    </a:cubicBezTo>
                    <a:cubicBezTo>
                      <a:pt x="583082" y="1589210"/>
                      <a:pt x="599389" y="1584963"/>
                      <a:pt x="616205" y="1587341"/>
                    </a:cubicBezTo>
                    <a:cubicBezTo>
                      <a:pt x="626736" y="1588870"/>
                      <a:pt x="634719" y="1592947"/>
                      <a:pt x="638626" y="1604667"/>
                    </a:cubicBezTo>
                    <a:cubicBezTo>
                      <a:pt x="647629" y="1630655"/>
                      <a:pt x="655952" y="1656984"/>
                      <a:pt x="663935" y="1683312"/>
                    </a:cubicBezTo>
                    <a:cubicBezTo>
                      <a:pt x="668861" y="1699448"/>
                      <a:pt x="672938" y="1715075"/>
                      <a:pt x="667502" y="1731891"/>
                    </a:cubicBezTo>
                    <a:cubicBezTo>
                      <a:pt x="664954" y="1739875"/>
                      <a:pt x="665124" y="1748707"/>
                      <a:pt x="665634" y="1757200"/>
                    </a:cubicBezTo>
                    <a:cubicBezTo>
                      <a:pt x="666993" y="1780471"/>
                      <a:pt x="688735" y="1802043"/>
                      <a:pt x="712345" y="1803402"/>
                    </a:cubicBezTo>
                    <a:cubicBezTo>
                      <a:pt x="734257" y="1804591"/>
                      <a:pt x="759905" y="1784378"/>
                      <a:pt x="763642" y="1762976"/>
                    </a:cubicBezTo>
                    <a:cubicBezTo>
                      <a:pt x="765001" y="1755842"/>
                      <a:pt x="763642" y="1748877"/>
                      <a:pt x="760415" y="1742423"/>
                    </a:cubicBezTo>
                    <a:cubicBezTo>
                      <a:pt x="753791" y="1728664"/>
                      <a:pt x="742580" y="1719152"/>
                      <a:pt x="730860" y="1710319"/>
                    </a:cubicBezTo>
                    <a:cubicBezTo>
                      <a:pt x="728482" y="1708451"/>
                      <a:pt x="726783" y="1707092"/>
                      <a:pt x="725934" y="1704204"/>
                    </a:cubicBezTo>
                    <a:cubicBezTo>
                      <a:pt x="714553" y="1668024"/>
                      <a:pt x="702663" y="1632184"/>
                      <a:pt x="695189" y="1594985"/>
                    </a:cubicBezTo>
                    <a:cubicBezTo>
                      <a:pt x="692811" y="1583435"/>
                      <a:pt x="694000" y="1581906"/>
                      <a:pt x="705890" y="1581736"/>
                    </a:cubicBezTo>
                    <a:cubicBezTo>
                      <a:pt x="707929" y="1581736"/>
                      <a:pt x="709797" y="1582076"/>
                      <a:pt x="711835" y="1582246"/>
                    </a:cubicBezTo>
                    <a:cubicBezTo>
                      <a:pt x="735786" y="1584793"/>
                      <a:pt x="759566" y="1587681"/>
                      <a:pt x="783516" y="1589719"/>
                    </a:cubicBezTo>
                    <a:cubicBezTo>
                      <a:pt x="831756" y="1593626"/>
                      <a:pt x="879996" y="1596514"/>
                      <a:pt x="928236" y="1601270"/>
                    </a:cubicBezTo>
                    <a:cubicBezTo>
                      <a:pt x="948449" y="1603308"/>
                      <a:pt x="948449" y="1603138"/>
                      <a:pt x="942844" y="1623182"/>
                    </a:cubicBezTo>
                    <a:cubicBezTo>
                      <a:pt x="941315" y="1628617"/>
                      <a:pt x="939446" y="1634732"/>
                      <a:pt x="943353" y="1639488"/>
                    </a:cubicBezTo>
                    <a:cubicBezTo>
                      <a:pt x="947600" y="1644754"/>
                      <a:pt x="950148" y="1650529"/>
                      <a:pt x="951506" y="1656984"/>
                    </a:cubicBezTo>
                    <a:cubicBezTo>
                      <a:pt x="952356" y="1661060"/>
                      <a:pt x="954734" y="1662759"/>
                      <a:pt x="958980" y="1663778"/>
                    </a:cubicBezTo>
                    <a:cubicBezTo>
                      <a:pt x="969002" y="1665986"/>
                      <a:pt x="979193" y="1665816"/>
                      <a:pt x="989385" y="1666496"/>
                    </a:cubicBezTo>
                    <a:cubicBezTo>
                      <a:pt x="996179" y="1667005"/>
                      <a:pt x="999916" y="1664118"/>
                      <a:pt x="1002974" y="1659531"/>
                    </a:cubicBezTo>
                    <a:cubicBezTo>
                      <a:pt x="1012656" y="1645263"/>
                      <a:pt x="1014015" y="1629297"/>
                      <a:pt x="1010278" y="1613160"/>
                    </a:cubicBezTo>
                    <a:close/>
                    <a:moveTo>
                      <a:pt x="893245" y="959203"/>
                    </a:moveTo>
                    <a:cubicBezTo>
                      <a:pt x="900379" y="964808"/>
                      <a:pt x="906154" y="960732"/>
                      <a:pt x="911929" y="957674"/>
                    </a:cubicBezTo>
                    <a:cubicBezTo>
                      <a:pt x="921611" y="952748"/>
                      <a:pt x="921611" y="952578"/>
                      <a:pt x="923310" y="963110"/>
                    </a:cubicBezTo>
                    <a:cubicBezTo>
                      <a:pt x="929425" y="999459"/>
                      <a:pt x="935540" y="1035639"/>
                      <a:pt x="941655" y="1071989"/>
                    </a:cubicBezTo>
                    <a:cubicBezTo>
                      <a:pt x="942504" y="1076745"/>
                      <a:pt x="942674" y="1081501"/>
                      <a:pt x="943183" y="1086257"/>
                    </a:cubicBezTo>
                    <a:cubicBezTo>
                      <a:pt x="943013" y="1086257"/>
                      <a:pt x="942844" y="1086257"/>
                      <a:pt x="942504" y="1086257"/>
                    </a:cubicBezTo>
                    <a:cubicBezTo>
                      <a:pt x="942504" y="1090164"/>
                      <a:pt x="942674" y="1094241"/>
                      <a:pt x="942504" y="1098147"/>
                    </a:cubicBezTo>
                    <a:cubicBezTo>
                      <a:pt x="942334" y="1100865"/>
                      <a:pt x="940805" y="1103073"/>
                      <a:pt x="937748" y="1103073"/>
                    </a:cubicBezTo>
                    <a:cubicBezTo>
                      <a:pt x="934690" y="1103243"/>
                      <a:pt x="933501" y="1101205"/>
                      <a:pt x="932822" y="1098317"/>
                    </a:cubicBezTo>
                    <a:cubicBezTo>
                      <a:pt x="928066" y="1076066"/>
                      <a:pt x="919573" y="1054833"/>
                      <a:pt x="912269" y="1033261"/>
                    </a:cubicBezTo>
                    <a:cubicBezTo>
                      <a:pt x="905645" y="1013897"/>
                      <a:pt x="897152" y="995213"/>
                      <a:pt x="893245" y="974830"/>
                    </a:cubicBezTo>
                    <a:cubicBezTo>
                      <a:pt x="892565" y="970753"/>
                      <a:pt x="888828" y="967526"/>
                      <a:pt x="888998" y="962940"/>
                    </a:cubicBezTo>
                    <a:cubicBezTo>
                      <a:pt x="888998" y="960562"/>
                      <a:pt x="889508" y="956145"/>
                      <a:pt x="893245" y="959203"/>
                    </a:cubicBezTo>
                    <a:close/>
                  </a:path>
                </a:pathLst>
              </a:custGeom>
              <a:grpFill/>
              <a:ln w="16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3B16E70-60B9-40B3-818B-C4530B3B1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4688" y="4318908"/>
            <a:ext cx="2562032" cy="2492925"/>
            <a:chOff x="5484688" y="4318908"/>
            <a:chExt cx="2562032" cy="24929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4854BA-99DE-4C9C-9D38-6011C76324C0}"/>
                </a:ext>
              </a:extLst>
            </p:cNvPr>
            <p:cNvGrpSpPr/>
            <p:nvPr/>
          </p:nvGrpSpPr>
          <p:grpSpPr>
            <a:xfrm>
              <a:off x="5484688" y="4318908"/>
              <a:ext cx="2562032" cy="2492925"/>
              <a:chOff x="5484688" y="4318908"/>
              <a:chExt cx="2562032" cy="2492925"/>
            </a:xfrm>
          </p:grpSpPr>
          <p:sp>
            <p:nvSpPr>
              <p:cNvPr id="14" name="Oval 5">
                <a:extLst>
                  <a:ext uri="{FF2B5EF4-FFF2-40B4-BE49-F238E27FC236}">
                    <a16:creationId xmlns:a16="http://schemas.microsoft.com/office/drawing/2014/main" id="{8B6E290F-C40D-4214-8FF8-B843F58CCDB7}"/>
                  </a:ext>
                </a:extLst>
              </p:cNvPr>
              <p:cNvSpPr/>
              <p:nvPr/>
            </p:nvSpPr>
            <p:spPr>
              <a:xfrm>
                <a:off x="6672688" y="4318908"/>
                <a:ext cx="931286" cy="931286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817E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0" name="Group 15">
                <a:extLst>
                  <a:ext uri="{FF2B5EF4-FFF2-40B4-BE49-F238E27FC236}">
                    <a16:creationId xmlns:a16="http://schemas.microsoft.com/office/drawing/2014/main" id="{42E09E93-08BA-4853-8B59-4E419393B665}"/>
                  </a:ext>
                </a:extLst>
              </p:cNvPr>
              <p:cNvGrpSpPr/>
              <p:nvPr/>
            </p:nvGrpSpPr>
            <p:grpSpPr>
              <a:xfrm>
                <a:off x="6191747" y="5440644"/>
                <a:ext cx="1854973" cy="1371189"/>
                <a:chOff x="698477" y="3362835"/>
                <a:chExt cx="2247618" cy="1371189"/>
              </a:xfrm>
            </p:grpSpPr>
            <p:sp>
              <p:nvSpPr>
                <p:cNvPr id="21" name="TextBox 16">
                  <a:extLst>
                    <a:ext uri="{FF2B5EF4-FFF2-40B4-BE49-F238E27FC236}">
                      <a16:creationId xmlns:a16="http://schemas.microsoft.com/office/drawing/2014/main" id="{9D4C4005-C06A-432E-9D8F-9127B85AE7BF}"/>
                    </a:ext>
                  </a:extLst>
                </p:cNvPr>
                <p:cNvSpPr txBox="1"/>
                <p:nvPr/>
              </p:nvSpPr>
              <p:spPr>
                <a:xfrm>
                  <a:off x="803640" y="3626028"/>
                  <a:ext cx="2059657" cy="110799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WeCo Solutions guides employees through the remediation process using built in, walk through, wizard, combined with guidelines and automation</a:t>
                  </a:r>
                  <a:endParaRPr lang="ko-KR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2" name="TextBox 17">
                  <a:extLst>
                    <a:ext uri="{FF2B5EF4-FFF2-40B4-BE49-F238E27FC236}">
                      <a16:creationId xmlns:a16="http://schemas.microsoft.com/office/drawing/2014/main" id="{E9BE65EB-17B4-437B-B3DF-57CAB655C72B}"/>
                    </a:ext>
                  </a:extLst>
                </p:cNvPr>
                <p:cNvSpPr txBox="1"/>
                <p:nvPr/>
              </p:nvSpPr>
              <p:spPr>
                <a:xfrm>
                  <a:off x="698477" y="3362835"/>
                  <a:ext cx="2247618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Accessibility Remediation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0E148E99-22FD-4DF0-AC9A-2345437BD32F}"/>
                  </a:ext>
                </a:extLst>
              </p:cNvPr>
              <p:cNvSpPr/>
              <p:nvPr/>
            </p:nvSpPr>
            <p:spPr>
              <a:xfrm>
                <a:off x="5484688" y="4604551"/>
                <a:ext cx="1188000" cy="360000"/>
              </a:xfrm>
              <a:custGeom>
                <a:avLst/>
                <a:gdLst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  <a:gd name="connsiteX0" fmla="*/ 0 w 1188000"/>
                  <a:gd name="connsiteY0" fmla="*/ 0 h 360000"/>
                  <a:gd name="connsiteX1" fmla="*/ 1188000 w 1188000"/>
                  <a:gd name="connsiteY1" fmla="*/ 0 h 360000"/>
                  <a:gd name="connsiteX2" fmla="*/ 1188000 w 1188000"/>
                  <a:gd name="connsiteY2" fmla="*/ 360000 h 360000"/>
                  <a:gd name="connsiteX3" fmla="*/ 0 w 1188000"/>
                  <a:gd name="connsiteY3" fmla="*/ 360000 h 360000"/>
                  <a:gd name="connsiteX4" fmla="*/ 0 w 1188000"/>
                  <a:gd name="connsiteY4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8000" h="360000">
                    <a:moveTo>
                      <a:pt x="0" y="0"/>
                    </a:moveTo>
                    <a:cubicBezTo>
                      <a:pt x="568995" y="98854"/>
                      <a:pt x="608413" y="81203"/>
                      <a:pt x="1188000" y="0"/>
                    </a:cubicBezTo>
                    <a:lnTo>
                      <a:pt x="1188000" y="360000"/>
                    </a:lnTo>
                    <a:cubicBezTo>
                      <a:pt x="608414" y="268206"/>
                      <a:pt x="576056" y="268206"/>
                      <a:pt x="0" y="3600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05123"/>
                  </a:gs>
                  <a:gs pos="100000">
                    <a:srgbClr val="817E7D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E30EA002-0802-46DA-9EDD-AD40744E48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6727" y="4600107"/>
              <a:ext cx="410778" cy="41421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817E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8E55B9-CDE2-4F60-8BD5-262E86C6A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94106" y="4318908"/>
            <a:ext cx="2472512" cy="2408287"/>
            <a:chOff x="7594106" y="4318908"/>
            <a:chExt cx="2472512" cy="2408287"/>
          </a:xfrm>
        </p:grpSpPr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432B0E22-A621-4475-8F13-FCF6A6FC9D5D}"/>
                </a:ext>
              </a:extLst>
            </p:cNvPr>
            <p:cNvGrpSpPr/>
            <p:nvPr/>
          </p:nvGrpSpPr>
          <p:grpSpPr>
            <a:xfrm>
              <a:off x="8366771" y="5440644"/>
              <a:ext cx="1699847" cy="1286551"/>
              <a:chOff x="803640" y="3362835"/>
              <a:chExt cx="2059657" cy="1286551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70FEF271-2823-421C-8FC2-F9149F75EE7D}"/>
                  </a:ext>
                </a:extLst>
              </p:cNvPr>
              <p:cNvSpPr txBox="1"/>
              <p:nvPr/>
            </p:nvSpPr>
            <p:spPr>
              <a:xfrm>
                <a:off x="803640" y="3710667"/>
                <a:ext cx="2059657" cy="9387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WeCo’s built-in Accessibility validation tool ensure the document accessibility level meets the requirements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0">
                <a:extLst>
                  <a:ext uri="{FF2B5EF4-FFF2-40B4-BE49-F238E27FC236}">
                    <a16:creationId xmlns:a16="http://schemas.microsoft.com/office/drawing/2014/main" id="{8ACCDDAD-225E-4C32-B93D-3A7F30F79936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Accessibility Validation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6658ED6F-78C6-426A-BEEB-71B24961C167}"/>
                </a:ext>
              </a:extLst>
            </p:cNvPr>
            <p:cNvSpPr/>
            <p:nvPr/>
          </p:nvSpPr>
          <p:spPr>
            <a:xfrm>
              <a:off x="7594106" y="4604551"/>
              <a:ext cx="1188000" cy="360000"/>
            </a:xfrm>
            <a:custGeom>
              <a:avLst/>
              <a:gdLst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000" h="360000">
                  <a:moveTo>
                    <a:pt x="0" y="0"/>
                  </a:moveTo>
                  <a:cubicBezTo>
                    <a:pt x="568995" y="98854"/>
                    <a:pt x="608413" y="81203"/>
                    <a:pt x="1188000" y="0"/>
                  </a:cubicBezTo>
                  <a:lnTo>
                    <a:pt x="1188000" y="360000"/>
                  </a:lnTo>
                  <a:cubicBezTo>
                    <a:pt x="608414" y="268206"/>
                    <a:pt x="576056" y="268206"/>
                    <a:pt x="0" y="3600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EA9CA"/>
                </a:gs>
                <a:gs pos="100000">
                  <a:srgbClr val="817E7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BA265400-CF93-40F6-B9A9-0CF5ABDBEB34}"/>
                </a:ext>
              </a:extLst>
            </p:cNvPr>
            <p:cNvSpPr/>
            <p:nvPr/>
          </p:nvSpPr>
          <p:spPr>
            <a:xfrm>
              <a:off x="8751052" y="4318908"/>
              <a:ext cx="931286" cy="93128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ame 17">
              <a:extLst>
                <a:ext uri="{FF2B5EF4-FFF2-40B4-BE49-F238E27FC236}">
                  <a16:creationId xmlns:a16="http://schemas.microsoft.com/office/drawing/2014/main" id="{33F6DDAC-17CA-468F-87F1-018D361B2164}"/>
                </a:ext>
              </a:extLst>
            </p:cNvPr>
            <p:cNvSpPr/>
            <p:nvPr/>
          </p:nvSpPr>
          <p:spPr>
            <a:xfrm>
              <a:off x="9074718" y="4613336"/>
              <a:ext cx="311109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rgbClr val="865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ED3F4F-9E30-4632-93D3-457627E76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79671" y="4318908"/>
            <a:ext cx="2497432" cy="2337454"/>
            <a:chOff x="9679671" y="4318908"/>
            <a:chExt cx="2497432" cy="2337454"/>
          </a:xfrm>
        </p:grpSpPr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429216BC-8272-4551-A8B3-CBEB647EEFB1}"/>
                </a:ext>
              </a:extLst>
            </p:cNvPr>
            <p:cNvSpPr/>
            <p:nvPr/>
          </p:nvSpPr>
          <p:spPr>
            <a:xfrm>
              <a:off x="9679671" y="4604551"/>
              <a:ext cx="1188000" cy="360000"/>
            </a:xfrm>
            <a:custGeom>
              <a:avLst/>
              <a:gdLst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  <a:gd name="connsiteX0" fmla="*/ 0 w 1188000"/>
                <a:gd name="connsiteY0" fmla="*/ 0 h 360000"/>
                <a:gd name="connsiteX1" fmla="*/ 1188000 w 1188000"/>
                <a:gd name="connsiteY1" fmla="*/ 0 h 360000"/>
                <a:gd name="connsiteX2" fmla="*/ 1188000 w 1188000"/>
                <a:gd name="connsiteY2" fmla="*/ 360000 h 360000"/>
                <a:gd name="connsiteX3" fmla="*/ 0 w 1188000"/>
                <a:gd name="connsiteY3" fmla="*/ 360000 h 360000"/>
                <a:gd name="connsiteX4" fmla="*/ 0 w 1188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000" h="360000">
                  <a:moveTo>
                    <a:pt x="0" y="0"/>
                  </a:moveTo>
                  <a:cubicBezTo>
                    <a:pt x="568995" y="98854"/>
                    <a:pt x="608413" y="81203"/>
                    <a:pt x="1188000" y="0"/>
                  </a:cubicBezTo>
                  <a:lnTo>
                    <a:pt x="1188000" y="360000"/>
                  </a:lnTo>
                  <a:cubicBezTo>
                    <a:pt x="608414" y="268206"/>
                    <a:pt x="576056" y="268206"/>
                    <a:pt x="0" y="3600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9A2"/>
                </a:gs>
                <a:gs pos="100000">
                  <a:srgbClr val="7EA9C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D8167BEC-CC38-4E7F-A24E-C99B82644E2B}"/>
                </a:ext>
              </a:extLst>
            </p:cNvPr>
            <p:cNvSpPr/>
            <p:nvPr/>
          </p:nvSpPr>
          <p:spPr>
            <a:xfrm>
              <a:off x="10839284" y="4318908"/>
              <a:ext cx="931286" cy="93128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00A9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46481BC1-BDC7-4E47-B302-584921A5A737}"/>
                </a:ext>
              </a:extLst>
            </p:cNvPr>
            <p:cNvGrpSpPr/>
            <p:nvPr/>
          </p:nvGrpSpPr>
          <p:grpSpPr>
            <a:xfrm>
              <a:off x="10455003" y="5440644"/>
              <a:ext cx="1722100" cy="1215718"/>
              <a:chOff x="803640" y="3362835"/>
              <a:chExt cx="2086620" cy="1215718"/>
            </a:xfrm>
          </p:grpSpPr>
          <p:sp>
            <p:nvSpPr>
              <p:cNvPr id="27" name="TextBox 22">
                <a:extLst>
                  <a:ext uri="{FF2B5EF4-FFF2-40B4-BE49-F238E27FC236}">
                    <a16:creationId xmlns:a16="http://schemas.microsoft.com/office/drawing/2014/main" id="{0FAE60D1-52AA-4E2A-8C54-EBDAC3CB81D1}"/>
                  </a:ext>
                </a:extLst>
              </p:cNvPr>
              <p:cNvSpPr txBox="1"/>
              <p:nvPr/>
            </p:nvSpPr>
            <p:spPr>
              <a:xfrm>
                <a:off x="830603" y="3639834"/>
                <a:ext cx="2059657" cy="9387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Accessible documents </a:t>
                </a:r>
                <a:b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</a:br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Word/PDF </a:t>
                </a:r>
                <a:b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</a:br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be uploaded to Websites and/or be sent via Email  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3">
                <a:extLst>
                  <a:ext uri="{FF2B5EF4-FFF2-40B4-BE49-F238E27FC236}">
                    <a16:creationId xmlns:a16="http://schemas.microsoft.com/office/drawing/2014/main" id="{761B72F4-FED6-490D-AC5C-A229C0A063D0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Publication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8" name="Block Arc 14">
              <a:extLst>
                <a:ext uri="{FF2B5EF4-FFF2-40B4-BE49-F238E27FC236}">
                  <a16:creationId xmlns:a16="http://schemas.microsoft.com/office/drawing/2014/main" id="{2AF99B9C-B450-4ECA-ADF1-9D21EBB50A19}"/>
                </a:ext>
              </a:extLst>
            </p:cNvPr>
            <p:cNvSpPr/>
            <p:nvPr/>
          </p:nvSpPr>
          <p:spPr>
            <a:xfrm rot="16200000">
              <a:off x="11104517" y="4588372"/>
              <a:ext cx="414210" cy="409929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F05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97C3759-FCAC-4B54-9AFA-FBE3BC77F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413948"/>
            <a:ext cx="12297103" cy="777766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414888" y="18185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400" dirty="0">
                <a:latin typeface="+mn-lt"/>
                <a:ea typeface="Cambria"/>
                <a:cs typeface="Cambria"/>
                <a:sym typeface="Cambria"/>
              </a:rPr>
              <a:t>WeCo Word Remediation</a:t>
            </a:r>
            <a:endParaRPr lang="en-US" sz="4400" baseline="30000" dirty="0">
              <a:latin typeface="+mn-lt"/>
              <a:ea typeface="Cambria"/>
              <a:cs typeface="Cambria"/>
              <a:sym typeface="Cambria"/>
            </a:endParaRPr>
          </a:p>
        </p:txBody>
      </p:sp>
      <p:sp>
        <p:nvSpPr>
          <p:cNvPr id="30" name="מציין מיקום של מספר שקופית 29">
            <a:extLst>
              <a:ext uri="{FF2B5EF4-FFF2-40B4-BE49-F238E27FC236}">
                <a16:creationId xmlns:a16="http://schemas.microsoft.com/office/drawing/2014/main" id="{DA675E39-C85A-4CA1-832E-E76C4A89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6071" y="6476096"/>
            <a:ext cx="2743200" cy="365125"/>
          </a:xfrm>
        </p:spPr>
        <p:txBody>
          <a:bodyPr/>
          <a:lstStyle/>
          <a:p>
            <a:fld id="{C9F2E319-0919-499D-AD1F-7963255D1003}" type="slidenum">
              <a:rPr lang="id-ID" smtClean="0">
                <a:solidFill>
                  <a:srgbClr val="4C6FA9"/>
                </a:solidFill>
              </a:rPr>
              <a:t>8</a:t>
            </a:fld>
            <a:endParaRPr lang="id-ID" dirty="0">
              <a:solidFill>
                <a:srgbClr val="4C6F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4727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96E35-BCF7-4E13-B9AD-91256341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-25659"/>
            <a:ext cx="571692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b="1" dirty="0"/>
              <a:t>AccessibilityNow ® WeCo Overview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6F1AC-8BD6-4E80-8826-0CE32C56F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77" y="1667135"/>
            <a:ext cx="6567747" cy="4350813"/>
          </a:xfr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defTabSz="914400">
              <a:buNone/>
            </a:pPr>
            <a:r>
              <a:rPr lang="en-US" sz="3100" dirty="0">
                <a:solidFill>
                  <a:srgbClr val="0095D1"/>
                </a:solidFill>
              </a:rPr>
              <a:t>Microsoft Word users can create </a:t>
            </a:r>
            <a:br>
              <a:rPr lang="en-US" sz="3100" dirty="0">
                <a:solidFill>
                  <a:srgbClr val="0095D1"/>
                </a:solidFill>
              </a:rPr>
            </a:br>
            <a:r>
              <a:rPr lang="en-US" sz="3100" dirty="0">
                <a:solidFill>
                  <a:srgbClr val="0095D1"/>
                </a:solidFill>
              </a:rPr>
              <a:t>accessible documents easily</a:t>
            </a:r>
            <a:br>
              <a:rPr lang="en-US" sz="3100" dirty="0">
                <a:solidFill>
                  <a:srgbClr val="0095D0"/>
                </a:solidFill>
              </a:rPr>
            </a:br>
            <a:endParaRPr lang="en-US" sz="3100" dirty="0">
              <a:solidFill>
                <a:srgbClr val="0095D0"/>
              </a:solidFill>
            </a:endParaRPr>
          </a:p>
          <a:p>
            <a:pPr marL="815898" lvl="2" indent="-358775" defTabSz="914400">
              <a:buClr>
                <a:srgbClr val="274496"/>
              </a:buClr>
            </a:pPr>
            <a:r>
              <a:rPr lang="en-US" sz="2700" dirty="0">
                <a:solidFill>
                  <a:srgbClr val="184993"/>
                </a:solidFill>
              </a:rPr>
              <a:t>Walkthrough of accessibility process</a:t>
            </a:r>
          </a:p>
          <a:p>
            <a:pPr marL="815898" lvl="2" indent="-358775" defTabSz="914400">
              <a:buClr>
                <a:srgbClr val="274496"/>
              </a:buClr>
            </a:pPr>
            <a:r>
              <a:rPr lang="en-US" sz="2700" dirty="0">
                <a:solidFill>
                  <a:srgbClr val="184993"/>
                </a:solidFill>
              </a:rPr>
              <a:t>Extended functionality </a:t>
            </a:r>
          </a:p>
          <a:p>
            <a:pPr marL="815898" lvl="2" indent="-358775" defTabSz="914400">
              <a:buClr>
                <a:srgbClr val="274496"/>
              </a:buClr>
            </a:pPr>
            <a:r>
              <a:rPr lang="en-US" sz="2700" dirty="0">
                <a:solidFill>
                  <a:srgbClr val="184993"/>
                </a:solidFill>
              </a:rPr>
              <a:t>Proactive approach</a:t>
            </a:r>
          </a:p>
          <a:p>
            <a:pPr marL="815898" lvl="2" indent="-358775" defTabSz="914400">
              <a:buClr>
                <a:srgbClr val="274496"/>
              </a:buClr>
            </a:pPr>
            <a:r>
              <a:rPr lang="en-US" sz="2700" dirty="0">
                <a:solidFill>
                  <a:srgbClr val="184993"/>
                </a:solidFill>
              </a:rPr>
              <a:t>Plugin to Microsoft Word</a:t>
            </a:r>
          </a:p>
          <a:p>
            <a:pPr marL="815898" lvl="2" indent="-358775" defTabSz="914400">
              <a:buClr>
                <a:srgbClr val="274496"/>
              </a:buClr>
            </a:pPr>
            <a:r>
              <a:rPr lang="en-US" sz="2700" dirty="0">
                <a:solidFill>
                  <a:srgbClr val="184993"/>
                </a:solidFill>
              </a:rPr>
              <a:t>Creates accessible Word and PDF</a:t>
            </a:r>
          </a:p>
          <a:p>
            <a:pPr marL="815898" lvl="2" indent="-358775" defTabSz="914400">
              <a:buClr>
                <a:srgbClr val="274496"/>
              </a:buClr>
            </a:pPr>
            <a:r>
              <a:rPr lang="en-US" sz="2700" dirty="0">
                <a:solidFill>
                  <a:srgbClr val="184993"/>
                </a:solidFill>
              </a:rPr>
              <a:t>"Step by step" accessibility wizard</a:t>
            </a:r>
          </a:p>
          <a:p>
            <a:pPr marL="815898" lvl="2" indent="-358775" defTabSz="914400">
              <a:buClr>
                <a:srgbClr val="274496"/>
              </a:buClr>
            </a:pPr>
            <a:r>
              <a:rPr lang="en-US" sz="2700" dirty="0">
                <a:solidFill>
                  <a:srgbClr val="184993"/>
                </a:solidFill>
              </a:rPr>
              <a:t>Automation of most accessibility activities</a:t>
            </a:r>
          </a:p>
          <a:p>
            <a:pPr marL="815898" lvl="2" indent="-358775" defTabSz="914400">
              <a:buClr>
                <a:srgbClr val="274496"/>
              </a:buClr>
            </a:pPr>
            <a:r>
              <a:rPr lang="en-US" sz="2700" dirty="0">
                <a:solidFill>
                  <a:srgbClr val="184993"/>
                </a:solidFill>
              </a:rPr>
              <a:t>Easy to use – designed for everyone</a:t>
            </a:r>
          </a:p>
          <a:p>
            <a:pPr indent="-228600" defTabSz="914400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Microsoft Word">
            <a:extLst>
              <a:ext uri="{FF2B5EF4-FFF2-40B4-BE49-F238E27FC236}">
                <a16:creationId xmlns:a16="http://schemas.microsoft.com/office/drawing/2014/main" id="{95D9F316-9F2D-4E75-B30F-E7F6542F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r="3972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B88580D-03C4-4B85-8ECE-175834CE8BB5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F2E319-0919-499D-AD1F-7963255D1003}" type="slidenum">
              <a:rPr lang="en-US" smtClean="0">
                <a:solidFill>
                  <a:srgbClr val="4C6FA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dirty="0">
              <a:solidFill>
                <a:srgbClr val="4C6FA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9082702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Custom 3">
      <a:dk1>
        <a:srgbClr val="194792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FFFFFF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BA154A85-2E17-431B-AD85-42AA0395FA2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1140</Words>
  <Application>Microsoft Office PowerPoint</Application>
  <PresentationFormat>Widescreen</PresentationFormat>
  <Paragraphs>252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Bahnschrift Condensed</vt:lpstr>
      <vt:lpstr>Calibri</vt:lpstr>
      <vt:lpstr>Calibri Light</vt:lpstr>
      <vt:lpstr>Nexa Bold</vt:lpstr>
      <vt:lpstr>Verdana Pro Cond SemiBold</vt:lpstr>
      <vt:lpstr>Wingdings</vt:lpstr>
      <vt:lpstr>4_Office Theme</vt:lpstr>
      <vt:lpstr>6_Office Theme</vt:lpstr>
      <vt:lpstr>How Tax Authority Remediates Their Microsoft Word Documents to Ensure Compliance</vt:lpstr>
      <vt:lpstr>Meet us</vt:lpstr>
      <vt:lpstr>Agenda</vt:lpstr>
      <vt:lpstr>About Tax Authority</vt:lpstr>
      <vt:lpstr>About WeCo</vt:lpstr>
      <vt:lpstr>Why is Document Accessibility Important?</vt:lpstr>
      <vt:lpstr>Accessibility Document Structure</vt:lpstr>
      <vt:lpstr>WeCo Word Remediation</vt:lpstr>
      <vt:lpstr>AccessibilityNow ® WeCo Overview</vt:lpstr>
      <vt:lpstr>Word Document Remediation Challenges</vt:lpstr>
      <vt:lpstr>What lead Tax Authority to WeCo</vt:lpstr>
      <vt:lpstr>Why does WeCo Remediate at the Word level?</vt:lpstr>
      <vt:lpstr>Why AccessibiltyNow® WeCo?</vt:lpstr>
      <vt:lpstr>Benefits</vt:lpstr>
      <vt:lpstr>More Benefits</vt:lpstr>
      <vt:lpstr>Easy Tool Bar</vt:lpstr>
      <vt:lpstr>WeCo Word Accessibility – Step by step</vt:lpstr>
      <vt:lpstr>Step by Step Wizard</vt:lpstr>
      <vt:lpstr>Aspects of a Good Remediation Tool </vt:lpstr>
      <vt:lpstr>WeCo Advantages - Organizational benefits:</vt:lpstr>
      <vt:lpstr>WeCo Advantages - Employees benefits: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WeCo Office Accessibility Training</dc:title>
  <dc:creator>Adam Armstrong</dc:creator>
  <cp:lastModifiedBy>Ligia Mora</cp:lastModifiedBy>
  <cp:revision>218</cp:revision>
  <dcterms:created xsi:type="dcterms:W3CDTF">2020-10-14T22:07:54Z</dcterms:created>
  <dcterms:modified xsi:type="dcterms:W3CDTF">2021-02-02T23:33:06Z</dcterms:modified>
</cp:coreProperties>
</file>